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7" r:id="rId2"/>
    <p:sldId id="268" r:id="rId3"/>
    <p:sldId id="260" r:id="rId4"/>
    <p:sldId id="269" r:id="rId5"/>
    <p:sldId id="263" r:id="rId6"/>
    <p:sldId id="270" r:id="rId7"/>
    <p:sldId id="264" r:id="rId8"/>
    <p:sldId id="271" r:id="rId9"/>
    <p:sldId id="265" r:id="rId10"/>
    <p:sldId id="272" r:id="rId11"/>
    <p:sldId id="266" r:id="rId12"/>
    <p:sldId id="273" r:id="rId13"/>
    <p:sldId id="274" r:id="rId14"/>
    <p:sldId id="279" r:id="rId15"/>
    <p:sldId id="275" r:id="rId16"/>
    <p:sldId id="280" r:id="rId17"/>
    <p:sldId id="276" r:id="rId18"/>
    <p:sldId id="281" r:id="rId19"/>
    <p:sldId id="277" r:id="rId20"/>
    <p:sldId id="282" r:id="rId21"/>
    <p:sldId id="278" r:id="rId22"/>
    <p:sldId id="283" r:id="rId23"/>
    <p:sldId id="284" r:id="rId24"/>
    <p:sldId id="285" r:id="rId25"/>
    <p:sldId id="287" r:id="rId26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09" userDrawn="1">
          <p15:clr>
            <a:srgbClr val="A4A3A4"/>
          </p15:clr>
        </p15:guide>
        <p15:guide id="2" pos="30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F4FF"/>
    <a:srgbClr val="5399FF"/>
    <a:srgbClr val="0D0A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3180" y="444"/>
      </p:cViewPr>
      <p:guideLst>
        <p:guide orient="horz" pos="4009"/>
        <p:guide pos="30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75843-B71B-4797-B982-45E38986A944}" type="datetimeFigureOut">
              <a:rPr lang="pt-BR" smtClean="0"/>
              <a:t>31/12/2023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BE9A10-5250-4725-B328-BDC43BA15E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1792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641A-3A93-435B-BAD5-46059EB5A6D9}" type="datetime1">
              <a:rPr lang="pt-BR" smtClean="0"/>
              <a:t>31/12/2023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JULIANA PORTELA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7E884-6AEC-4C4F-AB08-961FF2CCA5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9055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68208-73B1-4170-8796-FF247EEA740D}" type="datetime1">
              <a:rPr lang="pt-BR" smtClean="0"/>
              <a:t>31/12/2023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JULIANA PORTELA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7E884-6AEC-4C4F-AB08-961FF2CCA5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7126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1BFF8-B44C-4A72-BEE5-6B2077A70CF2}" type="datetime1">
              <a:rPr lang="pt-BR" smtClean="0"/>
              <a:t>31/12/2023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JULIANA PORTELA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7E884-6AEC-4C4F-AB08-961FF2CCA5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1434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E02EA-846D-447A-887C-1E2CC7F8126C}" type="datetime1">
              <a:rPr lang="pt-BR" smtClean="0"/>
              <a:t>31/12/2023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JULIANA PORTELA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7E884-6AEC-4C4F-AB08-961FF2CCA5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4594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F2EE0-4C9D-4D23-AC99-F39C17DE736C}" type="datetime1">
              <a:rPr lang="pt-BR" smtClean="0"/>
              <a:t>31/12/2023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JULIANA PORTELA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7E884-6AEC-4C4F-AB08-961FF2CCA5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494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C0AD-EB67-4AEC-9DB3-DDFD164094DC}" type="datetime1">
              <a:rPr lang="pt-BR" smtClean="0"/>
              <a:t>31/12/2023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JULIANA PORTELA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7E884-6AEC-4C4F-AB08-961FF2CCA5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6827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6467-1FE9-41E5-A6D8-5ABA106C9A06}" type="datetime1">
              <a:rPr lang="pt-BR" smtClean="0"/>
              <a:t>31/12/2023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JULIANA PORTELA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7E884-6AEC-4C4F-AB08-961FF2CCA5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3933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48BC-E3DB-446B-8F90-531655A0A339}" type="datetime1">
              <a:rPr lang="pt-BR" smtClean="0"/>
              <a:t>31/12/2023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JULIANA PORTELA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7E884-6AEC-4C4F-AB08-961FF2CCA5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851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60500-BBEB-4B1B-8650-41EA236823A1}" type="datetime1">
              <a:rPr lang="pt-BR" smtClean="0"/>
              <a:t>31/12/2023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JULIANA PORTELA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7E884-6AEC-4C4F-AB08-961FF2CCA5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5778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02D4-169D-4A57-BD78-56A65F563726}" type="datetime1">
              <a:rPr lang="pt-BR" smtClean="0"/>
              <a:t>31/12/2023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JULIANA PORTELA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7E884-6AEC-4C4F-AB08-961FF2CCA5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9030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9C294-50BE-4DDD-993E-10A17C66D963}" type="datetime1">
              <a:rPr lang="pt-BR" smtClean="0"/>
              <a:t>31/12/2023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JULIANA PORTELA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7E884-6AEC-4C4F-AB08-961FF2CCA5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6635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CFFB8-2939-43E9-83C4-727BA7E182E8}" type="datetime1">
              <a:rPr lang="pt-BR" smtClean="0"/>
              <a:t>31/12/2023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SELETORES CSS PARA JEDIS - JULIANA PORTELA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7E884-6AEC-4C4F-AB08-961FF2CCA5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9092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hyperlink" Target="https://github.com/jul1anaportela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1BE79FA-9F8A-4283-9B7C-4617083538AD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D0A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D9F2145-AA09-4F42-80ED-174C9008A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1883979"/>
            <a:ext cx="9601200" cy="96012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EEFD274C-66DE-4864-88A0-C5BB4F6751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217"/>
          <a:stretch/>
        </p:blipFill>
        <p:spPr>
          <a:xfrm>
            <a:off x="3674070" y="7299434"/>
            <a:ext cx="2253055" cy="266102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5410E8E-5068-417C-9928-11FAA24BE7C4}"/>
              </a:ext>
            </a:extLst>
          </p:cNvPr>
          <p:cNvSpPr txBox="1"/>
          <p:nvPr/>
        </p:nvSpPr>
        <p:spPr>
          <a:xfrm>
            <a:off x="-2" y="557470"/>
            <a:ext cx="9601200" cy="1107996"/>
          </a:xfrm>
          <a:prstGeom prst="rect">
            <a:avLst/>
          </a:prstGeom>
          <a:noFill/>
          <a:effectLst>
            <a:glow rad="127000">
              <a:srgbClr val="5399FF"/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6600" dirty="0" err="1">
                <a:solidFill>
                  <a:schemeClr val="bg1"/>
                </a:solidFill>
                <a:effectLst>
                  <a:glow rad="152400">
                    <a:srgbClr val="17F4FF"/>
                  </a:glow>
                </a:effectLst>
                <a:latin typeface="Arcade Rounded" panose="00000400000000000000" pitchFamily="1" charset="0"/>
              </a:rPr>
              <a:t>Jedi</a:t>
            </a:r>
            <a:r>
              <a:rPr lang="pt-BR" sz="6600" dirty="0">
                <a:solidFill>
                  <a:schemeClr val="bg1"/>
                </a:solidFill>
                <a:effectLst>
                  <a:glow rad="152400">
                    <a:srgbClr val="17F4FF"/>
                  </a:glow>
                </a:effectLst>
                <a:latin typeface="Arcade Rounded" panose="00000400000000000000" pitchFamily="1" charset="0"/>
              </a:rPr>
              <a:t> </a:t>
            </a:r>
            <a:r>
              <a:rPr lang="pt-BR" sz="6600" dirty="0" err="1">
                <a:solidFill>
                  <a:schemeClr val="bg1"/>
                </a:solidFill>
                <a:effectLst>
                  <a:glow rad="152400">
                    <a:srgbClr val="17F4FF"/>
                  </a:glow>
                </a:effectLst>
                <a:latin typeface="Arcade Rounded" panose="00000400000000000000" pitchFamily="1" charset="0"/>
              </a:rPr>
              <a:t>css</a:t>
            </a:r>
            <a:endParaRPr lang="pt-BR" sz="6600" dirty="0">
              <a:solidFill>
                <a:schemeClr val="bg1"/>
              </a:solidFill>
              <a:effectLst>
                <a:glow rad="152400">
                  <a:srgbClr val="17F4FF"/>
                </a:glow>
              </a:effectLst>
              <a:latin typeface="Arcade Rounded" panose="00000400000000000000" pitchFamily="1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24DF644-2831-4219-A1F3-FE69BDAE3426}"/>
              </a:ext>
            </a:extLst>
          </p:cNvPr>
          <p:cNvSpPr/>
          <p:nvPr/>
        </p:nvSpPr>
        <p:spPr>
          <a:xfrm>
            <a:off x="-3" y="2112579"/>
            <a:ext cx="9601203" cy="1166649"/>
          </a:xfrm>
          <a:prstGeom prst="rect">
            <a:avLst/>
          </a:prstGeom>
          <a:solidFill>
            <a:srgbClr val="5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EE7E799-6464-4D56-BB73-FABFFD243531}"/>
              </a:ext>
            </a:extLst>
          </p:cNvPr>
          <p:cNvSpPr txBox="1"/>
          <p:nvPr/>
        </p:nvSpPr>
        <p:spPr>
          <a:xfrm>
            <a:off x="-6" y="2341960"/>
            <a:ext cx="960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chemeClr val="bg1"/>
                </a:solidFill>
                <a:latin typeface="Arial Black" panose="020B0A04020102020204" pitchFamily="34" charset="0"/>
              </a:rPr>
              <a:t>A ASCENSÃO DOS SELETORES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D529A04E-6D01-47D2-A726-0F15190F024B}"/>
              </a:ext>
            </a:extLst>
          </p:cNvPr>
          <p:cNvGrpSpPr/>
          <p:nvPr/>
        </p:nvGrpSpPr>
        <p:grpSpPr>
          <a:xfrm>
            <a:off x="1947035" y="11359835"/>
            <a:ext cx="5707117" cy="1166649"/>
            <a:chOff x="1947035" y="11077481"/>
            <a:chExt cx="5707117" cy="1166649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0912AA6D-F065-419C-86BE-0C9BAF3A6A5A}"/>
                </a:ext>
              </a:extLst>
            </p:cNvPr>
            <p:cNvSpPr/>
            <p:nvPr/>
          </p:nvSpPr>
          <p:spPr>
            <a:xfrm>
              <a:off x="2380587" y="11077481"/>
              <a:ext cx="4840026" cy="1166649"/>
            </a:xfrm>
            <a:prstGeom prst="rect">
              <a:avLst/>
            </a:prstGeom>
            <a:solidFill>
              <a:srgbClr val="5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C268ADF0-6908-4793-9EDB-740E5878A0CB}"/>
                </a:ext>
              </a:extLst>
            </p:cNvPr>
            <p:cNvSpPr txBox="1"/>
            <p:nvPr/>
          </p:nvSpPr>
          <p:spPr>
            <a:xfrm>
              <a:off x="1947035" y="11402989"/>
              <a:ext cx="57071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dirty="0">
                  <a:latin typeface="Arcade Rounded" panose="00000400000000000000" pitchFamily="1" charset="0"/>
                </a:rPr>
                <a:t>Juliana portela</a:t>
              </a:r>
            </a:p>
          </p:txBody>
        </p:sp>
      </p:grpSp>
      <p:sp>
        <p:nvSpPr>
          <p:cNvPr id="14" name="subtitulo_componente">
            <a:extLst>
              <a:ext uri="{FF2B5EF4-FFF2-40B4-BE49-F238E27FC236}">
                <a16:creationId xmlns:a16="http://schemas.microsoft.com/office/drawing/2014/main" id="{25E654CA-F530-42F2-8DFF-7F991573EA01}"/>
              </a:ext>
            </a:extLst>
          </p:cNvPr>
          <p:cNvSpPr/>
          <p:nvPr/>
        </p:nvSpPr>
        <p:spPr>
          <a:xfrm>
            <a:off x="-8" y="10075373"/>
            <a:ext cx="960120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  <a:latin typeface="+mj-lt"/>
              </a:rPr>
              <a:t>Aprenda quais são os principais tipos de seletores mais utilizados na hora de construir páginas web</a:t>
            </a:r>
          </a:p>
        </p:txBody>
      </p:sp>
    </p:spTree>
    <p:extLst>
      <p:ext uri="{BB962C8B-B14F-4D97-AF65-F5344CB8AC3E}">
        <p14:creationId xmlns:p14="http://schemas.microsoft.com/office/powerpoint/2010/main" val="3899415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C1839A39-5BD4-4312-9B76-8CAD43DB8DE4}"/>
              </a:ext>
            </a:extLst>
          </p:cNvPr>
          <p:cNvSpPr txBox="1"/>
          <p:nvPr/>
        </p:nvSpPr>
        <p:spPr>
          <a:xfrm>
            <a:off x="1276998" y="2717428"/>
            <a:ext cx="71877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Ao utilizar este seletor, você direciona especificamente os elementos descendentes (neste caso, listas &lt;li&gt;) dentro de uma </a:t>
            </a:r>
            <a:r>
              <a:rPr lang="pt-BR" sz="2400" dirty="0" err="1"/>
              <a:t>div</a:t>
            </a:r>
            <a:r>
              <a:rPr lang="pt-BR" sz="2400" dirty="0"/>
              <a:t> com a classe "menu". Isso é útil para estilos específicos em contextos específicos, mantendo a estilização organizada e precisa</a:t>
            </a:r>
            <a:endParaRPr lang="pt-BR" sz="1600" dirty="0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E40BCA61-E5A4-4682-B747-230128873DB7}"/>
              </a:ext>
            </a:extLst>
          </p:cNvPr>
          <p:cNvSpPr/>
          <p:nvPr/>
        </p:nvSpPr>
        <p:spPr>
          <a:xfrm>
            <a:off x="1276998" y="682046"/>
            <a:ext cx="718778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dirty="0">
                <a:latin typeface="Impact" panose="020B0806030902050204" pitchFamily="34" charset="0"/>
              </a:rPr>
              <a:t>SELETOR DE ELEMENTO DESCENDENTE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9423D22-1087-4286-9DC4-74F54797E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675" y="5122142"/>
            <a:ext cx="7625443" cy="3050177"/>
          </a:xfrm>
          <a:prstGeom prst="rect">
            <a:avLst/>
          </a:prstGeom>
        </p:spPr>
      </p:pic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8CAEB1E-B218-4482-9773-50661A8B1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JULIANA PORTELA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CEA13C55-3EEA-4912-B12C-25C690CB7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7E884-6AEC-4C4F-AB08-961FF2CCA55D}" type="slidenum">
              <a:rPr lang="pt-BR" smtClean="0"/>
              <a:t>10</a:t>
            </a:fld>
            <a:endParaRPr lang="pt-BR"/>
          </a:p>
        </p:txBody>
      </p:sp>
      <p:pic>
        <p:nvPicPr>
          <p:cNvPr id="9" name="Picture 2" descr="Lightsaber,star wars,jedi,george lucas,science fiction - free image from  needpix.com">
            <a:extLst>
              <a:ext uri="{FF2B5EF4-FFF2-40B4-BE49-F238E27FC236}">
                <a16:creationId xmlns:a16="http://schemas.microsoft.com/office/drawing/2014/main" id="{3DA25F57-0EE8-44E2-A5DE-FB0F4819F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353" y="10660805"/>
            <a:ext cx="3771901" cy="1885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0A347B9-0D00-4CFB-83F5-71C46585C52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1676" b="-1"/>
          <a:stretch/>
        </p:blipFill>
        <p:spPr>
          <a:xfrm>
            <a:off x="4220935" y="9373884"/>
            <a:ext cx="1159329" cy="1661685"/>
          </a:xfrm>
          <a:prstGeom prst="rect">
            <a:avLst/>
          </a:prstGeom>
        </p:spPr>
      </p:pic>
      <p:sp>
        <p:nvSpPr>
          <p:cNvPr id="11" name="Seta: Pentágono 10">
            <a:extLst>
              <a:ext uri="{FF2B5EF4-FFF2-40B4-BE49-F238E27FC236}">
                <a16:creationId xmlns:a16="http://schemas.microsoft.com/office/drawing/2014/main" id="{867739B4-5F65-484B-8850-CDDBA2915AB8}"/>
              </a:ext>
            </a:extLst>
          </p:cNvPr>
          <p:cNvSpPr/>
          <p:nvPr/>
        </p:nvSpPr>
        <p:spPr>
          <a:xfrm rot="5400000" flipV="1">
            <a:off x="450186" y="686232"/>
            <a:ext cx="1513043" cy="140580"/>
          </a:xfrm>
          <a:prstGeom prst="homePlate">
            <a:avLst/>
          </a:prstGeom>
          <a:gradFill flip="none" rotWithShape="1">
            <a:gsLst>
              <a:gs pos="0">
                <a:srgbClr val="17F4FF"/>
              </a:gs>
              <a:gs pos="48000">
                <a:schemeClr val="accent1">
                  <a:lumMod val="45000"/>
                  <a:lumOff val="55000"/>
                </a:schemeClr>
              </a:gs>
              <a:gs pos="62000">
                <a:schemeClr val="accent1">
                  <a:lumMod val="45000"/>
                  <a:lumOff val="55000"/>
                </a:schemeClr>
              </a:gs>
              <a:gs pos="100000">
                <a:srgbClr val="5399FF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5961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E2CED16-653D-4E01-A3A5-ABD9617AB644}"/>
              </a:ext>
            </a:extLst>
          </p:cNvPr>
          <p:cNvSpPr/>
          <p:nvPr/>
        </p:nvSpPr>
        <p:spPr>
          <a:xfrm>
            <a:off x="-1" y="0"/>
            <a:ext cx="9601200" cy="12801600"/>
          </a:xfrm>
          <a:prstGeom prst="rect">
            <a:avLst/>
          </a:prstGeom>
          <a:solidFill>
            <a:srgbClr val="0D0A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B0C01B40-D281-494E-B53A-515296AE0737}"/>
              </a:ext>
            </a:extLst>
          </p:cNvPr>
          <p:cNvSpPr/>
          <p:nvPr/>
        </p:nvSpPr>
        <p:spPr>
          <a:xfrm>
            <a:off x="1198335" y="6493960"/>
            <a:ext cx="690403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  SELETOR DE FILHO DIRETO</a:t>
            </a:r>
          </a:p>
        </p:txBody>
      </p:sp>
      <p:sp>
        <p:nvSpPr>
          <p:cNvPr id="5" name="titulo_componente">
            <a:extLst>
              <a:ext uri="{FF2B5EF4-FFF2-40B4-BE49-F238E27FC236}">
                <a16:creationId xmlns:a16="http://schemas.microsoft.com/office/drawing/2014/main" id="{2845561B-06E5-493A-A929-DA129FDF03F2}"/>
              </a:ext>
            </a:extLst>
          </p:cNvPr>
          <p:cNvSpPr/>
          <p:nvPr/>
        </p:nvSpPr>
        <p:spPr>
          <a:xfrm>
            <a:off x="2346170" y="1737985"/>
            <a:ext cx="5360916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4400" dirty="0">
                <a:ln w="19050">
                  <a:solidFill>
                    <a:srgbClr val="17F4FF"/>
                  </a:solidFill>
                </a:ln>
                <a:noFill/>
                <a:latin typeface="Impact" panose="020B0806030902050204" pitchFamily="34" charset="0"/>
              </a:rPr>
              <a:t>05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344E8A2-C60B-4361-88E2-ECDB874063EF}"/>
              </a:ext>
            </a:extLst>
          </p:cNvPr>
          <p:cNvSpPr/>
          <p:nvPr/>
        </p:nvSpPr>
        <p:spPr>
          <a:xfrm>
            <a:off x="1182006" y="9294727"/>
            <a:ext cx="7237186" cy="202636"/>
          </a:xfrm>
          <a:prstGeom prst="rect">
            <a:avLst/>
          </a:prstGeom>
          <a:gradFill flip="none" rotWithShape="1">
            <a:gsLst>
              <a:gs pos="0">
                <a:srgbClr val="17F4FF"/>
              </a:gs>
              <a:gs pos="48000">
                <a:schemeClr val="accent1">
                  <a:lumMod val="45000"/>
                  <a:lumOff val="55000"/>
                </a:schemeClr>
              </a:gs>
              <a:gs pos="62000">
                <a:schemeClr val="accent1">
                  <a:lumMod val="45000"/>
                  <a:lumOff val="55000"/>
                </a:schemeClr>
              </a:gs>
              <a:gs pos="100000">
                <a:srgbClr val="5399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exto_componente">
            <a:extLst>
              <a:ext uri="{FF2B5EF4-FFF2-40B4-BE49-F238E27FC236}">
                <a16:creationId xmlns:a16="http://schemas.microsoft.com/office/drawing/2014/main" id="{1658E278-EA41-4769-9AF1-78CF404EAB84}"/>
              </a:ext>
            </a:extLst>
          </p:cNvPr>
          <p:cNvSpPr txBox="1"/>
          <p:nvPr/>
        </p:nvSpPr>
        <p:spPr>
          <a:xfrm>
            <a:off x="1182007" y="10124357"/>
            <a:ext cx="72371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chemeClr val="bg1"/>
                </a:solidFill>
              </a:rPr>
              <a:t>O Seletor de Filho Direto estiliza apenas os filhos diretos de um elemento. Vamos explorar em detalhes: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62CA336-8A43-414E-B433-89C47050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JULIANA PORTELA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B8337E9E-12FC-48C5-99A5-0257226D9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7E884-6AEC-4C4F-AB08-961FF2CCA55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3492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C1839A39-5BD4-4312-9B76-8CAD43DB8DE4}"/>
              </a:ext>
            </a:extLst>
          </p:cNvPr>
          <p:cNvSpPr txBox="1"/>
          <p:nvPr/>
        </p:nvSpPr>
        <p:spPr>
          <a:xfrm>
            <a:off x="1276998" y="2461474"/>
            <a:ext cx="70687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Ao usar o símbolo &gt;, você garante que apenas os parágrafos (&lt;p&gt;) que são filhos diretos da </a:t>
            </a:r>
            <a:r>
              <a:rPr lang="pt-BR" sz="2400" dirty="0" err="1"/>
              <a:t>div</a:t>
            </a:r>
            <a:r>
              <a:rPr lang="pt-BR" sz="2400" dirty="0"/>
              <a:t> com a classe "</a:t>
            </a:r>
            <a:r>
              <a:rPr lang="pt-BR" sz="2400" dirty="0" err="1"/>
              <a:t>conteudo</a:t>
            </a:r>
            <a:r>
              <a:rPr lang="pt-BR" sz="2400" dirty="0"/>
              <a:t>" recebam o estilo itálico. Isso oferece um controle mais preciso sobre a estilização, limitando-a aos elementos desejados</a:t>
            </a:r>
            <a:endParaRPr lang="pt-BR" sz="1600" dirty="0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E40BCA61-E5A4-4682-B747-230128873DB7}"/>
              </a:ext>
            </a:extLst>
          </p:cNvPr>
          <p:cNvSpPr/>
          <p:nvPr/>
        </p:nvSpPr>
        <p:spPr>
          <a:xfrm>
            <a:off x="1276998" y="507462"/>
            <a:ext cx="718778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400" dirty="0">
                <a:latin typeface="Impact" panose="020B0806030902050204" pitchFamily="34" charset="0"/>
              </a:rPr>
              <a:t>SELETOR DE ELEMENTO FILHO DIRETO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6339CCA-CA0E-4AA4-9D75-6E83F0FCD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4566222"/>
            <a:ext cx="9601200" cy="3840480"/>
          </a:xfrm>
          <a:prstGeom prst="rect">
            <a:avLst/>
          </a:prstGeom>
        </p:spPr>
      </p:pic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1C0DCB2-EAB5-4AFE-B75F-BB3E26588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JULIANA PORTELA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63BA60E-57F5-4A41-A149-197CD7E81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7E884-6AEC-4C4F-AB08-961FF2CCA55D}" type="slidenum">
              <a:rPr lang="pt-BR" smtClean="0"/>
              <a:t>12</a:t>
            </a:fld>
            <a:endParaRPr lang="pt-BR"/>
          </a:p>
        </p:txBody>
      </p:sp>
      <p:pic>
        <p:nvPicPr>
          <p:cNvPr id="10" name="Picture 2" descr="Lightsaber,star wars,jedi,george lucas,science fiction - free image from  needpix.com">
            <a:extLst>
              <a:ext uri="{FF2B5EF4-FFF2-40B4-BE49-F238E27FC236}">
                <a16:creationId xmlns:a16="http://schemas.microsoft.com/office/drawing/2014/main" id="{DB79BB07-AC75-46E5-ADB1-B969A9B5D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353" y="10660805"/>
            <a:ext cx="3771901" cy="1885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6F265ED-6107-43C8-86F0-E8B0BA43258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1676" b="-1"/>
          <a:stretch/>
        </p:blipFill>
        <p:spPr>
          <a:xfrm>
            <a:off x="4220935" y="9373884"/>
            <a:ext cx="1159329" cy="1661685"/>
          </a:xfrm>
          <a:prstGeom prst="rect">
            <a:avLst/>
          </a:prstGeom>
        </p:spPr>
      </p:pic>
      <p:sp>
        <p:nvSpPr>
          <p:cNvPr id="12" name="Seta: Pentágono 11">
            <a:extLst>
              <a:ext uri="{FF2B5EF4-FFF2-40B4-BE49-F238E27FC236}">
                <a16:creationId xmlns:a16="http://schemas.microsoft.com/office/drawing/2014/main" id="{088B8943-9B0E-43A9-A1F6-AB288C1DB72E}"/>
              </a:ext>
            </a:extLst>
          </p:cNvPr>
          <p:cNvSpPr/>
          <p:nvPr/>
        </p:nvSpPr>
        <p:spPr>
          <a:xfrm rot="5400000" flipV="1">
            <a:off x="450186" y="686232"/>
            <a:ext cx="1513043" cy="140580"/>
          </a:xfrm>
          <a:prstGeom prst="homePlate">
            <a:avLst/>
          </a:prstGeom>
          <a:gradFill flip="none" rotWithShape="1">
            <a:gsLst>
              <a:gs pos="0">
                <a:srgbClr val="17F4FF"/>
              </a:gs>
              <a:gs pos="48000">
                <a:schemeClr val="accent1">
                  <a:lumMod val="45000"/>
                  <a:lumOff val="55000"/>
                </a:schemeClr>
              </a:gs>
              <a:gs pos="62000">
                <a:schemeClr val="accent1">
                  <a:lumMod val="45000"/>
                  <a:lumOff val="55000"/>
                </a:schemeClr>
              </a:gs>
              <a:gs pos="100000">
                <a:srgbClr val="5399FF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7103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E2CED16-653D-4E01-A3A5-ABD9617AB644}"/>
              </a:ext>
            </a:extLst>
          </p:cNvPr>
          <p:cNvSpPr/>
          <p:nvPr/>
        </p:nvSpPr>
        <p:spPr>
          <a:xfrm>
            <a:off x="-1" y="0"/>
            <a:ext cx="9601200" cy="12801600"/>
          </a:xfrm>
          <a:prstGeom prst="rect">
            <a:avLst/>
          </a:prstGeom>
          <a:solidFill>
            <a:srgbClr val="0D0A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B0C01B40-D281-494E-B53A-515296AE0737}"/>
              </a:ext>
            </a:extLst>
          </p:cNvPr>
          <p:cNvSpPr/>
          <p:nvPr/>
        </p:nvSpPr>
        <p:spPr>
          <a:xfrm>
            <a:off x="1198335" y="6493960"/>
            <a:ext cx="690403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  SELETOR UNIVERSAL</a:t>
            </a:r>
          </a:p>
        </p:txBody>
      </p:sp>
      <p:sp>
        <p:nvSpPr>
          <p:cNvPr id="5" name="titulo_componente">
            <a:extLst>
              <a:ext uri="{FF2B5EF4-FFF2-40B4-BE49-F238E27FC236}">
                <a16:creationId xmlns:a16="http://schemas.microsoft.com/office/drawing/2014/main" id="{2845561B-06E5-493A-A929-DA129FDF03F2}"/>
              </a:ext>
            </a:extLst>
          </p:cNvPr>
          <p:cNvSpPr/>
          <p:nvPr/>
        </p:nvSpPr>
        <p:spPr>
          <a:xfrm>
            <a:off x="2346170" y="1737985"/>
            <a:ext cx="5360916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4400" dirty="0">
                <a:ln w="19050">
                  <a:solidFill>
                    <a:srgbClr val="17F4FF"/>
                  </a:solidFill>
                </a:ln>
                <a:noFill/>
                <a:latin typeface="Impact" panose="020B0806030902050204" pitchFamily="34" charset="0"/>
              </a:rPr>
              <a:t>06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344E8A2-C60B-4361-88E2-ECDB874063EF}"/>
              </a:ext>
            </a:extLst>
          </p:cNvPr>
          <p:cNvSpPr/>
          <p:nvPr/>
        </p:nvSpPr>
        <p:spPr>
          <a:xfrm>
            <a:off x="1182006" y="9294727"/>
            <a:ext cx="7237186" cy="202636"/>
          </a:xfrm>
          <a:prstGeom prst="rect">
            <a:avLst/>
          </a:prstGeom>
          <a:gradFill flip="none" rotWithShape="1">
            <a:gsLst>
              <a:gs pos="0">
                <a:srgbClr val="17F4FF"/>
              </a:gs>
              <a:gs pos="48000">
                <a:schemeClr val="accent1">
                  <a:lumMod val="45000"/>
                  <a:lumOff val="55000"/>
                </a:schemeClr>
              </a:gs>
              <a:gs pos="62000">
                <a:schemeClr val="accent1">
                  <a:lumMod val="45000"/>
                  <a:lumOff val="55000"/>
                </a:schemeClr>
              </a:gs>
              <a:gs pos="100000">
                <a:srgbClr val="5399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exto_componente">
            <a:extLst>
              <a:ext uri="{FF2B5EF4-FFF2-40B4-BE49-F238E27FC236}">
                <a16:creationId xmlns:a16="http://schemas.microsoft.com/office/drawing/2014/main" id="{1658E278-EA41-4769-9AF1-78CF404EAB84}"/>
              </a:ext>
            </a:extLst>
          </p:cNvPr>
          <p:cNvSpPr txBox="1"/>
          <p:nvPr/>
        </p:nvSpPr>
        <p:spPr>
          <a:xfrm>
            <a:off x="1182007" y="10124357"/>
            <a:ext cx="72371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chemeClr val="bg1"/>
                </a:solidFill>
              </a:rPr>
              <a:t>O Seletor Universal * estiliza todos os elementos na página.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3B81B47-0C38-4CDD-AC9A-038E19B3E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JULIANA PORTELA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BEC3417A-DCF3-408B-95B7-A18D086AC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7E884-6AEC-4C4F-AB08-961FF2CCA55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4062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C1839A39-5BD4-4312-9B76-8CAD43DB8DE4}"/>
              </a:ext>
            </a:extLst>
          </p:cNvPr>
          <p:cNvSpPr txBox="1"/>
          <p:nvPr/>
        </p:nvSpPr>
        <p:spPr>
          <a:xfrm>
            <a:off x="1276997" y="2565032"/>
            <a:ext cx="71558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Este seletor é útil para aplicar estilos globais, como redefinir margens e </a:t>
            </a:r>
            <a:r>
              <a:rPr lang="pt-BR" sz="2400" dirty="0" err="1"/>
              <a:t>paddings</a:t>
            </a:r>
            <a:r>
              <a:rPr lang="pt-BR" sz="2400" dirty="0"/>
              <a:t>, garantindo uma base consistente.</a:t>
            </a:r>
            <a:endParaRPr lang="pt-BR" sz="1600" dirty="0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E40BCA61-E5A4-4682-B747-230128873DB7}"/>
              </a:ext>
            </a:extLst>
          </p:cNvPr>
          <p:cNvSpPr/>
          <p:nvPr/>
        </p:nvSpPr>
        <p:spPr>
          <a:xfrm>
            <a:off x="1276998" y="526254"/>
            <a:ext cx="83242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dirty="0">
                <a:latin typeface="Impact" panose="020B0806030902050204" pitchFamily="34" charset="0"/>
              </a:rPr>
              <a:t>SELETOR UNIVERSAL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47DFEDC-E07A-4D15-A837-9117C7F97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4444048"/>
            <a:ext cx="9601200" cy="3840480"/>
          </a:xfrm>
          <a:prstGeom prst="rect">
            <a:avLst/>
          </a:prstGeom>
        </p:spPr>
      </p:pic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5807A7E-ECEB-4547-BD45-BABE6B399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JULIANA PORTELA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D55D3B1-2E53-400E-ABD5-AABDBD176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7E884-6AEC-4C4F-AB08-961FF2CCA55D}" type="slidenum">
              <a:rPr lang="pt-BR" smtClean="0"/>
              <a:t>14</a:t>
            </a:fld>
            <a:endParaRPr lang="pt-BR"/>
          </a:p>
        </p:txBody>
      </p:sp>
      <p:pic>
        <p:nvPicPr>
          <p:cNvPr id="10" name="Picture 2" descr="Lightsaber,star wars,jedi,george lucas,science fiction - free image from  needpix.com">
            <a:extLst>
              <a:ext uri="{FF2B5EF4-FFF2-40B4-BE49-F238E27FC236}">
                <a16:creationId xmlns:a16="http://schemas.microsoft.com/office/drawing/2014/main" id="{D2DFF867-3DD2-4510-8526-500AAE33F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353" y="10660805"/>
            <a:ext cx="3771901" cy="1885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537C48A-B583-472F-AB1C-3207E427637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1676" b="-1"/>
          <a:stretch/>
        </p:blipFill>
        <p:spPr>
          <a:xfrm>
            <a:off x="4220935" y="9373884"/>
            <a:ext cx="1159329" cy="1661685"/>
          </a:xfrm>
          <a:prstGeom prst="rect">
            <a:avLst/>
          </a:prstGeom>
        </p:spPr>
      </p:pic>
      <p:sp>
        <p:nvSpPr>
          <p:cNvPr id="12" name="Seta: Pentágono 11">
            <a:extLst>
              <a:ext uri="{FF2B5EF4-FFF2-40B4-BE49-F238E27FC236}">
                <a16:creationId xmlns:a16="http://schemas.microsoft.com/office/drawing/2014/main" id="{FDA2442A-A6A5-484B-902E-B990A031389C}"/>
              </a:ext>
            </a:extLst>
          </p:cNvPr>
          <p:cNvSpPr/>
          <p:nvPr/>
        </p:nvSpPr>
        <p:spPr>
          <a:xfrm rot="5400000" flipV="1">
            <a:off x="450186" y="686232"/>
            <a:ext cx="1513043" cy="140580"/>
          </a:xfrm>
          <a:prstGeom prst="homePlate">
            <a:avLst/>
          </a:prstGeom>
          <a:gradFill flip="none" rotWithShape="1">
            <a:gsLst>
              <a:gs pos="0">
                <a:srgbClr val="17F4FF"/>
              </a:gs>
              <a:gs pos="48000">
                <a:schemeClr val="accent1">
                  <a:lumMod val="45000"/>
                  <a:lumOff val="55000"/>
                </a:schemeClr>
              </a:gs>
              <a:gs pos="62000">
                <a:schemeClr val="accent1">
                  <a:lumMod val="45000"/>
                  <a:lumOff val="55000"/>
                </a:schemeClr>
              </a:gs>
              <a:gs pos="100000">
                <a:srgbClr val="5399FF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8836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E2CED16-653D-4E01-A3A5-ABD9617AB644}"/>
              </a:ext>
            </a:extLst>
          </p:cNvPr>
          <p:cNvSpPr/>
          <p:nvPr/>
        </p:nvSpPr>
        <p:spPr>
          <a:xfrm>
            <a:off x="-1" y="0"/>
            <a:ext cx="9601200" cy="12801600"/>
          </a:xfrm>
          <a:prstGeom prst="rect">
            <a:avLst/>
          </a:prstGeom>
          <a:solidFill>
            <a:srgbClr val="0D0A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B0C01B40-D281-494E-B53A-515296AE0737}"/>
              </a:ext>
            </a:extLst>
          </p:cNvPr>
          <p:cNvSpPr/>
          <p:nvPr/>
        </p:nvSpPr>
        <p:spPr>
          <a:xfrm>
            <a:off x="1198335" y="6493960"/>
            <a:ext cx="690403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  SELETOR DE ATRIBUTO</a:t>
            </a:r>
          </a:p>
        </p:txBody>
      </p:sp>
      <p:sp>
        <p:nvSpPr>
          <p:cNvPr id="5" name="titulo_componente">
            <a:extLst>
              <a:ext uri="{FF2B5EF4-FFF2-40B4-BE49-F238E27FC236}">
                <a16:creationId xmlns:a16="http://schemas.microsoft.com/office/drawing/2014/main" id="{2845561B-06E5-493A-A929-DA129FDF03F2}"/>
              </a:ext>
            </a:extLst>
          </p:cNvPr>
          <p:cNvSpPr/>
          <p:nvPr/>
        </p:nvSpPr>
        <p:spPr>
          <a:xfrm>
            <a:off x="2346170" y="1737985"/>
            <a:ext cx="5360916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4400" dirty="0">
                <a:ln w="19050">
                  <a:solidFill>
                    <a:srgbClr val="17F4FF"/>
                  </a:solidFill>
                </a:ln>
                <a:noFill/>
                <a:latin typeface="Impact" panose="020B0806030902050204" pitchFamily="34" charset="0"/>
              </a:rPr>
              <a:t>07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344E8A2-C60B-4361-88E2-ECDB874063EF}"/>
              </a:ext>
            </a:extLst>
          </p:cNvPr>
          <p:cNvSpPr/>
          <p:nvPr/>
        </p:nvSpPr>
        <p:spPr>
          <a:xfrm>
            <a:off x="1182006" y="9294727"/>
            <a:ext cx="7237186" cy="202636"/>
          </a:xfrm>
          <a:prstGeom prst="rect">
            <a:avLst/>
          </a:prstGeom>
          <a:gradFill flip="none" rotWithShape="1">
            <a:gsLst>
              <a:gs pos="0">
                <a:srgbClr val="17F4FF"/>
              </a:gs>
              <a:gs pos="48000">
                <a:schemeClr val="accent1">
                  <a:lumMod val="45000"/>
                  <a:lumOff val="55000"/>
                </a:schemeClr>
              </a:gs>
              <a:gs pos="62000">
                <a:schemeClr val="accent1">
                  <a:lumMod val="45000"/>
                  <a:lumOff val="55000"/>
                </a:schemeClr>
              </a:gs>
              <a:gs pos="100000">
                <a:srgbClr val="5399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exto_componente">
            <a:extLst>
              <a:ext uri="{FF2B5EF4-FFF2-40B4-BE49-F238E27FC236}">
                <a16:creationId xmlns:a16="http://schemas.microsoft.com/office/drawing/2014/main" id="{1658E278-EA41-4769-9AF1-78CF404EAB84}"/>
              </a:ext>
            </a:extLst>
          </p:cNvPr>
          <p:cNvSpPr txBox="1"/>
          <p:nvPr/>
        </p:nvSpPr>
        <p:spPr>
          <a:xfrm>
            <a:off x="1182007" y="10124357"/>
            <a:ext cx="72371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chemeClr val="bg1"/>
                </a:solidFill>
              </a:rPr>
              <a:t>O Seletor de Atributo estiliza elementos com um atributo específico.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D4AB1B9-CC88-4B68-8EFB-DDC168937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JULIANA PORTELA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28C27F7B-02F4-41B4-8EAD-8CCF1EA02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7E884-6AEC-4C4F-AB08-961FF2CCA55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7574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C1839A39-5BD4-4312-9B76-8CAD43DB8DE4}"/>
              </a:ext>
            </a:extLst>
          </p:cNvPr>
          <p:cNvSpPr txBox="1"/>
          <p:nvPr/>
        </p:nvSpPr>
        <p:spPr>
          <a:xfrm>
            <a:off x="1276998" y="2640310"/>
            <a:ext cx="7187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Neste exemplo, todas as imagens com o atributo "</a:t>
            </a:r>
            <a:r>
              <a:rPr lang="pt-BR" sz="2400" dirty="0" err="1"/>
              <a:t>alt</a:t>
            </a:r>
            <a:r>
              <a:rPr lang="pt-BR" sz="2400" dirty="0"/>
              <a:t>" definido terão uma borda.</a:t>
            </a:r>
            <a:endParaRPr lang="pt-BR" sz="1600" dirty="0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E40BCA61-E5A4-4682-B747-230128873DB7}"/>
              </a:ext>
            </a:extLst>
          </p:cNvPr>
          <p:cNvSpPr/>
          <p:nvPr/>
        </p:nvSpPr>
        <p:spPr>
          <a:xfrm>
            <a:off x="1276998" y="522392"/>
            <a:ext cx="71877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dirty="0">
                <a:latin typeface="Impact" panose="020B0806030902050204" pitchFamily="34" charset="0"/>
              </a:rPr>
              <a:t>SELETOR DE ATRIBUTO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9136F71-14B0-4724-B396-0755586FA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3" y="3572671"/>
            <a:ext cx="9601200" cy="3840480"/>
          </a:xfrm>
          <a:prstGeom prst="rect">
            <a:avLst/>
          </a:prstGeom>
        </p:spPr>
      </p:pic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BF8738E-728E-49C6-8273-4AF37C5B9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JULIANA PORTELA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9CB5C7E-1165-405B-B9EC-BC26EF21C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7E884-6AEC-4C4F-AB08-961FF2CCA55D}" type="slidenum">
              <a:rPr lang="pt-BR" smtClean="0"/>
              <a:t>16</a:t>
            </a:fld>
            <a:endParaRPr lang="pt-BR"/>
          </a:p>
        </p:txBody>
      </p:sp>
      <p:pic>
        <p:nvPicPr>
          <p:cNvPr id="10" name="Picture 2" descr="Lightsaber,star wars,jedi,george lucas,science fiction - free image from  needpix.com">
            <a:extLst>
              <a:ext uri="{FF2B5EF4-FFF2-40B4-BE49-F238E27FC236}">
                <a16:creationId xmlns:a16="http://schemas.microsoft.com/office/drawing/2014/main" id="{0D9A1355-52D5-40EC-93F1-6777019A7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353" y="10660805"/>
            <a:ext cx="3771901" cy="1885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FB760B5-F439-44F8-B0CB-D18B8FFC6DC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1676" b="-1"/>
          <a:stretch/>
        </p:blipFill>
        <p:spPr>
          <a:xfrm>
            <a:off x="4220935" y="9373884"/>
            <a:ext cx="1159329" cy="1661685"/>
          </a:xfrm>
          <a:prstGeom prst="rect">
            <a:avLst/>
          </a:prstGeom>
        </p:spPr>
      </p:pic>
      <p:sp>
        <p:nvSpPr>
          <p:cNvPr id="12" name="Seta: Pentágono 11">
            <a:extLst>
              <a:ext uri="{FF2B5EF4-FFF2-40B4-BE49-F238E27FC236}">
                <a16:creationId xmlns:a16="http://schemas.microsoft.com/office/drawing/2014/main" id="{816F4E7A-64A9-4D76-BBEF-7B7DBC599DB0}"/>
              </a:ext>
            </a:extLst>
          </p:cNvPr>
          <p:cNvSpPr/>
          <p:nvPr/>
        </p:nvSpPr>
        <p:spPr>
          <a:xfrm rot="5400000" flipV="1">
            <a:off x="450186" y="686232"/>
            <a:ext cx="1513043" cy="140580"/>
          </a:xfrm>
          <a:prstGeom prst="homePlate">
            <a:avLst/>
          </a:prstGeom>
          <a:gradFill flip="none" rotWithShape="1">
            <a:gsLst>
              <a:gs pos="0">
                <a:srgbClr val="17F4FF"/>
              </a:gs>
              <a:gs pos="48000">
                <a:schemeClr val="accent1">
                  <a:lumMod val="45000"/>
                  <a:lumOff val="55000"/>
                </a:schemeClr>
              </a:gs>
              <a:gs pos="62000">
                <a:schemeClr val="accent1">
                  <a:lumMod val="45000"/>
                  <a:lumOff val="55000"/>
                </a:schemeClr>
              </a:gs>
              <a:gs pos="100000">
                <a:srgbClr val="5399FF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5531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E2CED16-653D-4E01-A3A5-ABD9617AB644}"/>
              </a:ext>
            </a:extLst>
          </p:cNvPr>
          <p:cNvSpPr/>
          <p:nvPr/>
        </p:nvSpPr>
        <p:spPr>
          <a:xfrm>
            <a:off x="-1" y="0"/>
            <a:ext cx="9601200" cy="12801600"/>
          </a:xfrm>
          <a:prstGeom prst="rect">
            <a:avLst/>
          </a:prstGeom>
          <a:solidFill>
            <a:srgbClr val="0D0A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B0C01B40-D281-494E-B53A-515296AE0737}"/>
              </a:ext>
            </a:extLst>
          </p:cNvPr>
          <p:cNvSpPr/>
          <p:nvPr/>
        </p:nvSpPr>
        <p:spPr>
          <a:xfrm>
            <a:off x="1198334" y="6493960"/>
            <a:ext cx="7220857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  SELETOR DE PSEUDO-CLASSE</a:t>
            </a:r>
          </a:p>
        </p:txBody>
      </p:sp>
      <p:sp>
        <p:nvSpPr>
          <p:cNvPr id="5" name="titulo_componente">
            <a:extLst>
              <a:ext uri="{FF2B5EF4-FFF2-40B4-BE49-F238E27FC236}">
                <a16:creationId xmlns:a16="http://schemas.microsoft.com/office/drawing/2014/main" id="{2845561B-06E5-493A-A929-DA129FDF03F2}"/>
              </a:ext>
            </a:extLst>
          </p:cNvPr>
          <p:cNvSpPr/>
          <p:nvPr/>
        </p:nvSpPr>
        <p:spPr>
          <a:xfrm>
            <a:off x="2346170" y="1737985"/>
            <a:ext cx="5360916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4400" dirty="0">
                <a:ln w="19050">
                  <a:solidFill>
                    <a:srgbClr val="17F4FF"/>
                  </a:solidFill>
                </a:ln>
                <a:noFill/>
                <a:latin typeface="Impact" panose="020B0806030902050204" pitchFamily="34" charset="0"/>
              </a:rPr>
              <a:t>08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344E8A2-C60B-4361-88E2-ECDB874063EF}"/>
              </a:ext>
            </a:extLst>
          </p:cNvPr>
          <p:cNvSpPr/>
          <p:nvPr/>
        </p:nvSpPr>
        <p:spPr>
          <a:xfrm>
            <a:off x="1182006" y="9294727"/>
            <a:ext cx="7237186" cy="202636"/>
          </a:xfrm>
          <a:prstGeom prst="rect">
            <a:avLst/>
          </a:prstGeom>
          <a:gradFill flip="none" rotWithShape="1">
            <a:gsLst>
              <a:gs pos="0">
                <a:srgbClr val="17F4FF"/>
              </a:gs>
              <a:gs pos="48000">
                <a:schemeClr val="accent1">
                  <a:lumMod val="45000"/>
                  <a:lumOff val="55000"/>
                </a:schemeClr>
              </a:gs>
              <a:gs pos="62000">
                <a:schemeClr val="accent1">
                  <a:lumMod val="45000"/>
                  <a:lumOff val="55000"/>
                </a:schemeClr>
              </a:gs>
              <a:gs pos="100000">
                <a:srgbClr val="5399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exto_componente">
            <a:extLst>
              <a:ext uri="{FF2B5EF4-FFF2-40B4-BE49-F238E27FC236}">
                <a16:creationId xmlns:a16="http://schemas.microsoft.com/office/drawing/2014/main" id="{1658E278-EA41-4769-9AF1-78CF404EAB84}"/>
              </a:ext>
            </a:extLst>
          </p:cNvPr>
          <p:cNvSpPr txBox="1"/>
          <p:nvPr/>
        </p:nvSpPr>
        <p:spPr>
          <a:xfrm>
            <a:off x="1182007" y="10124357"/>
            <a:ext cx="72371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chemeClr val="bg1"/>
                </a:solidFill>
              </a:rPr>
              <a:t>O Seletor de </a:t>
            </a:r>
            <a:r>
              <a:rPr lang="pt-BR" sz="2400" dirty="0" err="1">
                <a:solidFill>
                  <a:schemeClr val="bg1"/>
                </a:solidFill>
              </a:rPr>
              <a:t>Pseudo-Classe</a:t>
            </a:r>
            <a:r>
              <a:rPr lang="pt-BR" sz="2400" dirty="0">
                <a:solidFill>
                  <a:schemeClr val="bg1"/>
                </a:solidFill>
              </a:rPr>
              <a:t> estiliza um estado específico de um elemento.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C3697D2-5E4C-429A-B62A-A64E3D10D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JULIANA PORTELA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4BA247CD-B836-4629-8C05-B492E5770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7E884-6AEC-4C4F-AB08-961FF2CCA55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0953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C1839A39-5BD4-4312-9B76-8CAD43DB8DE4}"/>
              </a:ext>
            </a:extLst>
          </p:cNvPr>
          <p:cNvSpPr txBox="1"/>
          <p:nvPr/>
        </p:nvSpPr>
        <p:spPr>
          <a:xfrm>
            <a:off x="1266240" y="2557773"/>
            <a:ext cx="7068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Aqui, os links que ainda não foram visitados terão a cor azul.</a:t>
            </a:r>
            <a:endParaRPr lang="pt-BR" sz="1600" dirty="0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E40BCA61-E5A4-4682-B747-230128873DB7}"/>
              </a:ext>
            </a:extLst>
          </p:cNvPr>
          <p:cNvSpPr/>
          <p:nvPr/>
        </p:nvSpPr>
        <p:spPr>
          <a:xfrm>
            <a:off x="1276999" y="522392"/>
            <a:ext cx="70687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dirty="0">
                <a:latin typeface="Impact" panose="020B0806030902050204" pitchFamily="34" charset="0"/>
              </a:rPr>
              <a:t>SELETOR DE PSEUDO-CLASSE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28E82C5-1E13-41ED-87F4-1FDAF14EC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831013"/>
            <a:ext cx="9601200" cy="3840480"/>
          </a:xfrm>
          <a:prstGeom prst="rect">
            <a:avLst/>
          </a:prstGeom>
        </p:spPr>
      </p:pic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0485418-D069-4C14-A818-167B7CE6E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JULIANA PORTELA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F75DF790-35E5-4FE8-8FF0-3F59C18CA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7E884-6AEC-4C4F-AB08-961FF2CCA55D}" type="slidenum">
              <a:rPr lang="pt-BR" smtClean="0"/>
              <a:t>18</a:t>
            </a:fld>
            <a:endParaRPr lang="pt-BR"/>
          </a:p>
        </p:txBody>
      </p:sp>
      <p:pic>
        <p:nvPicPr>
          <p:cNvPr id="9" name="Picture 2" descr="Lightsaber,star wars,jedi,george lucas,science fiction - free image from  needpix.com">
            <a:extLst>
              <a:ext uri="{FF2B5EF4-FFF2-40B4-BE49-F238E27FC236}">
                <a16:creationId xmlns:a16="http://schemas.microsoft.com/office/drawing/2014/main" id="{55E78C53-592A-4BCA-8751-F499BE715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353" y="10660805"/>
            <a:ext cx="3771901" cy="1885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0055904-4B6F-4A45-B931-9C68A1AE00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1676" b="-1"/>
          <a:stretch/>
        </p:blipFill>
        <p:spPr>
          <a:xfrm>
            <a:off x="4220935" y="9373884"/>
            <a:ext cx="1159329" cy="1661685"/>
          </a:xfrm>
          <a:prstGeom prst="rect">
            <a:avLst/>
          </a:prstGeom>
        </p:spPr>
      </p:pic>
      <p:sp>
        <p:nvSpPr>
          <p:cNvPr id="11" name="Seta: Pentágono 10">
            <a:extLst>
              <a:ext uri="{FF2B5EF4-FFF2-40B4-BE49-F238E27FC236}">
                <a16:creationId xmlns:a16="http://schemas.microsoft.com/office/drawing/2014/main" id="{9A929FD3-65F5-4CCA-BA28-81D548ABB937}"/>
              </a:ext>
            </a:extLst>
          </p:cNvPr>
          <p:cNvSpPr/>
          <p:nvPr/>
        </p:nvSpPr>
        <p:spPr>
          <a:xfrm rot="5400000" flipV="1">
            <a:off x="450186" y="686232"/>
            <a:ext cx="1513043" cy="140580"/>
          </a:xfrm>
          <a:prstGeom prst="homePlate">
            <a:avLst/>
          </a:prstGeom>
          <a:gradFill flip="none" rotWithShape="1">
            <a:gsLst>
              <a:gs pos="0">
                <a:srgbClr val="17F4FF"/>
              </a:gs>
              <a:gs pos="48000">
                <a:schemeClr val="accent1">
                  <a:lumMod val="45000"/>
                  <a:lumOff val="55000"/>
                </a:schemeClr>
              </a:gs>
              <a:gs pos="62000">
                <a:schemeClr val="accent1">
                  <a:lumMod val="45000"/>
                  <a:lumOff val="55000"/>
                </a:schemeClr>
              </a:gs>
              <a:gs pos="100000">
                <a:srgbClr val="5399FF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5465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E2CED16-653D-4E01-A3A5-ABD9617AB644}"/>
              </a:ext>
            </a:extLst>
          </p:cNvPr>
          <p:cNvSpPr/>
          <p:nvPr/>
        </p:nvSpPr>
        <p:spPr>
          <a:xfrm>
            <a:off x="-1" y="0"/>
            <a:ext cx="9601200" cy="12801600"/>
          </a:xfrm>
          <a:prstGeom prst="rect">
            <a:avLst/>
          </a:prstGeom>
          <a:solidFill>
            <a:srgbClr val="0D0A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B0C01B40-D281-494E-B53A-515296AE0737}"/>
              </a:ext>
            </a:extLst>
          </p:cNvPr>
          <p:cNvSpPr/>
          <p:nvPr/>
        </p:nvSpPr>
        <p:spPr>
          <a:xfrm>
            <a:off x="447902" y="6634256"/>
            <a:ext cx="877842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  SELETOR DE PSEUDO-ELEMENTO</a:t>
            </a:r>
          </a:p>
        </p:txBody>
      </p:sp>
      <p:sp>
        <p:nvSpPr>
          <p:cNvPr id="5" name="titulo_componente">
            <a:extLst>
              <a:ext uri="{FF2B5EF4-FFF2-40B4-BE49-F238E27FC236}">
                <a16:creationId xmlns:a16="http://schemas.microsoft.com/office/drawing/2014/main" id="{2845561B-06E5-493A-A929-DA129FDF03F2}"/>
              </a:ext>
            </a:extLst>
          </p:cNvPr>
          <p:cNvSpPr/>
          <p:nvPr/>
        </p:nvSpPr>
        <p:spPr>
          <a:xfrm>
            <a:off x="2346170" y="1737985"/>
            <a:ext cx="5360916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4400" dirty="0">
                <a:ln w="19050">
                  <a:solidFill>
                    <a:srgbClr val="17F4FF"/>
                  </a:solidFill>
                </a:ln>
                <a:noFill/>
                <a:latin typeface="Impact" panose="020B0806030902050204" pitchFamily="34" charset="0"/>
              </a:rPr>
              <a:t>09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344E8A2-C60B-4361-88E2-ECDB874063EF}"/>
              </a:ext>
            </a:extLst>
          </p:cNvPr>
          <p:cNvSpPr/>
          <p:nvPr/>
        </p:nvSpPr>
        <p:spPr>
          <a:xfrm>
            <a:off x="1182006" y="9294727"/>
            <a:ext cx="7237186" cy="202636"/>
          </a:xfrm>
          <a:prstGeom prst="rect">
            <a:avLst/>
          </a:prstGeom>
          <a:gradFill flip="none" rotWithShape="1">
            <a:gsLst>
              <a:gs pos="0">
                <a:srgbClr val="17F4FF"/>
              </a:gs>
              <a:gs pos="48000">
                <a:schemeClr val="accent1">
                  <a:lumMod val="45000"/>
                  <a:lumOff val="55000"/>
                </a:schemeClr>
              </a:gs>
              <a:gs pos="62000">
                <a:schemeClr val="accent1">
                  <a:lumMod val="45000"/>
                  <a:lumOff val="55000"/>
                </a:schemeClr>
              </a:gs>
              <a:gs pos="100000">
                <a:srgbClr val="5399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exto_componente">
            <a:extLst>
              <a:ext uri="{FF2B5EF4-FFF2-40B4-BE49-F238E27FC236}">
                <a16:creationId xmlns:a16="http://schemas.microsoft.com/office/drawing/2014/main" id="{1658E278-EA41-4769-9AF1-78CF404EAB84}"/>
              </a:ext>
            </a:extLst>
          </p:cNvPr>
          <p:cNvSpPr txBox="1"/>
          <p:nvPr/>
        </p:nvSpPr>
        <p:spPr>
          <a:xfrm>
            <a:off x="1182007" y="10124357"/>
            <a:ext cx="72371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chemeClr val="bg1"/>
                </a:solidFill>
              </a:rPr>
              <a:t>O Seletor de </a:t>
            </a:r>
            <a:r>
              <a:rPr lang="pt-BR" sz="2400" dirty="0" err="1">
                <a:solidFill>
                  <a:schemeClr val="bg1"/>
                </a:solidFill>
              </a:rPr>
              <a:t>Pseudo-Elemento</a:t>
            </a:r>
            <a:r>
              <a:rPr lang="pt-BR" sz="2400" dirty="0">
                <a:solidFill>
                  <a:schemeClr val="bg1"/>
                </a:solidFill>
              </a:rPr>
              <a:t> estiliza parte de um elemento.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81BF190-3904-4B9C-B16E-1FAC91CED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JULIANA PORTELA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02ABC51E-D2D7-4B64-9806-9E417296F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7E884-6AEC-4C4F-AB08-961FF2CCA55D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5167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C1839A39-5BD4-4312-9B76-8CAD43DB8DE4}"/>
              </a:ext>
            </a:extLst>
          </p:cNvPr>
          <p:cNvSpPr txBox="1"/>
          <p:nvPr/>
        </p:nvSpPr>
        <p:spPr>
          <a:xfrm>
            <a:off x="1277000" y="3547241"/>
            <a:ext cx="71153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Bem-vindo a uma jornada fascinante pelo mundo dos Seletores CSS, as ferramentas fundamentais que transformam códigos em designs envolventes. Vamos mergulhar mais a fundo em cada tipo de seletor, desvendando sua aplicação e proporcionando exemplos práticos para fortalecer seu entendimento.</a:t>
            </a:r>
            <a:endParaRPr lang="pt-BR" sz="1600" dirty="0"/>
          </a:p>
        </p:txBody>
      </p:sp>
      <p:sp>
        <p:nvSpPr>
          <p:cNvPr id="4" name="subtitulo_componente">
            <a:extLst>
              <a:ext uri="{FF2B5EF4-FFF2-40B4-BE49-F238E27FC236}">
                <a16:creationId xmlns:a16="http://schemas.microsoft.com/office/drawing/2014/main" id="{632FA060-DD88-457E-8499-5B4BDC1517CC}"/>
              </a:ext>
            </a:extLst>
          </p:cNvPr>
          <p:cNvSpPr/>
          <p:nvPr/>
        </p:nvSpPr>
        <p:spPr>
          <a:xfrm>
            <a:off x="1276999" y="2173408"/>
            <a:ext cx="71153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>
                <a:latin typeface="+mj-lt"/>
              </a:rPr>
              <a:t>Simplificando o Estilo dos seus Elementos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E40BCA61-E5A4-4682-B747-230128873DB7}"/>
              </a:ext>
            </a:extLst>
          </p:cNvPr>
          <p:cNvSpPr/>
          <p:nvPr/>
        </p:nvSpPr>
        <p:spPr>
          <a:xfrm>
            <a:off x="1276999" y="682046"/>
            <a:ext cx="81282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dirty="0">
                <a:latin typeface="Impact" panose="020B0806030902050204" pitchFamily="34" charset="0"/>
              </a:rPr>
              <a:t>PRINCIPAIS SELETORES CSS</a:t>
            </a:r>
          </a:p>
        </p:txBody>
      </p:sp>
      <p:sp>
        <p:nvSpPr>
          <p:cNvPr id="5" name="Seta: Pentágono 4">
            <a:extLst>
              <a:ext uri="{FF2B5EF4-FFF2-40B4-BE49-F238E27FC236}">
                <a16:creationId xmlns:a16="http://schemas.microsoft.com/office/drawing/2014/main" id="{22260646-ADD8-477A-A8B9-C40F714FC5DD}"/>
              </a:ext>
            </a:extLst>
          </p:cNvPr>
          <p:cNvSpPr/>
          <p:nvPr/>
        </p:nvSpPr>
        <p:spPr>
          <a:xfrm rot="5400000" flipV="1">
            <a:off x="450186" y="686232"/>
            <a:ext cx="1513043" cy="140580"/>
          </a:xfrm>
          <a:prstGeom prst="homePlate">
            <a:avLst/>
          </a:prstGeom>
          <a:gradFill flip="none" rotWithShape="1">
            <a:gsLst>
              <a:gs pos="0">
                <a:srgbClr val="17F4FF"/>
              </a:gs>
              <a:gs pos="48000">
                <a:schemeClr val="accent1">
                  <a:lumMod val="45000"/>
                  <a:lumOff val="55000"/>
                </a:schemeClr>
              </a:gs>
              <a:gs pos="62000">
                <a:schemeClr val="accent1">
                  <a:lumMod val="45000"/>
                  <a:lumOff val="55000"/>
                </a:schemeClr>
              </a:gs>
              <a:gs pos="100000">
                <a:srgbClr val="5399FF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22E4C9F-DACD-4CA8-AFAD-AF56A73B71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217"/>
          <a:stretch/>
        </p:blipFill>
        <p:spPr>
          <a:xfrm>
            <a:off x="2775854" y="6946036"/>
            <a:ext cx="4049492" cy="4782758"/>
          </a:xfrm>
          <a:prstGeom prst="rect">
            <a:avLst/>
          </a:prstGeom>
        </p:spPr>
      </p:pic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53BDEF69-77FB-4B25-83AB-888C60558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JULIANA PORTELA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C04A388F-C4F3-429C-99A6-7D1349119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7E884-6AEC-4C4F-AB08-961FF2CCA55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778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C1839A39-5BD4-4312-9B76-8CAD43DB8DE4}"/>
              </a:ext>
            </a:extLst>
          </p:cNvPr>
          <p:cNvSpPr txBox="1"/>
          <p:nvPr/>
        </p:nvSpPr>
        <p:spPr>
          <a:xfrm>
            <a:off x="1158768" y="2585416"/>
            <a:ext cx="73405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Neste caso, a primeira linha de cada parágrafo terá uma fonte em negrito.</a:t>
            </a:r>
            <a:endParaRPr lang="pt-BR" sz="1600" dirty="0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E40BCA61-E5A4-4682-B747-230128873DB7}"/>
              </a:ext>
            </a:extLst>
          </p:cNvPr>
          <p:cNvSpPr/>
          <p:nvPr/>
        </p:nvSpPr>
        <p:spPr>
          <a:xfrm>
            <a:off x="1276998" y="507878"/>
            <a:ext cx="718778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dirty="0">
                <a:latin typeface="Impact" panose="020B0806030902050204" pitchFamily="34" charset="0"/>
              </a:rPr>
              <a:t>SELETOR DE PSEUDO-ELEMENTO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45A6FCF-F44A-4699-A23C-93E870D8E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47" y="3800321"/>
            <a:ext cx="9601200" cy="3840480"/>
          </a:xfrm>
          <a:prstGeom prst="rect">
            <a:avLst/>
          </a:prstGeom>
        </p:spPr>
      </p:pic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3D5F38B-50E2-4D70-B1EC-DBB548261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JULIANA PORTELA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F01BDC04-3BFB-47C6-9EE4-DD95FBB06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7E884-6AEC-4C4F-AB08-961FF2CCA55D}" type="slidenum">
              <a:rPr lang="pt-BR" smtClean="0"/>
              <a:t>20</a:t>
            </a:fld>
            <a:endParaRPr lang="pt-BR"/>
          </a:p>
        </p:txBody>
      </p:sp>
      <p:pic>
        <p:nvPicPr>
          <p:cNvPr id="9" name="Picture 2" descr="Lightsaber,star wars,jedi,george lucas,science fiction - free image from  needpix.com">
            <a:extLst>
              <a:ext uri="{FF2B5EF4-FFF2-40B4-BE49-F238E27FC236}">
                <a16:creationId xmlns:a16="http://schemas.microsoft.com/office/drawing/2014/main" id="{499C8B01-9A4A-423D-B804-F6B570750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353" y="10660805"/>
            <a:ext cx="3771901" cy="1885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1FF0515C-DC10-43E9-B2EC-6C9C21222D4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1676" b="-1"/>
          <a:stretch/>
        </p:blipFill>
        <p:spPr>
          <a:xfrm>
            <a:off x="4220935" y="9373884"/>
            <a:ext cx="1159329" cy="1661685"/>
          </a:xfrm>
          <a:prstGeom prst="rect">
            <a:avLst/>
          </a:prstGeom>
        </p:spPr>
      </p:pic>
      <p:sp>
        <p:nvSpPr>
          <p:cNvPr id="11" name="Seta: Pentágono 10">
            <a:extLst>
              <a:ext uri="{FF2B5EF4-FFF2-40B4-BE49-F238E27FC236}">
                <a16:creationId xmlns:a16="http://schemas.microsoft.com/office/drawing/2014/main" id="{723599D0-5688-4F9B-9967-398549B6C087}"/>
              </a:ext>
            </a:extLst>
          </p:cNvPr>
          <p:cNvSpPr/>
          <p:nvPr/>
        </p:nvSpPr>
        <p:spPr>
          <a:xfrm rot="5400000" flipV="1">
            <a:off x="450186" y="686232"/>
            <a:ext cx="1513043" cy="140580"/>
          </a:xfrm>
          <a:prstGeom prst="homePlate">
            <a:avLst/>
          </a:prstGeom>
          <a:gradFill flip="none" rotWithShape="1">
            <a:gsLst>
              <a:gs pos="0">
                <a:srgbClr val="17F4FF"/>
              </a:gs>
              <a:gs pos="48000">
                <a:schemeClr val="accent1">
                  <a:lumMod val="45000"/>
                  <a:lumOff val="55000"/>
                </a:schemeClr>
              </a:gs>
              <a:gs pos="62000">
                <a:schemeClr val="accent1">
                  <a:lumMod val="45000"/>
                  <a:lumOff val="55000"/>
                </a:schemeClr>
              </a:gs>
              <a:gs pos="100000">
                <a:srgbClr val="5399FF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37817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E2CED16-653D-4E01-A3A5-ABD9617AB644}"/>
              </a:ext>
            </a:extLst>
          </p:cNvPr>
          <p:cNvSpPr/>
          <p:nvPr/>
        </p:nvSpPr>
        <p:spPr>
          <a:xfrm>
            <a:off x="-1" y="0"/>
            <a:ext cx="9601200" cy="12801600"/>
          </a:xfrm>
          <a:prstGeom prst="rect">
            <a:avLst/>
          </a:prstGeom>
          <a:solidFill>
            <a:srgbClr val="0D0A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B0C01B40-D281-494E-B53A-515296AE0737}"/>
              </a:ext>
            </a:extLst>
          </p:cNvPr>
          <p:cNvSpPr/>
          <p:nvPr/>
        </p:nvSpPr>
        <p:spPr>
          <a:xfrm>
            <a:off x="1198335" y="6493960"/>
            <a:ext cx="690403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  SELETOR NEGATIVO</a:t>
            </a:r>
          </a:p>
        </p:txBody>
      </p:sp>
      <p:sp>
        <p:nvSpPr>
          <p:cNvPr id="5" name="titulo_componente">
            <a:extLst>
              <a:ext uri="{FF2B5EF4-FFF2-40B4-BE49-F238E27FC236}">
                <a16:creationId xmlns:a16="http://schemas.microsoft.com/office/drawing/2014/main" id="{2845561B-06E5-493A-A929-DA129FDF03F2}"/>
              </a:ext>
            </a:extLst>
          </p:cNvPr>
          <p:cNvSpPr/>
          <p:nvPr/>
        </p:nvSpPr>
        <p:spPr>
          <a:xfrm>
            <a:off x="2346170" y="1737985"/>
            <a:ext cx="5360916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4400" dirty="0">
                <a:ln w="19050">
                  <a:solidFill>
                    <a:srgbClr val="17F4FF"/>
                  </a:solidFill>
                </a:ln>
                <a:noFill/>
                <a:latin typeface="Impact" panose="020B0806030902050204" pitchFamily="34" charset="0"/>
              </a:rPr>
              <a:t>10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344E8A2-C60B-4361-88E2-ECDB874063EF}"/>
              </a:ext>
            </a:extLst>
          </p:cNvPr>
          <p:cNvSpPr/>
          <p:nvPr/>
        </p:nvSpPr>
        <p:spPr>
          <a:xfrm>
            <a:off x="1182006" y="9294727"/>
            <a:ext cx="7237186" cy="202636"/>
          </a:xfrm>
          <a:prstGeom prst="rect">
            <a:avLst/>
          </a:prstGeom>
          <a:gradFill flip="none" rotWithShape="1">
            <a:gsLst>
              <a:gs pos="0">
                <a:srgbClr val="17F4FF"/>
              </a:gs>
              <a:gs pos="48000">
                <a:schemeClr val="accent1">
                  <a:lumMod val="45000"/>
                  <a:lumOff val="55000"/>
                </a:schemeClr>
              </a:gs>
              <a:gs pos="62000">
                <a:schemeClr val="accent1">
                  <a:lumMod val="45000"/>
                  <a:lumOff val="55000"/>
                </a:schemeClr>
              </a:gs>
              <a:gs pos="100000">
                <a:srgbClr val="5399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exto_componente">
            <a:extLst>
              <a:ext uri="{FF2B5EF4-FFF2-40B4-BE49-F238E27FC236}">
                <a16:creationId xmlns:a16="http://schemas.microsoft.com/office/drawing/2014/main" id="{1658E278-EA41-4769-9AF1-78CF404EAB84}"/>
              </a:ext>
            </a:extLst>
          </p:cNvPr>
          <p:cNvSpPr txBox="1"/>
          <p:nvPr/>
        </p:nvSpPr>
        <p:spPr>
          <a:xfrm>
            <a:off x="1182007" y="10124357"/>
            <a:ext cx="72371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chemeClr val="bg1"/>
                </a:solidFill>
              </a:rPr>
              <a:t>O Seletor de Negativo estiliza elementos que não correspondem a um determinado critério.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0D0F364-F7D6-41B5-A8B3-A3F00AEB1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JULIANA PORTELA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2D272493-7A82-42C5-AFDB-29B1A5C03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7E884-6AEC-4C4F-AB08-961FF2CCA55D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73284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C1839A39-5BD4-4312-9B76-8CAD43DB8DE4}"/>
              </a:ext>
            </a:extLst>
          </p:cNvPr>
          <p:cNvSpPr txBox="1"/>
          <p:nvPr/>
        </p:nvSpPr>
        <p:spPr>
          <a:xfrm>
            <a:off x="1276998" y="2741516"/>
            <a:ext cx="71877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Aqui, todos os elementos exceto parágrafos terão uma opacidade reduzida.</a:t>
            </a:r>
            <a:endParaRPr lang="pt-BR" sz="1600" dirty="0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E40BCA61-E5A4-4682-B747-230128873DB7}"/>
              </a:ext>
            </a:extLst>
          </p:cNvPr>
          <p:cNvSpPr/>
          <p:nvPr/>
        </p:nvSpPr>
        <p:spPr>
          <a:xfrm>
            <a:off x="1276998" y="522391"/>
            <a:ext cx="71877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dirty="0">
                <a:latin typeface="Impact" panose="020B0806030902050204" pitchFamily="34" charset="0"/>
              </a:rPr>
              <a:t>SELETOR NEGATIVO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6655D36-EA35-40B7-B741-FBC374562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457" y="3831174"/>
            <a:ext cx="8342761" cy="3337104"/>
          </a:xfrm>
          <a:prstGeom prst="rect">
            <a:avLst/>
          </a:prstGeom>
        </p:spPr>
      </p:pic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8C9AD5A-E415-410C-9225-290CDDDCB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JULIANA PORTELA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302D1405-E841-44F3-B7B5-BB9BB85B4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7E884-6AEC-4C4F-AB08-961FF2CCA55D}" type="slidenum">
              <a:rPr lang="pt-BR" smtClean="0"/>
              <a:t>22</a:t>
            </a:fld>
            <a:endParaRPr lang="pt-BR"/>
          </a:p>
        </p:txBody>
      </p:sp>
      <p:pic>
        <p:nvPicPr>
          <p:cNvPr id="9" name="Picture 2" descr="Lightsaber,star wars,jedi,george lucas,science fiction - free image from  needpix.com">
            <a:extLst>
              <a:ext uri="{FF2B5EF4-FFF2-40B4-BE49-F238E27FC236}">
                <a16:creationId xmlns:a16="http://schemas.microsoft.com/office/drawing/2014/main" id="{7DFA1957-133D-4C1A-892F-F2C502BF1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353" y="10660805"/>
            <a:ext cx="3771901" cy="1885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8DC0CD7C-0A47-47E1-BD55-F70AEC3293C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1676" b="-1"/>
          <a:stretch/>
        </p:blipFill>
        <p:spPr>
          <a:xfrm>
            <a:off x="4220935" y="9373884"/>
            <a:ext cx="1159329" cy="1661685"/>
          </a:xfrm>
          <a:prstGeom prst="rect">
            <a:avLst/>
          </a:prstGeom>
        </p:spPr>
      </p:pic>
      <p:sp>
        <p:nvSpPr>
          <p:cNvPr id="11" name="Seta: Pentágono 10">
            <a:extLst>
              <a:ext uri="{FF2B5EF4-FFF2-40B4-BE49-F238E27FC236}">
                <a16:creationId xmlns:a16="http://schemas.microsoft.com/office/drawing/2014/main" id="{8715D1FF-8613-4C6A-941C-F28D5F16498E}"/>
              </a:ext>
            </a:extLst>
          </p:cNvPr>
          <p:cNvSpPr/>
          <p:nvPr/>
        </p:nvSpPr>
        <p:spPr>
          <a:xfrm rot="5400000" flipV="1">
            <a:off x="450186" y="686232"/>
            <a:ext cx="1513043" cy="140580"/>
          </a:xfrm>
          <a:prstGeom prst="homePlate">
            <a:avLst/>
          </a:prstGeom>
          <a:gradFill flip="none" rotWithShape="1">
            <a:gsLst>
              <a:gs pos="0">
                <a:srgbClr val="17F4FF"/>
              </a:gs>
              <a:gs pos="48000">
                <a:schemeClr val="accent1">
                  <a:lumMod val="45000"/>
                  <a:lumOff val="55000"/>
                </a:schemeClr>
              </a:gs>
              <a:gs pos="62000">
                <a:schemeClr val="accent1">
                  <a:lumMod val="45000"/>
                  <a:lumOff val="55000"/>
                </a:schemeClr>
              </a:gs>
              <a:gs pos="100000">
                <a:srgbClr val="5399FF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80472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E2CED16-653D-4E01-A3A5-ABD9617AB644}"/>
              </a:ext>
            </a:extLst>
          </p:cNvPr>
          <p:cNvSpPr/>
          <p:nvPr/>
        </p:nvSpPr>
        <p:spPr>
          <a:xfrm>
            <a:off x="-1" y="0"/>
            <a:ext cx="9601200" cy="12801600"/>
          </a:xfrm>
          <a:prstGeom prst="rect">
            <a:avLst/>
          </a:prstGeom>
          <a:solidFill>
            <a:srgbClr val="0D0A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B0C01B40-D281-494E-B53A-515296AE0737}"/>
              </a:ext>
            </a:extLst>
          </p:cNvPr>
          <p:cNvSpPr/>
          <p:nvPr/>
        </p:nvSpPr>
        <p:spPr>
          <a:xfrm>
            <a:off x="1182006" y="6532718"/>
            <a:ext cx="690403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CONCLUSÃO</a:t>
            </a:r>
          </a:p>
        </p:txBody>
      </p:sp>
      <p:sp>
        <p:nvSpPr>
          <p:cNvPr id="5" name="titulo_componente">
            <a:extLst>
              <a:ext uri="{FF2B5EF4-FFF2-40B4-BE49-F238E27FC236}">
                <a16:creationId xmlns:a16="http://schemas.microsoft.com/office/drawing/2014/main" id="{2845561B-06E5-493A-A929-DA129FDF03F2}"/>
              </a:ext>
            </a:extLst>
          </p:cNvPr>
          <p:cNvSpPr/>
          <p:nvPr/>
        </p:nvSpPr>
        <p:spPr>
          <a:xfrm>
            <a:off x="2156655" y="941060"/>
            <a:ext cx="5360916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4400" dirty="0">
                <a:ln w="19050">
                  <a:solidFill>
                    <a:srgbClr val="17F4FF"/>
                  </a:solidFill>
                </a:ln>
                <a:noFill/>
                <a:latin typeface="Impact" panose="020B0806030902050204" pitchFamily="34" charset="0"/>
              </a:rPr>
              <a:t>🎉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344E8A2-C60B-4361-88E2-ECDB874063EF}"/>
              </a:ext>
            </a:extLst>
          </p:cNvPr>
          <p:cNvSpPr/>
          <p:nvPr/>
        </p:nvSpPr>
        <p:spPr>
          <a:xfrm>
            <a:off x="1218520" y="8434362"/>
            <a:ext cx="7237186" cy="202636"/>
          </a:xfrm>
          <a:prstGeom prst="rect">
            <a:avLst/>
          </a:prstGeom>
          <a:gradFill flip="none" rotWithShape="1">
            <a:gsLst>
              <a:gs pos="0">
                <a:srgbClr val="17F4FF"/>
              </a:gs>
              <a:gs pos="48000">
                <a:schemeClr val="accent1">
                  <a:lumMod val="45000"/>
                  <a:lumOff val="55000"/>
                </a:schemeClr>
              </a:gs>
              <a:gs pos="62000">
                <a:schemeClr val="accent1">
                  <a:lumMod val="45000"/>
                  <a:lumOff val="55000"/>
                </a:schemeClr>
              </a:gs>
              <a:gs pos="100000">
                <a:srgbClr val="5399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exto_componente">
            <a:extLst>
              <a:ext uri="{FF2B5EF4-FFF2-40B4-BE49-F238E27FC236}">
                <a16:creationId xmlns:a16="http://schemas.microsoft.com/office/drawing/2014/main" id="{1658E278-EA41-4769-9AF1-78CF404EAB84}"/>
              </a:ext>
            </a:extLst>
          </p:cNvPr>
          <p:cNvSpPr txBox="1"/>
          <p:nvPr/>
        </p:nvSpPr>
        <p:spPr>
          <a:xfrm>
            <a:off x="1265012" y="9191413"/>
            <a:ext cx="723718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chemeClr val="bg1"/>
                </a:solidFill>
              </a:rPr>
              <a:t>Ao compreender esses seletores em profundidade, você adquire uma base sólida para a estilização CSS. Lembre-se de experimentar, testar e ajustar, pois a maestria dessas ferramentas aumenta sua capacidade de criar designs web visualmente impactantes e coesos. Explore o potencial dos seletores CSS e transforme suas páginas web em obras-primas estilísticas.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0D0F364-F7D6-41B5-A8B3-A3F00AEB1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JULIANA PORTELA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2D272493-7A82-42C5-AFDB-29B1A5C03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7E884-6AEC-4C4F-AB08-961FF2CCA55D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08773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E2CED16-653D-4E01-A3A5-ABD9617AB644}"/>
              </a:ext>
            </a:extLst>
          </p:cNvPr>
          <p:cNvSpPr/>
          <p:nvPr/>
        </p:nvSpPr>
        <p:spPr>
          <a:xfrm>
            <a:off x="-1" y="0"/>
            <a:ext cx="9601200" cy="12801600"/>
          </a:xfrm>
          <a:prstGeom prst="rect">
            <a:avLst/>
          </a:prstGeom>
          <a:solidFill>
            <a:srgbClr val="0D0A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B0C01B40-D281-494E-B53A-515296AE0737}"/>
              </a:ext>
            </a:extLst>
          </p:cNvPr>
          <p:cNvSpPr/>
          <p:nvPr/>
        </p:nvSpPr>
        <p:spPr>
          <a:xfrm>
            <a:off x="493502" y="6657481"/>
            <a:ext cx="861419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AGRADECIMENTOS</a:t>
            </a:r>
          </a:p>
        </p:txBody>
      </p:sp>
      <p:sp>
        <p:nvSpPr>
          <p:cNvPr id="5" name="titulo_componente">
            <a:extLst>
              <a:ext uri="{FF2B5EF4-FFF2-40B4-BE49-F238E27FC236}">
                <a16:creationId xmlns:a16="http://schemas.microsoft.com/office/drawing/2014/main" id="{2845561B-06E5-493A-A929-DA129FDF03F2}"/>
              </a:ext>
            </a:extLst>
          </p:cNvPr>
          <p:cNvSpPr/>
          <p:nvPr/>
        </p:nvSpPr>
        <p:spPr>
          <a:xfrm>
            <a:off x="2156655" y="941060"/>
            <a:ext cx="5360916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4400" dirty="0">
                <a:ln w="19050">
                  <a:solidFill>
                    <a:srgbClr val="17F4FF"/>
                  </a:solidFill>
                </a:ln>
                <a:noFill/>
                <a:latin typeface="Impact" panose="020B0806030902050204" pitchFamily="34" charset="0"/>
              </a:rPr>
              <a:t>✨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344E8A2-C60B-4361-88E2-ECDB874063EF}"/>
              </a:ext>
            </a:extLst>
          </p:cNvPr>
          <p:cNvSpPr/>
          <p:nvPr/>
        </p:nvSpPr>
        <p:spPr>
          <a:xfrm>
            <a:off x="1218520" y="8434362"/>
            <a:ext cx="7237186" cy="202636"/>
          </a:xfrm>
          <a:prstGeom prst="rect">
            <a:avLst/>
          </a:prstGeom>
          <a:gradFill flip="none" rotWithShape="1">
            <a:gsLst>
              <a:gs pos="0">
                <a:srgbClr val="17F4FF"/>
              </a:gs>
              <a:gs pos="48000">
                <a:schemeClr val="accent1">
                  <a:lumMod val="45000"/>
                  <a:lumOff val="55000"/>
                </a:schemeClr>
              </a:gs>
              <a:gs pos="62000">
                <a:schemeClr val="accent1">
                  <a:lumMod val="45000"/>
                  <a:lumOff val="55000"/>
                </a:schemeClr>
              </a:gs>
              <a:gs pos="100000">
                <a:srgbClr val="5399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0D0F364-F7D6-41B5-A8B3-A3F00AEB1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JULIANA PORTELA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2D272493-7A82-42C5-AFDB-29B1A5C03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7E884-6AEC-4C4F-AB08-961FF2CCA55D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28737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C1839A39-5BD4-4312-9B76-8CAD43DB8DE4}"/>
              </a:ext>
            </a:extLst>
          </p:cNvPr>
          <p:cNvSpPr txBox="1"/>
          <p:nvPr/>
        </p:nvSpPr>
        <p:spPr>
          <a:xfrm>
            <a:off x="1276998" y="2741516"/>
            <a:ext cx="71877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Este E-book foi gerado por IA e diagramado por humano. </a:t>
            </a:r>
            <a:endParaRPr lang="pt-BR" sz="1600" dirty="0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E40BCA61-E5A4-4682-B747-230128873DB7}"/>
              </a:ext>
            </a:extLst>
          </p:cNvPr>
          <p:cNvSpPr/>
          <p:nvPr/>
        </p:nvSpPr>
        <p:spPr>
          <a:xfrm>
            <a:off x="1276998" y="522391"/>
            <a:ext cx="71877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dirty="0">
                <a:latin typeface="Impact" panose="020B0806030902050204" pitchFamily="34" charset="0"/>
              </a:rPr>
              <a:t>OBRIGADA POR LER ATÉ AQUI!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8C9AD5A-E415-410C-9225-290CDDDCB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JULIANA PORTELA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302D1405-E841-44F3-B7B5-BB9BB85B4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7E884-6AEC-4C4F-AB08-961FF2CCA55D}" type="slidenum">
              <a:rPr lang="pt-BR" smtClean="0"/>
              <a:t>25</a:t>
            </a:fld>
            <a:endParaRPr lang="pt-BR"/>
          </a:p>
        </p:txBody>
      </p:sp>
      <p:pic>
        <p:nvPicPr>
          <p:cNvPr id="9" name="Picture 2" descr="Lightsaber,star wars,jedi,george lucas,science fiction - free image from  needpix.com">
            <a:extLst>
              <a:ext uri="{FF2B5EF4-FFF2-40B4-BE49-F238E27FC236}">
                <a16:creationId xmlns:a16="http://schemas.microsoft.com/office/drawing/2014/main" id="{7DFA1957-133D-4C1A-892F-F2C502BF1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353" y="10660805"/>
            <a:ext cx="3771901" cy="1885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eta: Pentágono 10">
            <a:extLst>
              <a:ext uri="{FF2B5EF4-FFF2-40B4-BE49-F238E27FC236}">
                <a16:creationId xmlns:a16="http://schemas.microsoft.com/office/drawing/2014/main" id="{8715D1FF-8613-4C6A-941C-F28D5F16498E}"/>
              </a:ext>
            </a:extLst>
          </p:cNvPr>
          <p:cNvSpPr/>
          <p:nvPr/>
        </p:nvSpPr>
        <p:spPr>
          <a:xfrm rot="5400000" flipV="1">
            <a:off x="450186" y="686232"/>
            <a:ext cx="1513043" cy="140580"/>
          </a:xfrm>
          <a:prstGeom prst="homePlate">
            <a:avLst/>
          </a:prstGeom>
          <a:gradFill flip="none" rotWithShape="1">
            <a:gsLst>
              <a:gs pos="0">
                <a:srgbClr val="17F4FF"/>
              </a:gs>
              <a:gs pos="48000">
                <a:schemeClr val="accent1">
                  <a:lumMod val="45000"/>
                  <a:lumOff val="55000"/>
                </a:schemeClr>
              </a:gs>
              <a:gs pos="62000">
                <a:schemeClr val="accent1">
                  <a:lumMod val="45000"/>
                  <a:lumOff val="55000"/>
                </a:schemeClr>
              </a:gs>
              <a:gs pos="100000">
                <a:srgbClr val="5399FF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Picture 2" descr="Lightsaber,star wars,jedi,george lucas,science fiction - free image from  needpix.com">
            <a:extLst>
              <a:ext uri="{FF2B5EF4-FFF2-40B4-BE49-F238E27FC236}">
                <a16:creationId xmlns:a16="http://schemas.microsoft.com/office/drawing/2014/main" id="{5A2FE881-665E-4E3B-B54A-C4F2CCF55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902" y="1269994"/>
            <a:ext cx="3771901" cy="1885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o_componente">
            <a:extLst>
              <a:ext uri="{FF2B5EF4-FFF2-40B4-BE49-F238E27FC236}">
                <a16:creationId xmlns:a16="http://schemas.microsoft.com/office/drawing/2014/main" id="{58FAFF6F-232F-4B32-9968-3EC162F060C8}"/>
              </a:ext>
            </a:extLst>
          </p:cNvPr>
          <p:cNvSpPr txBox="1"/>
          <p:nvPr/>
        </p:nvSpPr>
        <p:spPr>
          <a:xfrm>
            <a:off x="1243220" y="3713076"/>
            <a:ext cx="71877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Este conteúdo foi gerado para fins didáticos de construção, não foi realizado validação cuidadosa humana no conteúdo e pode conter erros gerados por IA</a:t>
            </a:r>
            <a:endParaRPr lang="pt-BR" sz="1600" dirty="0"/>
          </a:p>
        </p:txBody>
      </p:sp>
      <p:pic>
        <p:nvPicPr>
          <p:cNvPr id="2052" name="Picture 4" descr="Github Logo - Free social media icons">
            <a:extLst>
              <a:ext uri="{FF2B5EF4-FFF2-40B4-BE49-F238E27FC236}">
                <a16:creationId xmlns:a16="http://schemas.microsoft.com/office/drawing/2014/main" id="{C8DDDFF8-8500-4FEC-AEF8-F13F4CA14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4023" y="5723604"/>
            <a:ext cx="833153" cy="833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DF1DC98-0C1A-417F-8D4D-7E5BB5A78689}"/>
              </a:ext>
            </a:extLst>
          </p:cNvPr>
          <p:cNvSpPr txBox="1"/>
          <p:nvPr/>
        </p:nvSpPr>
        <p:spPr>
          <a:xfrm>
            <a:off x="3180398" y="6834899"/>
            <a:ext cx="355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hlinkClick r:id="rId4"/>
              </a:rPr>
              <a:t>https://github.com/jul1anaportela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302B172-B625-42EB-9FEA-001DE89966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77884" y="7482768"/>
            <a:ext cx="9679084" cy="365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143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E2CED16-653D-4E01-A3A5-ABD9617AB644}"/>
              </a:ext>
            </a:extLst>
          </p:cNvPr>
          <p:cNvSpPr/>
          <p:nvPr/>
        </p:nvSpPr>
        <p:spPr>
          <a:xfrm>
            <a:off x="-1" y="0"/>
            <a:ext cx="9601200" cy="12801600"/>
          </a:xfrm>
          <a:prstGeom prst="rect">
            <a:avLst/>
          </a:prstGeom>
          <a:solidFill>
            <a:srgbClr val="0D0A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B0C01B40-D281-494E-B53A-515296AE0737}"/>
              </a:ext>
            </a:extLst>
          </p:cNvPr>
          <p:cNvSpPr/>
          <p:nvPr/>
        </p:nvSpPr>
        <p:spPr>
          <a:xfrm>
            <a:off x="1348584" y="6400800"/>
            <a:ext cx="690403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 SELETOR DE ELEMENTO</a:t>
            </a:r>
          </a:p>
        </p:txBody>
      </p:sp>
      <p:sp>
        <p:nvSpPr>
          <p:cNvPr id="5" name="titulo_componente">
            <a:extLst>
              <a:ext uri="{FF2B5EF4-FFF2-40B4-BE49-F238E27FC236}">
                <a16:creationId xmlns:a16="http://schemas.microsoft.com/office/drawing/2014/main" id="{2845561B-06E5-493A-A929-DA129FDF03F2}"/>
              </a:ext>
            </a:extLst>
          </p:cNvPr>
          <p:cNvSpPr/>
          <p:nvPr/>
        </p:nvSpPr>
        <p:spPr>
          <a:xfrm>
            <a:off x="2346170" y="1737985"/>
            <a:ext cx="4201587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4400" dirty="0">
                <a:ln w="19050">
                  <a:solidFill>
                    <a:srgbClr val="17F4FF"/>
                  </a:solidFill>
                </a:ln>
                <a:noFill/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344E8A2-C60B-4361-88E2-ECDB874063EF}"/>
              </a:ext>
            </a:extLst>
          </p:cNvPr>
          <p:cNvSpPr/>
          <p:nvPr/>
        </p:nvSpPr>
        <p:spPr>
          <a:xfrm>
            <a:off x="1182006" y="9294727"/>
            <a:ext cx="7237186" cy="202636"/>
          </a:xfrm>
          <a:prstGeom prst="rect">
            <a:avLst/>
          </a:prstGeom>
          <a:gradFill flip="none" rotWithShape="1">
            <a:gsLst>
              <a:gs pos="0">
                <a:srgbClr val="17F4FF"/>
              </a:gs>
              <a:gs pos="48000">
                <a:schemeClr val="accent1">
                  <a:lumMod val="45000"/>
                  <a:lumOff val="55000"/>
                </a:schemeClr>
              </a:gs>
              <a:gs pos="62000">
                <a:schemeClr val="accent1">
                  <a:lumMod val="45000"/>
                  <a:lumOff val="55000"/>
                </a:schemeClr>
              </a:gs>
              <a:gs pos="100000">
                <a:srgbClr val="5399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exto_componente">
            <a:extLst>
              <a:ext uri="{FF2B5EF4-FFF2-40B4-BE49-F238E27FC236}">
                <a16:creationId xmlns:a16="http://schemas.microsoft.com/office/drawing/2014/main" id="{0E377AEB-9177-4927-B5CF-C5DF002F3DB2}"/>
              </a:ext>
            </a:extLst>
          </p:cNvPr>
          <p:cNvSpPr txBox="1"/>
          <p:nvPr/>
        </p:nvSpPr>
        <p:spPr>
          <a:xfrm>
            <a:off x="1182007" y="10124357"/>
            <a:ext cx="72371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chemeClr val="bg1"/>
                </a:solidFill>
              </a:rPr>
              <a:t>Os seletores de elemento permitem que você direcione um elemento HTML específico com base em seu nome de </a:t>
            </a:r>
            <a:r>
              <a:rPr lang="pt-BR" sz="2400" dirty="0" err="1">
                <a:solidFill>
                  <a:schemeClr val="bg1"/>
                </a:solidFill>
              </a:rPr>
              <a:t>tag</a:t>
            </a:r>
            <a:r>
              <a:rPr lang="pt-BR" sz="2400" dirty="0">
                <a:solidFill>
                  <a:schemeClr val="bg1"/>
                </a:solidFill>
              </a:rPr>
              <a:t>. Eles são simples e diretos. Vamos ver alguns exemplos: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96BBCDC-FC7C-4DF6-B5DD-5BF0A6FAC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JULIANA PORTELA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FEAB1B15-4F9B-4E52-9C40-971C10E97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7E884-6AEC-4C4F-AB08-961FF2CCA55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394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ulo_componente">
            <a:extLst>
              <a:ext uri="{FF2B5EF4-FFF2-40B4-BE49-F238E27FC236}">
                <a16:creationId xmlns:a16="http://schemas.microsoft.com/office/drawing/2014/main" id="{E40BCA61-E5A4-4682-B747-230128873DB7}"/>
              </a:ext>
            </a:extLst>
          </p:cNvPr>
          <p:cNvSpPr/>
          <p:nvPr/>
        </p:nvSpPr>
        <p:spPr>
          <a:xfrm>
            <a:off x="1276999" y="446659"/>
            <a:ext cx="71999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dirty="0">
                <a:latin typeface="Impact" panose="020B0806030902050204" pitchFamily="34" charset="0"/>
              </a:rPr>
              <a:t>SELETOR DE ELEMENTO SIMPLES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F092A773-F4BA-4185-8EEB-7CF0C0E23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3" y="4931212"/>
            <a:ext cx="9601200" cy="3840480"/>
          </a:xfrm>
          <a:prstGeom prst="rect">
            <a:avLst/>
          </a:prstGeom>
        </p:spPr>
      </p:pic>
      <p:sp>
        <p:nvSpPr>
          <p:cNvPr id="12" name="texto_componente">
            <a:extLst>
              <a:ext uri="{FF2B5EF4-FFF2-40B4-BE49-F238E27FC236}">
                <a16:creationId xmlns:a16="http://schemas.microsoft.com/office/drawing/2014/main" id="{2C390F70-6CA2-464B-BE9B-B9F8EC073CF2}"/>
              </a:ext>
            </a:extLst>
          </p:cNvPr>
          <p:cNvSpPr txBox="1"/>
          <p:nvPr/>
        </p:nvSpPr>
        <p:spPr>
          <a:xfrm>
            <a:off x="1206501" y="2940573"/>
            <a:ext cx="72704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Neste exemplo, cada parágrafo (elemento &lt;p&gt;) na página adotará as propriedades definidas. Este seletor é amplo, afetando todos os elementos do tipo especificado, proporcionando uma base sólida para a estilização global.</a:t>
            </a:r>
            <a:endParaRPr lang="pt-BR" sz="1600" dirty="0"/>
          </a:p>
        </p:txBody>
      </p:sp>
      <p:sp>
        <p:nvSpPr>
          <p:cNvPr id="13" name="Espaço Reservado para Rodapé 12">
            <a:extLst>
              <a:ext uri="{FF2B5EF4-FFF2-40B4-BE49-F238E27FC236}">
                <a16:creationId xmlns:a16="http://schemas.microsoft.com/office/drawing/2014/main" id="{43CE2C88-F2B0-4E8F-B542-F64452C50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JULIANA PORTELA</a:t>
            </a:r>
          </a:p>
        </p:txBody>
      </p:sp>
      <p:sp>
        <p:nvSpPr>
          <p:cNvPr id="14" name="Espaço Reservado para Número de Slide 13">
            <a:extLst>
              <a:ext uri="{FF2B5EF4-FFF2-40B4-BE49-F238E27FC236}">
                <a16:creationId xmlns:a16="http://schemas.microsoft.com/office/drawing/2014/main" id="{F8C10CE5-0119-471F-BB7D-45234BBE3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7E884-6AEC-4C4F-AB08-961FF2CCA55D}" type="slidenum">
              <a:rPr lang="pt-BR" smtClean="0"/>
              <a:t>4</a:t>
            </a:fld>
            <a:endParaRPr lang="pt-BR"/>
          </a:p>
        </p:txBody>
      </p:sp>
      <p:pic>
        <p:nvPicPr>
          <p:cNvPr id="1026" name="Picture 2" descr="Lightsaber,star wars,jedi,george lucas,science fiction - free image from  needpix.com">
            <a:extLst>
              <a:ext uri="{FF2B5EF4-FFF2-40B4-BE49-F238E27FC236}">
                <a16:creationId xmlns:a16="http://schemas.microsoft.com/office/drawing/2014/main" id="{7F91FD51-43F1-45E3-9C19-62698B7F8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353" y="10660805"/>
            <a:ext cx="3771901" cy="1885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77C61684-D3D8-4E08-96D3-E29673EE280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1676" b="-1"/>
          <a:stretch/>
        </p:blipFill>
        <p:spPr>
          <a:xfrm>
            <a:off x="4220935" y="9373884"/>
            <a:ext cx="1159329" cy="1661685"/>
          </a:xfrm>
          <a:prstGeom prst="rect">
            <a:avLst/>
          </a:prstGeom>
        </p:spPr>
      </p:pic>
      <p:sp>
        <p:nvSpPr>
          <p:cNvPr id="19" name="Seta: Pentágono 18">
            <a:extLst>
              <a:ext uri="{FF2B5EF4-FFF2-40B4-BE49-F238E27FC236}">
                <a16:creationId xmlns:a16="http://schemas.microsoft.com/office/drawing/2014/main" id="{050D903E-7FB2-41DD-967C-001F98EB1F70}"/>
              </a:ext>
            </a:extLst>
          </p:cNvPr>
          <p:cNvSpPr/>
          <p:nvPr/>
        </p:nvSpPr>
        <p:spPr>
          <a:xfrm rot="5400000" flipV="1">
            <a:off x="450186" y="686232"/>
            <a:ext cx="1513043" cy="140580"/>
          </a:xfrm>
          <a:prstGeom prst="homePlate">
            <a:avLst/>
          </a:prstGeom>
          <a:gradFill flip="none" rotWithShape="1">
            <a:gsLst>
              <a:gs pos="0">
                <a:srgbClr val="17F4FF"/>
              </a:gs>
              <a:gs pos="48000">
                <a:schemeClr val="accent1">
                  <a:lumMod val="45000"/>
                  <a:lumOff val="55000"/>
                </a:schemeClr>
              </a:gs>
              <a:gs pos="62000">
                <a:schemeClr val="accent1">
                  <a:lumMod val="45000"/>
                  <a:lumOff val="55000"/>
                </a:schemeClr>
              </a:gs>
              <a:gs pos="100000">
                <a:srgbClr val="5399FF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1375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E2CED16-653D-4E01-A3A5-ABD9617AB644}"/>
              </a:ext>
            </a:extLst>
          </p:cNvPr>
          <p:cNvSpPr/>
          <p:nvPr/>
        </p:nvSpPr>
        <p:spPr>
          <a:xfrm>
            <a:off x="-1" y="0"/>
            <a:ext cx="9601200" cy="12801600"/>
          </a:xfrm>
          <a:prstGeom prst="rect">
            <a:avLst/>
          </a:prstGeom>
          <a:solidFill>
            <a:srgbClr val="0D0A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B0C01B40-D281-494E-B53A-515296AE0737}"/>
              </a:ext>
            </a:extLst>
          </p:cNvPr>
          <p:cNvSpPr/>
          <p:nvPr/>
        </p:nvSpPr>
        <p:spPr>
          <a:xfrm>
            <a:off x="1348584" y="6400800"/>
            <a:ext cx="690403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 SELETOR DE CLASSE</a:t>
            </a:r>
          </a:p>
        </p:txBody>
      </p:sp>
      <p:sp>
        <p:nvSpPr>
          <p:cNvPr id="5" name="titulo_componente">
            <a:extLst>
              <a:ext uri="{FF2B5EF4-FFF2-40B4-BE49-F238E27FC236}">
                <a16:creationId xmlns:a16="http://schemas.microsoft.com/office/drawing/2014/main" id="{2845561B-06E5-493A-A929-DA129FDF03F2}"/>
              </a:ext>
            </a:extLst>
          </p:cNvPr>
          <p:cNvSpPr/>
          <p:nvPr/>
        </p:nvSpPr>
        <p:spPr>
          <a:xfrm>
            <a:off x="2346170" y="1737985"/>
            <a:ext cx="5197630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4400" dirty="0">
                <a:ln w="19050">
                  <a:solidFill>
                    <a:srgbClr val="17F4FF"/>
                  </a:solidFill>
                </a:ln>
                <a:noFill/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344E8A2-C60B-4361-88E2-ECDB874063EF}"/>
              </a:ext>
            </a:extLst>
          </p:cNvPr>
          <p:cNvSpPr/>
          <p:nvPr/>
        </p:nvSpPr>
        <p:spPr>
          <a:xfrm>
            <a:off x="1182006" y="9294727"/>
            <a:ext cx="7237186" cy="202636"/>
          </a:xfrm>
          <a:prstGeom prst="rect">
            <a:avLst/>
          </a:prstGeom>
          <a:gradFill flip="none" rotWithShape="1">
            <a:gsLst>
              <a:gs pos="0">
                <a:srgbClr val="17F4FF"/>
              </a:gs>
              <a:gs pos="48000">
                <a:schemeClr val="accent1">
                  <a:lumMod val="45000"/>
                  <a:lumOff val="55000"/>
                </a:schemeClr>
              </a:gs>
              <a:gs pos="62000">
                <a:schemeClr val="accent1">
                  <a:lumMod val="45000"/>
                  <a:lumOff val="55000"/>
                </a:schemeClr>
              </a:gs>
              <a:gs pos="100000">
                <a:srgbClr val="5399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exto_componente">
            <a:extLst>
              <a:ext uri="{FF2B5EF4-FFF2-40B4-BE49-F238E27FC236}">
                <a16:creationId xmlns:a16="http://schemas.microsoft.com/office/drawing/2014/main" id="{E8A239B3-5BFA-4059-AD4B-91094494D3E1}"/>
              </a:ext>
            </a:extLst>
          </p:cNvPr>
          <p:cNvSpPr txBox="1"/>
          <p:nvPr/>
        </p:nvSpPr>
        <p:spPr>
          <a:xfrm>
            <a:off x="1182007" y="10124357"/>
            <a:ext cx="72371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chemeClr val="bg1"/>
                </a:solidFill>
              </a:rPr>
              <a:t>O Seletor de Classe é uma ferramenta crucial para agrupar elementos com características semelhantes. 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A5C8194-13AB-4F17-AD58-CDF2E285C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JULIANA PORTELA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13817F16-5463-4003-93DE-F1DD24FF6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7E884-6AEC-4C4F-AB08-961FF2CCA55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6326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C1839A39-5BD4-4312-9B76-8CAD43DB8DE4}"/>
              </a:ext>
            </a:extLst>
          </p:cNvPr>
          <p:cNvSpPr txBox="1"/>
          <p:nvPr/>
        </p:nvSpPr>
        <p:spPr>
          <a:xfrm>
            <a:off x="1136417" y="2684685"/>
            <a:ext cx="73085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Ao atribuir a classe "destaque" a elementos específicos no HTML, como </a:t>
            </a:r>
            <a:r>
              <a:rPr lang="pt-BR" sz="2400" dirty="0" err="1"/>
              <a:t>divs</a:t>
            </a:r>
            <a:r>
              <a:rPr lang="pt-BR" sz="2400" dirty="0"/>
              <a:t> ou botões, você pode aplicar um estilo distinto a esses elementos. O Seletor de Classe é flexível e permite que diversos elementos compartilhem as mesmas características visuais.</a:t>
            </a:r>
            <a:endParaRPr lang="pt-BR" sz="1600" dirty="0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E40BCA61-E5A4-4682-B747-230128873DB7}"/>
              </a:ext>
            </a:extLst>
          </p:cNvPr>
          <p:cNvSpPr/>
          <p:nvPr/>
        </p:nvSpPr>
        <p:spPr>
          <a:xfrm>
            <a:off x="1276999" y="482605"/>
            <a:ext cx="832420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dirty="0">
                <a:latin typeface="Impact" panose="020B0806030902050204" pitchFamily="34" charset="0"/>
              </a:rPr>
              <a:t>SELETOR DE ELEMENTO COM CLASSE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E479C39-F957-4BC9-9723-768F9EF5BC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75" y="5038487"/>
            <a:ext cx="9601200" cy="3840480"/>
          </a:xfrm>
          <a:prstGeom prst="rect">
            <a:avLst/>
          </a:prstGeom>
        </p:spPr>
      </p:pic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D5B08E1A-5AB1-48D6-A47D-AFC80D95B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JULIANA PORTELA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1E734325-4F09-4036-B48C-C1B2E2519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7E884-6AEC-4C4F-AB08-961FF2CCA55D}" type="slidenum">
              <a:rPr lang="pt-BR" smtClean="0"/>
              <a:t>6</a:t>
            </a:fld>
            <a:endParaRPr lang="pt-BR"/>
          </a:p>
        </p:txBody>
      </p:sp>
      <p:pic>
        <p:nvPicPr>
          <p:cNvPr id="13" name="Picture 2" descr="Lightsaber,star wars,jedi,george lucas,science fiction - free image from  needpix.com">
            <a:extLst>
              <a:ext uri="{FF2B5EF4-FFF2-40B4-BE49-F238E27FC236}">
                <a16:creationId xmlns:a16="http://schemas.microsoft.com/office/drawing/2014/main" id="{1AFC4EC4-42D4-4A59-90D9-77487FBFE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353" y="10660805"/>
            <a:ext cx="3771901" cy="1885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D175C6E-ECDB-4D8D-8AEB-5CE3BB8DC26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1676" b="-1"/>
          <a:stretch/>
        </p:blipFill>
        <p:spPr>
          <a:xfrm>
            <a:off x="4220935" y="9373884"/>
            <a:ext cx="1159329" cy="1661685"/>
          </a:xfrm>
          <a:prstGeom prst="rect">
            <a:avLst/>
          </a:prstGeom>
        </p:spPr>
      </p:pic>
      <p:sp>
        <p:nvSpPr>
          <p:cNvPr id="16" name="Seta: Pentágono 15">
            <a:extLst>
              <a:ext uri="{FF2B5EF4-FFF2-40B4-BE49-F238E27FC236}">
                <a16:creationId xmlns:a16="http://schemas.microsoft.com/office/drawing/2014/main" id="{3FFF7F53-1512-4CAC-92ED-CCF3B9B47F43}"/>
              </a:ext>
            </a:extLst>
          </p:cNvPr>
          <p:cNvSpPr/>
          <p:nvPr/>
        </p:nvSpPr>
        <p:spPr>
          <a:xfrm rot="5400000" flipV="1">
            <a:off x="450186" y="686232"/>
            <a:ext cx="1513043" cy="140580"/>
          </a:xfrm>
          <a:prstGeom prst="homePlate">
            <a:avLst/>
          </a:prstGeom>
          <a:gradFill flip="none" rotWithShape="1">
            <a:gsLst>
              <a:gs pos="0">
                <a:srgbClr val="17F4FF"/>
              </a:gs>
              <a:gs pos="48000">
                <a:schemeClr val="accent1">
                  <a:lumMod val="45000"/>
                  <a:lumOff val="55000"/>
                </a:schemeClr>
              </a:gs>
              <a:gs pos="62000">
                <a:schemeClr val="accent1">
                  <a:lumMod val="45000"/>
                  <a:lumOff val="55000"/>
                </a:schemeClr>
              </a:gs>
              <a:gs pos="100000">
                <a:srgbClr val="5399FF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4236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E2CED16-653D-4E01-A3A5-ABD9617AB644}"/>
              </a:ext>
            </a:extLst>
          </p:cNvPr>
          <p:cNvSpPr/>
          <p:nvPr/>
        </p:nvSpPr>
        <p:spPr>
          <a:xfrm>
            <a:off x="-1" y="0"/>
            <a:ext cx="9601200" cy="12801600"/>
          </a:xfrm>
          <a:prstGeom prst="rect">
            <a:avLst/>
          </a:prstGeom>
          <a:solidFill>
            <a:srgbClr val="0D0A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B0C01B40-D281-494E-B53A-515296AE0737}"/>
              </a:ext>
            </a:extLst>
          </p:cNvPr>
          <p:cNvSpPr/>
          <p:nvPr/>
        </p:nvSpPr>
        <p:spPr>
          <a:xfrm>
            <a:off x="1182006" y="7124075"/>
            <a:ext cx="690403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  SELETOR DE ID</a:t>
            </a:r>
          </a:p>
        </p:txBody>
      </p:sp>
      <p:sp>
        <p:nvSpPr>
          <p:cNvPr id="5" name="titulo_componente">
            <a:extLst>
              <a:ext uri="{FF2B5EF4-FFF2-40B4-BE49-F238E27FC236}">
                <a16:creationId xmlns:a16="http://schemas.microsoft.com/office/drawing/2014/main" id="{2845561B-06E5-493A-A929-DA129FDF03F2}"/>
              </a:ext>
            </a:extLst>
          </p:cNvPr>
          <p:cNvSpPr/>
          <p:nvPr/>
        </p:nvSpPr>
        <p:spPr>
          <a:xfrm>
            <a:off x="2346170" y="1737985"/>
            <a:ext cx="5360916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4400" dirty="0">
                <a:ln w="19050">
                  <a:solidFill>
                    <a:srgbClr val="17F4FF"/>
                  </a:solidFill>
                </a:ln>
                <a:noFill/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344E8A2-C60B-4361-88E2-ECDB874063EF}"/>
              </a:ext>
            </a:extLst>
          </p:cNvPr>
          <p:cNvSpPr/>
          <p:nvPr/>
        </p:nvSpPr>
        <p:spPr>
          <a:xfrm>
            <a:off x="1182006" y="9294727"/>
            <a:ext cx="7237186" cy="202636"/>
          </a:xfrm>
          <a:prstGeom prst="rect">
            <a:avLst/>
          </a:prstGeom>
          <a:gradFill flip="none" rotWithShape="1">
            <a:gsLst>
              <a:gs pos="0">
                <a:srgbClr val="17F4FF"/>
              </a:gs>
              <a:gs pos="48000">
                <a:schemeClr val="accent1">
                  <a:lumMod val="45000"/>
                  <a:lumOff val="55000"/>
                </a:schemeClr>
              </a:gs>
              <a:gs pos="62000">
                <a:schemeClr val="accent1">
                  <a:lumMod val="45000"/>
                  <a:lumOff val="55000"/>
                </a:schemeClr>
              </a:gs>
              <a:gs pos="100000">
                <a:srgbClr val="5399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exto_componente">
            <a:extLst>
              <a:ext uri="{FF2B5EF4-FFF2-40B4-BE49-F238E27FC236}">
                <a16:creationId xmlns:a16="http://schemas.microsoft.com/office/drawing/2014/main" id="{001A0BB9-3A6A-4717-8771-1A4CD66ADFB9}"/>
              </a:ext>
            </a:extLst>
          </p:cNvPr>
          <p:cNvSpPr txBox="1"/>
          <p:nvPr/>
        </p:nvSpPr>
        <p:spPr>
          <a:xfrm>
            <a:off x="1182007" y="10124357"/>
            <a:ext cx="72371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chemeClr val="bg1"/>
                </a:solidFill>
              </a:rPr>
              <a:t>O Seletor de ID destina-se a um único elemento na página. Vamos explorar em detalhes: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76FACF0-321B-4689-BEE4-B749996BE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JULIANA PORTELA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2F40FECC-5A8D-4FA4-A994-B85CA013C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7E884-6AEC-4C4F-AB08-961FF2CCA55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2760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C1839A39-5BD4-4312-9B76-8CAD43DB8DE4}"/>
              </a:ext>
            </a:extLst>
          </p:cNvPr>
          <p:cNvSpPr txBox="1"/>
          <p:nvPr/>
        </p:nvSpPr>
        <p:spPr>
          <a:xfrm>
            <a:off x="1276998" y="2402273"/>
            <a:ext cx="71412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Este seletor é especialmente útil quando há apenas um elemento com uma identificação única ("</a:t>
            </a:r>
            <a:r>
              <a:rPr lang="pt-BR" sz="2400" dirty="0" err="1"/>
              <a:t>cabecalho</a:t>
            </a:r>
            <a:r>
              <a:rPr lang="pt-BR" sz="2400" dirty="0"/>
              <a:t>"). Ele proporciona um estilo personalizado sem afetar outros componentes na página. No entanto, deve-se usar com moderação, pois a identificação é única e, portanto, inflexível.</a:t>
            </a:r>
            <a:endParaRPr lang="pt-BR" sz="1600" dirty="0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E40BCA61-E5A4-4682-B747-230128873DB7}"/>
              </a:ext>
            </a:extLst>
          </p:cNvPr>
          <p:cNvSpPr/>
          <p:nvPr/>
        </p:nvSpPr>
        <p:spPr>
          <a:xfrm>
            <a:off x="1276999" y="487542"/>
            <a:ext cx="83242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dirty="0">
                <a:latin typeface="Impact" panose="020B0806030902050204" pitchFamily="34" charset="0"/>
              </a:rPr>
              <a:t>SELETOR DE ELEMENTO COM ID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199C16B-93A1-45BC-8B17-90E4B6883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47" y="5118594"/>
            <a:ext cx="9601200" cy="3840480"/>
          </a:xfrm>
          <a:prstGeom prst="rect">
            <a:avLst/>
          </a:prstGeom>
        </p:spPr>
      </p:pic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4763CFB-F9C3-4956-B0BB-A9F3CD186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JULIANA PORTELA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BF220C3-FD6B-4B51-9946-94AAE8EB1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7E884-6AEC-4C4F-AB08-961FF2CCA55D}" type="slidenum">
              <a:rPr lang="pt-BR" smtClean="0"/>
              <a:t>8</a:t>
            </a:fld>
            <a:endParaRPr lang="pt-BR"/>
          </a:p>
        </p:txBody>
      </p:sp>
      <p:pic>
        <p:nvPicPr>
          <p:cNvPr id="10" name="Picture 2" descr="Lightsaber,star wars,jedi,george lucas,science fiction - free image from  needpix.com">
            <a:extLst>
              <a:ext uri="{FF2B5EF4-FFF2-40B4-BE49-F238E27FC236}">
                <a16:creationId xmlns:a16="http://schemas.microsoft.com/office/drawing/2014/main" id="{21E5334D-27BA-45EC-92F1-3E599B8D4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353" y="10660805"/>
            <a:ext cx="3771901" cy="1885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A9C40331-BAA6-4236-87CE-9E0FB2A786F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1676" b="-1"/>
          <a:stretch/>
        </p:blipFill>
        <p:spPr>
          <a:xfrm>
            <a:off x="4220935" y="9373884"/>
            <a:ext cx="1159329" cy="1661685"/>
          </a:xfrm>
          <a:prstGeom prst="rect">
            <a:avLst/>
          </a:prstGeom>
        </p:spPr>
      </p:pic>
      <p:sp>
        <p:nvSpPr>
          <p:cNvPr id="12" name="Seta: Pentágono 11">
            <a:extLst>
              <a:ext uri="{FF2B5EF4-FFF2-40B4-BE49-F238E27FC236}">
                <a16:creationId xmlns:a16="http://schemas.microsoft.com/office/drawing/2014/main" id="{F3BDFC82-CECE-4923-BF01-B1A519AE5FF1}"/>
              </a:ext>
            </a:extLst>
          </p:cNvPr>
          <p:cNvSpPr/>
          <p:nvPr/>
        </p:nvSpPr>
        <p:spPr>
          <a:xfrm rot="5400000" flipV="1">
            <a:off x="450186" y="686232"/>
            <a:ext cx="1513043" cy="140580"/>
          </a:xfrm>
          <a:prstGeom prst="homePlate">
            <a:avLst/>
          </a:prstGeom>
          <a:gradFill flip="none" rotWithShape="1">
            <a:gsLst>
              <a:gs pos="0">
                <a:srgbClr val="17F4FF"/>
              </a:gs>
              <a:gs pos="48000">
                <a:schemeClr val="accent1">
                  <a:lumMod val="45000"/>
                  <a:lumOff val="55000"/>
                </a:schemeClr>
              </a:gs>
              <a:gs pos="62000">
                <a:schemeClr val="accent1">
                  <a:lumMod val="45000"/>
                  <a:lumOff val="55000"/>
                </a:schemeClr>
              </a:gs>
              <a:gs pos="100000">
                <a:srgbClr val="5399FF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8866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E2CED16-653D-4E01-A3A5-ABD9617AB644}"/>
              </a:ext>
            </a:extLst>
          </p:cNvPr>
          <p:cNvSpPr/>
          <p:nvPr/>
        </p:nvSpPr>
        <p:spPr>
          <a:xfrm>
            <a:off x="-1" y="0"/>
            <a:ext cx="9601200" cy="12801600"/>
          </a:xfrm>
          <a:prstGeom prst="rect">
            <a:avLst/>
          </a:prstGeom>
          <a:solidFill>
            <a:srgbClr val="0D0A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B0C01B40-D281-494E-B53A-515296AE0737}"/>
              </a:ext>
            </a:extLst>
          </p:cNvPr>
          <p:cNvSpPr/>
          <p:nvPr/>
        </p:nvSpPr>
        <p:spPr>
          <a:xfrm>
            <a:off x="1348584" y="6493960"/>
            <a:ext cx="690403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  SELETOR DE DESCENDENTE</a:t>
            </a:r>
          </a:p>
        </p:txBody>
      </p:sp>
      <p:sp>
        <p:nvSpPr>
          <p:cNvPr id="5" name="titulo_componente">
            <a:extLst>
              <a:ext uri="{FF2B5EF4-FFF2-40B4-BE49-F238E27FC236}">
                <a16:creationId xmlns:a16="http://schemas.microsoft.com/office/drawing/2014/main" id="{2845561B-06E5-493A-A929-DA129FDF03F2}"/>
              </a:ext>
            </a:extLst>
          </p:cNvPr>
          <p:cNvSpPr/>
          <p:nvPr/>
        </p:nvSpPr>
        <p:spPr>
          <a:xfrm>
            <a:off x="2346170" y="1737985"/>
            <a:ext cx="5360916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4400" dirty="0">
                <a:ln w="19050">
                  <a:solidFill>
                    <a:srgbClr val="17F4FF"/>
                  </a:solidFill>
                </a:ln>
                <a:noFill/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344E8A2-C60B-4361-88E2-ECDB874063EF}"/>
              </a:ext>
            </a:extLst>
          </p:cNvPr>
          <p:cNvSpPr/>
          <p:nvPr/>
        </p:nvSpPr>
        <p:spPr>
          <a:xfrm>
            <a:off x="1182006" y="9294727"/>
            <a:ext cx="7237186" cy="202636"/>
          </a:xfrm>
          <a:prstGeom prst="rect">
            <a:avLst/>
          </a:prstGeom>
          <a:gradFill flip="none" rotWithShape="1">
            <a:gsLst>
              <a:gs pos="0">
                <a:srgbClr val="17F4FF"/>
              </a:gs>
              <a:gs pos="48000">
                <a:schemeClr val="accent1">
                  <a:lumMod val="45000"/>
                  <a:lumOff val="55000"/>
                </a:schemeClr>
              </a:gs>
              <a:gs pos="62000">
                <a:schemeClr val="accent1">
                  <a:lumMod val="45000"/>
                  <a:lumOff val="55000"/>
                </a:schemeClr>
              </a:gs>
              <a:gs pos="100000">
                <a:srgbClr val="5399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exto_componente">
            <a:extLst>
              <a:ext uri="{FF2B5EF4-FFF2-40B4-BE49-F238E27FC236}">
                <a16:creationId xmlns:a16="http://schemas.microsoft.com/office/drawing/2014/main" id="{0FEFB06C-D6A8-470B-B7CD-AFE45CC76AB7}"/>
              </a:ext>
            </a:extLst>
          </p:cNvPr>
          <p:cNvSpPr txBox="1"/>
          <p:nvPr/>
        </p:nvSpPr>
        <p:spPr>
          <a:xfrm>
            <a:off x="1182007" y="10124357"/>
            <a:ext cx="72371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chemeClr val="bg1"/>
                </a:solidFill>
              </a:rPr>
              <a:t>O Seletor de Descendente permite estilizar elementos que são descendentes de outro. Vamos analisar mais detalhadamente: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D0E221B-77BF-4CED-B92C-FAF3BCD76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JULIANA PORTELA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58EA8313-27A6-4A55-B91B-DA715FB66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7E884-6AEC-4C4F-AB08-961FF2CCA55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67693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301</TotalTime>
  <Words>922</Words>
  <Application>Microsoft Office PowerPoint</Application>
  <PresentationFormat>Papel A3 (297 x 420 mm)</PresentationFormat>
  <Paragraphs>114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2" baseType="lpstr">
      <vt:lpstr>Arcade Rounded</vt:lpstr>
      <vt:lpstr>Arial</vt:lpstr>
      <vt:lpstr>Arial Black</vt:lpstr>
      <vt:lpstr>Calibri</vt:lpstr>
      <vt:lpstr>Calibri Light</vt:lpstr>
      <vt:lpstr>Impact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Jedi CSS: A Ascenção dos Seletores</dc:title>
  <dc:creator>Portela, Juliana</dc:creator>
  <cp:lastModifiedBy>Portela, Juliana</cp:lastModifiedBy>
  <cp:revision>27</cp:revision>
  <dcterms:created xsi:type="dcterms:W3CDTF">2023-12-30T19:17:22Z</dcterms:created>
  <dcterms:modified xsi:type="dcterms:W3CDTF">2023-12-31T16:22:49Z</dcterms:modified>
</cp:coreProperties>
</file>