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36"/>
  </p:notesMasterIdLst>
  <p:sldIdLst>
    <p:sldId id="1224" r:id="rId7"/>
    <p:sldId id="1225" r:id="rId8"/>
    <p:sldId id="1228" r:id="rId9"/>
    <p:sldId id="1229" r:id="rId10"/>
    <p:sldId id="1230" r:id="rId11"/>
    <p:sldId id="1235" r:id="rId12"/>
    <p:sldId id="1232" r:id="rId13"/>
    <p:sldId id="1231" r:id="rId14"/>
    <p:sldId id="1233" r:id="rId15"/>
    <p:sldId id="1237" r:id="rId16"/>
    <p:sldId id="1234" r:id="rId17"/>
    <p:sldId id="1236" r:id="rId18"/>
    <p:sldId id="1238" r:id="rId19"/>
    <p:sldId id="1239" r:id="rId20"/>
    <p:sldId id="1240" r:id="rId21"/>
    <p:sldId id="1241" r:id="rId22"/>
    <p:sldId id="1242" r:id="rId23"/>
    <p:sldId id="1243" r:id="rId24"/>
    <p:sldId id="1245" r:id="rId25"/>
    <p:sldId id="1248" r:id="rId26"/>
    <p:sldId id="1247" r:id="rId27"/>
    <p:sldId id="1249" r:id="rId28"/>
    <p:sldId id="1251" r:id="rId29"/>
    <p:sldId id="1244" r:id="rId30"/>
    <p:sldId id="1246" r:id="rId31"/>
    <p:sldId id="1253" r:id="rId32"/>
    <p:sldId id="1254" r:id="rId33"/>
    <p:sldId id="1252" r:id="rId34"/>
    <p:sldId id="1206" r:id="rId3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28"/>
            <p14:sldId id="1229"/>
            <p14:sldId id="1230"/>
            <p14:sldId id="1235"/>
            <p14:sldId id="1232"/>
            <p14:sldId id="1231"/>
            <p14:sldId id="1233"/>
            <p14:sldId id="1237"/>
            <p14:sldId id="1234"/>
            <p14:sldId id="1236"/>
            <p14:sldId id="1238"/>
            <p14:sldId id="1239"/>
            <p14:sldId id="1240"/>
            <p14:sldId id="1241"/>
            <p14:sldId id="1242"/>
            <p14:sldId id="1243"/>
            <p14:sldId id="1245"/>
            <p14:sldId id="1248"/>
            <p14:sldId id="1247"/>
            <p14:sldId id="1249"/>
            <p14:sldId id="1251"/>
            <p14:sldId id="1244"/>
            <p14:sldId id="1246"/>
            <p14:sldId id="1253"/>
            <p14:sldId id="1254"/>
            <p14:sldId id="1252"/>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31/01/2021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7524555-7A4A-402C-AA8C-9E148724DB57}" type="slidenum">
              <a:rPr lang="en-GB" smtClean="0"/>
              <a:pPr>
                <a:defRPr/>
              </a:pPr>
              <a:t>18</a:t>
            </a:fld>
            <a:endParaRPr lang="en-GB"/>
          </a:p>
        </p:txBody>
      </p:sp>
    </p:spTree>
    <p:extLst>
      <p:ext uri="{BB962C8B-B14F-4D97-AF65-F5344CB8AC3E}">
        <p14:creationId xmlns:p14="http://schemas.microsoft.com/office/powerpoint/2010/main" val="3673831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16.xml"/><Relationship Id="rId4" Type="http://schemas.openxmlformats.org/officeDocument/2006/relationships/image" Target="../media/image28.jpg"/></Relationships>
</file>

<file path=ppt/slides/_rels/slide2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hyperlink" Target="https://css-tricks.com/snippets/css/complete-guide-grid/" TargetMode="Externa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lstStyle/>
          <a:p>
            <a:r>
              <a:rPr lang="en-US" dirty="0" smtClean="0"/>
              <a:t>By Julia Chayka</a:t>
            </a:r>
          </a:p>
          <a:p>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xfrm>
            <a:off x="138545" y="174928"/>
            <a:ext cx="12043930" cy="6683071"/>
          </a:xfrm>
          <a:prstGeom prst="rect">
            <a:avLst/>
          </a:prstGeom>
        </p:spPr>
        <p:txBody>
          <a:bodyPr/>
          <a:lstStyle/>
          <a:p>
            <a:pPr lvl="0"/>
            <a:r>
              <a:rPr lang="en-US" dirty="0" smtClean="0"/>
              <a:t>Media queries,</a:t>
            </a:r>
            <a:br>
              <a:rPr lang="en-US" dirty="0" smtClean="0"/>
            </a:br>
            <a:r>
              <a:rPr lang="en-US" dirty="0" smtClean="0"/>
              <a:t>Flexbox,</a:t>
            </a:r>
            <a:br>
              <a:rPr lang="en-US" dirty="0" smtClean="0"/>
            </a:br>
            <a:r>
              <a:rPr lang="en-US" dirty="0" smtClean="0"/>
              <a:t>Grid system</a:t>
            </a:r>
            <a:endParaRPr lang="en-US" dirty="0"/>
          </a:p>
        </p:txBody>
      </p:sp>
    </p:spTree>
    <p:extLst>
      <p:ext uri="{BB962C8B-B14F-4D97-AF65-F5344CB8AC3E}">
        <p14:creationId xmlns:p14="http://schemas.microsoft.com/office/powerpoint/2010/main" val="400119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dirty="0" smtClean="0"/>
              <a:t>FLEX CONTEINER AND ITEMS</a:t>
            </a:r>
            <a:endParaRPr lang="uk-UA"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879" y="2713759"/>
            <a:ext cx="10538460" cy="1485900"/>
          </a:xfrm>
          <a:prstGeom prst="rect">
            <a:avLst/>
          </a:prstGeom>
        </p:spPr>
      </p:pic>
      <p:sp>
        <p:nvSpPr>
          <p:cNvPr id="3" name="TextBox 2"/>
          <p:cNvSpPr txBox="1"/>
          <p:nvPr/>
        </p:nvSpPr>
        <p:spPr>
          <a:xfrm>
            <a:off x="1052946" y="4378037"/>
            <a:ext cx="2775119" cy="1015663"/>
          </a:xfrm>
          <a:prstGeom prst="rect">
            <a:avLst/>
          </a:prstGeom>
          <a:noFill/>
        </p:spPr>
        <p:txBody>
          <a:bodyPr wrap="none" rtlCol="0">
            <a:spAutoFit/>
          </a:bodyPr>
          <a:lstStyle/>
          <a:p>
            <a:r>
              <a:rPr lang="en-US" sz="6000" dirty="0"/>
              <a:t>Parent</a:t>
            </a:r>
          </a:p>
        </p:txBody>
      </p:sp>
      <p:sp>
        <p:nvSpPr>
          <p:cNvPr id="6" name="TextBox 5"/>
          <p:cNvSpPr txBox="1"/>
          <p:nvPr/>
        </p:nvSpPr>
        <p:spPr>
          <a:xfrm>
            <a:off x="7370618" y="4378037"/>
            <a:ext cx="3445174" cy="1938992"/>
          </a:xfrm>
          <a:prstGeom prst="rect">
            <a:avLst/>
          </a:prstGeom>
          <a:noFill/>
        </p:spPr>
        <p:txBody>
          <a:bodyPr wrap="none" rtlCol="0">
            <a:spAutoFit/>
          </a:bodyPr>
          <a:lstStyle/>
          <a:p>
            <a:r>
              <a:rPr lang="en-US" sz="6000" b="1" dirty="0" smtClean="0"/>
              <a:t>Children</a:t>
            </a:r>
          </a:p>
          <a:p>
            <a:endParaRPr lang="en-US" sz="6000" dirty="0"/>
          </a:p>
        </p:txBody>
      </p:sp>
    </p:spTree>
    <p:extLst>
      <p:ext uri="{BB962C8B-B14F-4D97-AF65-F5344CB8AC3E}">
        <p14:creationId xmlns:p14="http://schemas.microsoft.com/office/powerpoint/2010/main" val="735704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685800" y="2797233"/>
            <a:ext cx="5859780" cy="3429000"/>
          </a:xfrm>
        </p:spPr>
        <p:txBody>
          <a:bodyPr/>
          <a:lstStyle/>
          <a:p>
            <a:r>
              <a:rPr lang="en-US" dirty="0"/>
              <a:t>Items will be laid out following either the main axis (from main-start to main-end) or the cross axis (from cross-start to cross-end</a:t>
            </a:r>
            <a:r>
              <a:rPr lang="en-US" dirty="0" smtClean="0"/>
              <a:t>).</a:t>
            </a:r>
            <a:endParaRPr lang="en-US" dirty="0"/>
          </a:p>
          <a:p>
            <a:pPr marL="342900" indent="-342900">
              <a:buFont typeface="Arial" panose="020B0604020202020204" pitchFamily="34" charset="0"/>
              <a:buChar char="•"/>
            </a:pPr>
            <a:r>
              <a:rPr lang="en-US" dirty="0"/>
              <a:t>main axis – </a:t>
            </a:r>
            <a:r>
              <a:rPr lang="en-US" dirty="0">
                <a:latin typeface="Open Sans Regular" panose="020B0606030504020204"/>
              </a:rPr>
              <a:t>The</a:t>
            </a:r>
            <a:r>
              <a:rPr lang="en-US" dirty="0"/>
              <a:t> main axis of a flex container is the primary axis along which flex items are laid out. Beware, it is not necessarily horizontal; it depends on the flex-direction property (see below).</a:t>
            </a:r>
          </a:p>
          <a:p>
            <a:pPr marL="342900" indent="-342900">
              <a:buFont typeface="Arial" panose="020B0604020202020204" pitchFamily="34" charset="0"/>
              <a:buChar char="•"/>
            </a:pPr>
            <a:r>
              <a:rPr lang="en-US" dirty="0"/>
              <a:t>main-start | main-end – The flex items are placed within the container starting from main-start and going to main-end.</a:t>
            </a:r>
          </a:p>
          <a:p>
            <a:endParaRPr lang="uk-UA"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36913"/>
            <a:ext cx="5859780" cy="2560320"/>
          </a:xfrm>
          <a:prstGeom prst="rect">
            <a:avLst/>
          </a:prstGeom>
        </p:spPr>
      </p:pic>
      <p:sp>
        <p:nvSpPr>
          <p:cNvPr id="6" name="TextBox 5"/>
          <p:cNvSpPr txBox="1"/>
          <p:nvPr/>
        </p:nvSpPr>
        <p:spPr>
          <a:xfrm>
            <a:off x="6711834" y="587894"/>
            <a:ext cx="5221547"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Open Sans Regular" panose="020B0606030504020204"/>
              </a:rPr>
              <a:t>main size – A flex item’s width or height, whichever is in the main dimension, is the item’s main size. The flex item’s main size property is either the ‘width’ or ‘height’ property, whichever is in the main dimension.</a:t>
            </a:r>
          </a:p>
          <a:p>
            <a:pPr marL="342900" indent="-342900">
              <a:buFont typeface="Arial" panose="020B0604020202020204" pitchFamily="34" charset="0"/>
              <a:buChar char="•"/>
            </a:pPr>
            <a:r>
              <a:rPr lang="en-US" sz="2000" dirty="0">
                <a:latin typeface="Open Sans Regular" panose="020B0606030504020204"/>
              </a:rPr>
              <a:t>cross axis – The axis perpendicular to the main axis is called the cross axis. Its direction depends on the main axis direction.</a:t>
            </a:r>
          </a:p>
          <a:p>
            <a:pPr marL="342900" indent="-342900">
              <a:buFont typeface="Arial" panose="020B0604020202020204" pitchFamily="34" charset="0"/>
              <a:buChar char="•"/>
            </a:pPr>
            <a:r>
              <a:rPr lang="en-US" sz="2000" dirty="0">
                <a:latin typeface="Open Sans Regular" panose="020B0606030504020204"/>
              </a:rPr>
              <a:t>cross-start | cross-end – Flex lines are filled with items and placed into the container starting on the cross-start side of the flex container and going toward the cross-end side.</a:t>
            </a:r>
          </a:p>
          <a:p>
            <a:pPr marL="342900" indent="-342900">
              <a:buFont typeface="Arial" panose="020B0604020202020204" pitchFamily="34" charset="0"/>
              <a:buChar char="•"/>
            </a:pPr>
            <a:r>
              <a:rPr lang="en-US" sz="2000" dirty="0">
                <a:latin typeface="Open Sans Regular" panose="020B0606030504020204"/>
              </a:rPr>
              <a:t>cross size – The width or height of a flex item, whichever is in the cross dimension, is the item’s cross size. The cross size property is whichever of ‘width’ or ‘height’ that is in the cross dimension.</a:t>
            </a:r>
          </a:p>
        </p:txBody>
      </p:sp>
    </p:spTree>
    <p:extLst>
      <p:ext uri="{BB962C8B-B14F-4D97-AF65-F5344CB8AC3E}">
        <p14:creationId xmlns:p14="http://schemas.microsoft.com/office/powerpoint/2010/main" val="3568346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b="1" dirty="0" smtClean="0">
                <a:latin typeface="Open Sans Regular" panose="020B0606030504020204"/>
              </a:rPr>
              <a:t>PROPERTIES FOR THE PARENT (FLEX CONTAINER)</a:t>
            </a:r>
            <a:r>
              <a:rPr lang="en-US" b="1" dirty="0"/>
              <a:t/>
            </a:r>
            <a:br>
              <a:rPr lang="en-US" b="1" dirty="0"/>
            </a:br>
            <a:endParaRPr lang="uk-UA"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958" y="1715653"/>
            <a:ext cx="7393624" cy="3973253"/>
          </a:xfrm>
          <a:prstGeom prst="rect">
            <a:avLst/>
          </a:prstGeom>
        </p:spPr>
      </p:pic>
    </p:spTree>
    <p:extLst>
      <p:ext uri="{BB962C8B-B14F-4D97-AF65-F5344CB8AC3E}">
        <p14:creationId xmlns:p14="http://schemas.microsoft.com/office/powerpoint/2010/main" val="426164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b="1" dirty="0">
                <a:latin typeface="Open Sans Regular" panose="020B0606030504020204"/>
              </a:rPr>
              <a:t>PROPERTIES FOR THE PARENT (FLEX CONTAINER)</a:t>
            </a:r>
            <a:r>
              <a:rPr lang="en-US" b="1" dirty="0"/>
              <a:t/>
            </a:r>
            <a:br>
              <a:rPr lang="en-US" b="1" dirty="0"/>
            </a:br>
            <a:endParaRPr lang="uk-UA"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057400"/>
            <a:ext cx="4895021" cy="3429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821" y="2877243"/>
            <a:ext cx="5989320" cy="1546860"/>
          </a:xfrm>
          <a:prstGeom prst="rect">
            <a:avLst/>
          </a:prstGeom>
        </p:spPr>
      </p:pic>
    </p:spTree>
    <p:extLst>
      <p:ext uri="{BB962C8B-B14F-4D97-AF65-F5344CB8AC3E}">
        <p14:creationId xmlns:p14="http://schemas.microsoft.com/office/powerpoint/2010/main" val="3144452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b="1" dirty="0">
                <a:latin typeface="Open Sans Regular" panose="020B0606030504020204"/>
              </a:rPr>
              <a:t>PROPERTIES FOR THE PARENT (FLEX CONTAINER)</a:t>
            </a:r>
            <a:r>
              <a:rPr lang="en-US" b="1" dirty="0"/>
              <a:t/>
            </a:r>
            <a:br>
              <a:rPr lang="en-US" b="1" dirty="0"/>
            </a:br>
            <a:endParaRPr lang="uk-UA"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19" y="2057400"/>
            <a:ext cx="5105401" cy="292208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2620" y="2602115"/>
            <a:ext cx="5783580" cy="1783080"/>
          </a:xfrm>
          <a:prstGeom prst="rect">
            <a:avLst/>
          </a:prstGeom>
        </p:spPr>
      </p:pic>
    </p:spTree>
    <p:extLst>
      <p:ext uri="{BB962C8B-B14F-4D97-AF65-F5344CB8AC3E}">
        <p14:creationId xmlns:p14="http://schemas.microsoft.com/office/powerpoint/2010/main" val="21327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b="1" dirty="0">
                <a:latin typeface="Open Sans Regular" panose="020B0606030504020204"/>
              </a:rPr>
              <a:t>PROPERTIES FOR THE PARENT (FLEX CONTAINER)</a:t>
            </a:r>
            <a:r>
              <a:rPr lang="en-US" b="1" dirty="0"/>
              <a:t/>
            </a:r>
            <a:br>
              <a:rPr lang="en-US" b="1" dirty="0"/>
            </a:br>
            <a:endParaRPr lang="uk-UA"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194" y="1801205"/>
            <a:ext cx="8162059" cy="4244271"/>
          </a:xfrm>
          <a:prstGeom prst="rect">
            <a:avLst/>
          </a:prstGeom>
        </p:spPr>
      </p:pic>
    </p:spTree>
    <p:extLst>
      <p:ext uri="{BB962C8B-B14F-4D97-AF65-F5344CB8AC3E}">
        <p14:creationId xmlns:p14="http://schemas.microsoft.com/office/powerpoint/2010/main" val="1132056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b="1" dirty="0">
                <a:latin typeface="Open Sans Regular" panose="020B0606030504020204"/>
              </a:rPr>
              <a:t>PROPERTIES FOR THE PARENT (FLEX CONTAINER)</a:t>
            </a:r>
            <a:r>
              <a:rPr lang="en-US" b="1" dirty="0"/>
              <a:t/>
            </a:r>
            <a:br>
              <a:rPr lang="en-US" b="1" dirty="0"/>
            </a:b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3639127" y="1634835"/>
            <a:ext cx="4581237" cy="4802909"/>
          </a:xfrm>
        </p:spPr>
        <p:txBody>
          <a:bodyPr/>
          <a:lstStyle/>
          <a:p>
            <a:pPr marL="342900" indent="-342900">
              <a:spcBef>
                <a:spcPts val="0"/>
              </a:spcBef>
              <a:buFont typeface="Arial" panose="020B0604020202020204" pitchFamily="34" charset="0"/>
              <a:buChar char="•"/>
            </a:pPr>
            <a:r>
              <a:rPr lang="en-US" sz="1600" dirty="0"/>
              <a:t>flex-start (default): items are packed toward the start of the flex-direction.</a:t>
            </a:r>
          </a:p>
          <a:p>
            <a:pPr marL="342900" indent="-342900">
              <a:spcBef>
                <a:spcPts val="0"/>
              </a:spcBef>
              <a:buFont typeface="Arial" panose="020B0604020202020204" pitchFamily="34" charset="0"/>
              <a:buChar char="•"/>
            </a:pPr>
            <a:r>
              <a:rPr lang="en-US" sz="1600" dirty="0"/>
              <a:t>flex-end: items are packed toward the end of the flex-direction.</a:t>
            </a:r>
          </a:p>
          <a:p>
            <a:pPr marL="342900" indent="-342900">
              <a:spcBef>
                <a:spcPts val="0"/>
              </a:spcBef>
              <a:buFont typeface="Arial" panose="020B0604020202020204" pitchFamily="34" charset="0"/>
              <a:buChar char="•"/>
            </a:pPr>
            <a:r>
              <a:rPr lang="en-US" sz="1600" dirty="0"/>
              <a:t>start: items are packed toward the start of the writing-mode direction.</a:t>
            </a:r>
          </a:p>
          <a:p>
            <a:pPr marL="342900" indent="-342900">
              <a:spcBef>
                <a:spcPts val="0"/>
              </a:spcBef>
              <a:buFont typeface="Arial" panose="020B0604020202020204" pitchFamily="34" charset="0"/>
              <a:buChar char="•"/>
            </a:pPr>
            <a:r>
              <a:rPr lang="en-US" sz="1600" dirty="0"/>
              <a:t>end: items are packed toward the end of the writing-mode direction.</a:t>
            </a:r>
          </a:p>
          <a:p>
            <a:pPr marL="342900" indent="-342900">
              <a:spcBef>
                <a:spcPts val="0"/>
              </a:spcBef>
              <a:buFont typeface="Arial" panose="020B0604020202020204" pitchFamily="34" charset="0"/>
              <a:buChar char="•"/>
            </a:pPr>
            <a:r>
              <a:rPr lang="en-US" sz="1600" dirty="0"/>
              <a:t>left: items are packed toward left edge of the container, unless that doesn’t make sense with the flex-direction, then it behaves like start</a:t>
            </a:r>
            <a:r>
              <a:rPr lang="en-US" sz="1600" dirty="0" smtClean="0"/>
              <a:t>.</a:t>
            </a:r>
          </a:p>
          <a:p>
            <a:pPr marL="342900" indent="-342900">
              <a:spcBef>
                <a:spcPts val="0"/>
              </a:spcBef>
              <a:buFont typeface="Arial" panose="020B0604020202020204" pitchFamily="34" charset="0"/>
              <a:buChar char="•"/>
            </a:pPr>
            <a:r>
              <a:rPr lang="en-US" sz="1600" dirty="0" smtClean="0"/>
              <a:t>right: items are packed toward right edge of the container, unless that doesn’t make sense with the flex-direction, then it behaves like end.</a:t>
            </a:r>
          </a:p>
          <a:p>
            <a:pPr marL="342900" indent="-342900">
              <a:spcBef>
                <a:spcPts val="0"/>
              </a:spcBef>
              <a:buFont typeface="Arial" panose="020B0604020202020204" pitchFamily="34" charset="0"/>
              <a:buChar char="•"/>
            </a:pPr>
            <a:r>
              <a:rPr lang="en-US" sz="1600" dirty="0" smtClean="0"/>
              <a:t>center: items are centered along the line</a:t>
            </a:r>
          </a:p>
          <a:p>
            <a:pPr marL="342900" indent="-342900">
              <a:spcBef>
                <a:spcPts val="0"/>
              </a:spcBef>
              <a:buFont typeface="Arial" panose="020B0604020202020204" pitchFamily="34" charset="0"/>
              <a:buChar char="•"/>
            </a:pPr>
            <a:r>
              <a:rPr lang="en-US" sz="1600" dirty="0">
                <a:latin typeface="Open Sans Regular" panose="020B0606030504020204"/>
              </a:rPr>
              <a:t>space-between: items are evenly distributed in the line; first item is on the start line, last item on the end line</a:t>
            </a:r>
          </a:p>
          <a:p>
            <a:pPr marL="342900" indent="-342900">
              <a:spcBef>
                <a:spcPts val="0"/>
              </a:spcBef>
              <a:buFont typeface="Arial" panose="020B0604020202020204" pitchFamily="34" charset="0"/>
              <a:buChar char="•"/>
            </a:pPr>
            <a:endParaRPr lang="en-US" sz="16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019" y="1634835"/>
            <a:ext cx="3111784" cy="4433455"/>
          </a:xfrm>
          <a:prstGeom prst="rect">
            <a:avLst/>
          </a:prstGeom>
        </p:spPr>
      </p:pic>
      <p:sp>
        <p:nvSpPr>
          <p:cNvPr id="3" name="TextBox 2"/>
          <p:cNvSpPr txBox="1"/>
          <p:nvPr/>
        </p:nvSpPr>
        <p:spPr>
          <a:xfrm>
            <a:off x="8220364" y="1525822"/>
            <a:ext cx="3639127" cy="3539430"/>
          </a:xfrm>
          <a:prstGeom prst="rect">
            <a:avLst/>
          </a:prstGeom>
          <a:noFill/>
        </p:spPr>
        <p:txBody>
          <a:bodyPr wrap="square" rtlCol="0">
            <a:spAutoFit/>
          </a:bodyPr>
          <a:lstStyle/>
          <a:p>
            <a:pPr marL="342900" indent="-342900">
              <a:buFont typeface="Arial" panose="020B0604020202020204" pitchFamily="34" charset="0"/>
              <a:buChar char="•"/>
            </a:pPr>
            <a:r>
              <a:rPr lang="en-US" sz="1600" dirty="0" smtClean="0">
                <a:latin typeface="Open Sans Regular" panose="020B0606030504020204"/>
              </a:rPr>
              <a:t>space-around</a:t>
            </a:r>
            <a:r>
              <a:rPr lang="en-US" sz="1600" dirty="0">
                <a:latin typeface="Open Sans Regular" panose="020B0606030504020204"/>
              </a:rPr>
              <a:t>: items are evenly distributed in the line with equal space around them. Note that visually the spaces aren’t equal, since all the items have equal space on both sides. The first item will have one unit of space against the container edge, but two units of space between the next item because that next item has its own spacing that applies</a:t>
            </a:r>
            <a:r>
              <a:rPr lang="en-US" sz="1600" dirty="0" smtClean="0">
                <a:latin typeface="Open Sans Regular" panose="020B0606030504020204"/>
              </a:rPr>
              <a:t>.</a:t>
            </a:r>
          </a:p>
          <a:p>
            <a:endParaRPr lang="en-US" sz="1600" dirty="0">
              <a:latin typeface="Open Sans Regular" panose="020B0606030504020204"/>
            </a:endParaRPr>
          </a:p>
          <a:p>
            <a:pPr marL="342900" indent="-342900">
              <a:buFont typeface="Arial" panose="020B0604020202020204" pitchFamily="34" charset="0"/>
              <a:buChar char="•"/>
            </a:pPr>
            <a:r>
              <a:rPr lang="en-US" sz="1600" dirty="0">
                <a:latin typeface="Open Sans Regular" panose="020B0606030504020204"/>
              </a:rPr>
              <a:t>space-evenly: items are distributed so that the spacing between any two items (and the space to the edges) is equal.</a:t>
            </a:r>
            <a:endParaRPr lang="uk-UA" sz="1600" dirty="0"/>
          </a:p>
          <a:p>
            <a:endParaRPr lang="en-US" sz="1600" dirty="0">
              <a:latin typeface="Open Sans Regular" panose="020B0606030504020204"/>
            </a:endParaRPr>
          </a:p>
        </p:txBody>
      </p:sp>
    </p:spTree>
    <p:extLst>
      <p:ext uri="{BB962C8B-B14F-4D97-AF65-F5344CB8AC3E}">
        <p14:creationId xmlns:p14="http://schemas.microsoft.com/office/powerpoint/2010/main" val="3158008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a:xfrm>
            <a:off x="685800" y="297873"/>
            <a:ext cx="10820400" cy="685800"/>
          </a:xfrm>
        </p:spPr>
        <p:txBody>
          <a:bodyPr/>
          <a:lstStyle/>
          <a:p>
            <a:r>
              <a:rPr lang="en-US" b="1" dirty="0">
                <a:latin typeface="Open Sans Regular" panose="020B0606030504020204"/>
              </a:rPr>
              <a:t>PROPERTIES FOR THE PARENT (FLEX CONTAINER)</a:t>
            </a:r>
            <a:r>
              <a:rPr lang="en-US" b="1" dirty="0"/>
              <a:t/>
            </a:r>
            <a:br>
              <a:rPr lang="en-US" b="1" dirty="0"/>
            </a:b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4729018" y="1859281"/>
            <a:ext cx="6777182" cy="4114799"/>
          </a:xfrm>
        </p:spPr>
        <p:txBody>
          <a:bodyPr/>
          <a:lstStyle/>
          <a:p>
            <a:pPr marL="342900" indent="-342900">
              <a:buFont typeface="Arial" panose="020B0604020202020204" pitchFamily="34" charset="0"/>
              <a:buChar char="•"/>
            </a:pPr>
            <a:r>
              <a:rPr lang="en-US" dirty="0"/>
              <a:t>stretch (default): stretch to fill the container (still respect min-width/max-width)</a:t>
            </a:r>
          </a:p>
          <a:p>
            <a:pPr marL="342900" indent="-342900">
              <a:buFont typeface="Arial" panose="020B0604020202020204" pitchFamily="34" charset="0"/>
              <a:buChar char="•"/>
            </a:pPr>
            <a:r>
              <a:rPr lang="en-US" dirty="0"/>
              <a:t>flex-start / start / self-start: items are placed at the start of the cross axis. The difference between these is subtle, and is about respecting the flex-direction rules or the writing-mode rules.</a:t>
            </a:r>
          </a:p>
          <a:p>
            <a:pPr marL="342900" indent="-342900">
              <a:buFont typeface="Arial" panose="020B0604020202020204" pitchFamily="34" charset="0"/>
              <a:buChar char="•"/>
            </a:pPr>
            <a:r>
              <a:rPr lang="en-US" dirty="0"/>
              <a:t>flex-end / end / self-end: items are placed at the end of the cross axis. The difference again is subtle and is about respecting flex-direction rules vs. writing-mode rules.</a:t>
            </a:r>
          </a:p>
          <a:p>
            <a:pPr marL="342900" indent="-342900">
              <a:buFont typeface="Arial" panose="020B0604020202020204" pitchFamily="34" charset="0"/>
              <a:buChar char="•"/>
            </a:pPr>
            <a:r>
              <a:rPr lang="en-US" dirty="0"/>
              <a:t>center: items are centered in the cross-axis</a:t>
            </a:r>
          </a:p>
          <a:p>
            <a:pPr marL="342900" indent="-342900">
              <a:buFont typeface="Arial" panose="020B0604020202020204" pitchFamily="34" charset="0"/>
              <a:buChar char="•"/>
            </a:pPr>
            <a:r>
              <a:rPr lang="en-US" dirty="0"/>
              <a:t>baseline: items are aligned such as their baselines align</a:t>
            </a:r>
            <a:endParaRPr lang="uk-UA"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94" y="1371601"/>
            <a:ext cx="4008120" cy="5090160"/>
          </a:xfrm>
          <a:prstGeom prst="rect">
            <a:avLst/>
          </a:prstGeom>
        </p:spPr>
      </p:pic>
    </p:spTree>
    <p:extLst>
      <p:ext uri="{BB962C8B-B14F-4D97-AF65-F5344CB8AC3E}">
        <p14:creationId xmlns:p14="http://schemas.microsoft.com/office/powerpoint/2010/main" val="4070741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b="1" dirty="0">
                <a:latin typeface="Open Sans Regular" panose="020B0606030504020204"/>
              </a:rPr>
              <a:t>PROPERTIES FOR THE PARENT (FLEX CONTAINER)</a:t>
            </a:r>
            <a:r>
              <a:rPr lang="en-US" b="1" dirty="0"/>
              <a:t/>
            </a:r>
            <a:br>
              <a:rPr lang="en-US" b="1" dirty="0"/>
            </a:b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4544290" y="1371601"/>
            <a:ext cx="6961909" cy="4114799"/>
          </a:xfrm>
        </p:spPr>
        <p:txBody>
          <a:bodyPr/>
          <a:lstStyle/>
          <a:p>
            <a:pPr marL="285750" indent="-285750">
              <a:buFont typeface="Arial" panose="020B0604020202020204" pitchFamily="34" charset="0"/>
              <a:buChar char="•"/>
            </a:pPr>
            <a:r>
              <a:rPr lang="en-US" sz="1800" dirty="0"/>
              <a:t>normal (default): items are packed in their default position as if no value was set.</a:t>
            </a:r>
          </a:p>
          <a:p>
            <a:pPr marL="285750" indent="-285750">
              <a:buFont typeface="Arial" panose="020B0604020202020204" pitchFamily="34" charset="0"/>
              <a:buChar char="•"/>
            </a:pPr>
            <a:r>
              <a:rPr lang="en-US" sz="1800" dirty="0"/>
              <a:t>flex-start / start: items packed to the start of the container. The (more supported) flex-start honors the flex-direction while start honors the writing-mode direction.</a:t>
            </a:r>
          </a:p>
          <a:p>
            <a:pPr marL="285750" indent="-285750">
              <a:buFont typeface="Arial" panose="020B0604020202020204" pitchFamily="34" charset="0"/>
              <a:buChar char="•"/>
            </a:pPr>
            <a:r>
              <a:rPr lang="en-US" sz="1800" dirty="0"/>
              <a:t>flex-end / end: items packed to the end of the container. The (more support) flex-end honors the flex-direction while end honors the writing-mode direction.</a:t>
            </a:r>
          </a:p>
          <a:p>
            <a:pPr marL="285750" indent="-285750">
              <a:buFont typeface="Arial" panose="020B0604020202020204" pitchFamily="34" charset="0"/>
              <a:buChar char="•"/>
            </a:pPr>
            <a:r>
              <a:rPr lang="en-US" sz="1800" dirty="0"/>
              <a:t>center: items centered in the container</a:t>
            </a:r>
          </a:p>
          <a:p>
            <a:pPr marL="285750" indent="-285750">
              <a:buFont typeface="Arial" panose="020B0604020202020204" pitchFamily="34" charset="0"/>
              <a:buChar char="•"/>
            </a:pPr>
            <a:r>
              <a:rPr lang="en-US" sz="1800" dirty="0"/>
              <a:t>space-between: items evenly distributed; the first line is at the start of the container while the last one is at the end</a:t>
            </a:r>
          </a:p>
          <a:p>
            <a:pPr marL="285750" indent="-285750">
              <a:buFont typeface="Arial" panose="020B0604020202020204" pitchFamily="34" charset="0"/>
              <a:buChar char="•"/>
            </a:pPr>
            <a:r>
              <a:rPr lang="en-US" sz="1800" dirty="0"/>
              <a:t>space-around: items evenly distributed with equal space around each line</a:t>
            </a:r>
          </a:p>
          <a:p>
            <a:pPr marL="285750" indent="-285750">
              <a:buFont typeface="Arial" panose="020B0604020202020204" pitchFamily="34" charset="0"/>
              <a:buChar char="•"/>
            </a:pPr>
            <a:r>
              <a:rPr lang="en-US" sz="1800" dirty="0"/>
              <a:t>space-evenly: items are evenly distributed with equal space around them</a:t>
            </a:r>
          </a:p>
          <a:p>
            <a:pPr marL="285750" indent="-285750">
              <a:buFont typeface="Arial" panose="020B0604020202020204" pitchFamily="34" charset="0"/>
              <a:buChar char="•"/>
            </a:pPr>
            <a:r>
              <a:rPr lang="en-US" sz="1800" dirty="0"/>
              <a:t>stretch: lines stretch to take up the remaining space</a:t>
            </a:r>
            <a:endParaRPr lang="uk-UA"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72" y="1371601"/>
            <a:ext cx="3817620" cy="5105400"/>
          </a:xfrm>
          <a:prstGeom prst="rect">
            <a:avLst/>
          </a:prstGeom>
        </p:spPr>
      </p:pic>
    </p:spTree>
    <p:extLst>
      <p:ext uri="{BB962C8B-B14F-4D97-AF65-F5344CB8AC3E}">
        <p14:creationId xmlns:p14="http://schemas.microsoft.com/office/powerpoint/2010/main" val="1757340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a:xfrm>
            <a:off x="685800" y="787401"/>
            <a:ext cx="10820400" cy="685800"/>
          </a:xfrm>
        </p:spPr>
        <p:txBody>
          <a:bodyPr/>
          <a:lstStyle/>
          <a:p>
            <a:r>
              <a:rPr lang="en-US" b="1" dirty="0">
                <a:latin typeface="Open Sans Regular" panose="020B0606030504020204"/>
              </a:rPr>
              <a:t>PROPERTIES FOR THE PARENT (FLEX CONTAINER)</a:t>
            </a:r>
            <a:r>
              <a:rPr lang="en-US" b="1" dirty="0"/>
              <a:t/>
            </a:r>
            <a:br>
              <a:rPr lang="en-US" b="1" dirty="0"/>
            </a:b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5754254" y="3120621"/>
            <a:ext cx="5678055" cy="1554018"/>
          </a:xfrm>
        </p:spPr>
        <p:txBody>
          <a:bodyPr/>
          <a:lstStyle/>
          <a:p>
            <a:r>
              <a:rPr lang="en-US" dirty="0"/>
              <a:t>By default, flex items are laid out in the source order. However, the order property controls the order in which they appear in the flex container.</a:t>
            </a:r>
            <a:endParaRPr lang="uk-UA"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775" y="2057400"/>
            <a:ext cx="4480560" cy="3680460"/>
          </a:xfrm>
          <a:prstGeom prst="rect">
            <a:avLst/>
          </a:prstGeom>
        </p:spPr>
      </p:pic>
    </p:spTree>
    <p:extLst>
      <p:ext uri="{BB962C8B-B14F-4D97-AF65-F5344CB8AC3E}">
        <p14:creationId xmlns:p14="http://schemas.microsoft.com/office/powerpoint/2010/main" val="3765656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dirty="0" smtClean="0"/>
              <a:t>AGENDA</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smtClean="0"/>
              <a:t>Media queries</a:t>
            </a:r>
          </a:p>
          <a:p>
            <a:pPr marL="342900" indent="-342900">
              <a:buFont typeface="Arial" panose="020B0604020202020204" pitchFamily="34" charset="0"/>
              <a:buChar char="•"/>
            </a:pPr>
            <a:r>
              <a:rPr lang="en-US" dirty="0" smtClean="0"/>
              <a:t>Flexbox</a:t>
            </a:r>
          </a:p>
          <a:p>
            <a:pPr marL="342900" indent="-342900">
              <a:buFont typeface="Arial" panose="020B0604020202020204" pitchFamily="34" charset="0"/>
              <a:buChar char="•"/>
            </a:pPr>
            <a:r>
              <a:rPr lang="en-US" dirty="0" smtClean="0"/>
              <a:t>Grid system</a:t>
            </a:r>
            <a:endParaRPr lang="uk-UA" dirty="0"/>
          </a:p>
        </p:txBody>
      </p:sp>
    </p:spTree>
    <p:extLst>
      <p:ext uri="{BB962C8B-B14F-4D97-AF65-F5344CB8AC3E}">
        <p14:creationId xmlns:p14="http://schemas.microsoft.com/office/powerpoint/2010/main" val="759534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b="1" dirty="0">
                <a:latin typeface="Open Sans Regular" panose="020B0606030504020204"/>
              </a:rPr>
              <a:t>PROPERTIES FOR THE PARENT (FLEX CONTAINER)</a:t>
            </a:r>
            <a:r>
              <a:rPr lang="en-US" b="1" dirty="0"/>
              <a:t/>
            </a:r>
            <a:br>
              <a:rPr lang="en-US" b="1" dirty="0"/>
            </a:b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6262254" y="2057400"/>
            <a:ext cx="5243945" cy="3031836"/>
          </a:xfrm>
        </p:spPr>
        <p:txBody>
          <a:bodyPr/>
          <a:lstStyle/>
          <a:p>
            <a:r>
              <a:rPr lang="en-US" dirty="0"/>
              <a:t>This defines the ability for a flex item to grow if necessary. It accepts a </a:t>
            </a:r>
            <a:r>
              <a:rPr lang="en-US" dirty="0" err="1"/>
              <a:t>unitless</a:t>
            </a:r>
            <a:r>
              <a:rPr lang="en-US" dirty="0"/>
              <a:t> value that serves as a proportion. It dictates what amount of the available space inside the flex container the item should take up.</a:t>
            </a:r>
          </a:p>
          <a:p>
            <a:endParaRPr lang="en-US" dirty="0"/>
          </a:p>
          <a:p>
            <a:r>
              <a:rPr lang="en-US" dirty="0"/>
              <a:t>If all items have flex-grow set to 1, the remaining space in the container will be distributed equally to all children. If one of the children has a value of 2, the remaining space would take up twice as much space as the others (or it will try to, at least).</a:t>
            </a:r>
            <a:endParaRPr lang="uk-UA"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418" y="2417618"/>
            <a:ext cx="5329381" cy="2821547"/>
          </a:xfrm>
          <a:prstGeom prst="rect">
            <a:avLst/>
          </a:prstGeom>
        </p:spPr>
      </p:pic>
    </p:spTree>
    <p:extLst>
      <p:ext uri="{BB962C8B-B14F-4D97-AF65-F5344CB8AC3E}">
        <p14:creationId xmlns:p14="http://schemas.microsoft.com/office/powerpoint/2010/main" val="3514103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b="1" dirty="0">
                <a:latin typeface="Open Sans Regular" panose="020B0606030504020204"/>
              </a:rPr>
              <a:t>PROPERTIES FOR THE PARENT (FLEX CONTAINER)</a:t>
            </a:r>
            <a:r>
              <a:rPr lang="en-US" b="1" dirty="0"/>
              <a:t/>
            </a:r>
            <a:br>
              <a:rPr lang="en-US" b="1" dirty="0"/>
            </a:b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6345382" y="2364509"/>
            <a:ext cx="5160818" cy="2623127"/>
          </a:xfrm>
        </p:spPr>
        <p:txBody>
          <a:bodyPr/>
          <a:lstStyle/>
          <a:p>
            <a:r>
              <a:rPr lang="en-US" dirty="0"/>
              <a:t>.item {</a:t>
            </a:r>
          </a:p>
          <a:p>
            <a:r>
              <a:rPr lang="en-US" dirty="0"/>
              <a:t> </a:t>
            </a:r>
            <a:r>
              <a:rPr lang="en-US" dirty="0" smtClean="0"/>
              <a:t>align-self</a:t>
            </a:r>
            <a:r>
              <a:rPr lang="en-US" dirty="0"/>
              <a:t>: auto | flex-start | flex-end | center | baseline | stretch;</a:t>
            </a:r>
          </a:p>
          <a:p>
            <a:r>
              <a:rPr lang="en-US" dirty="0"/>
              <a:t>} </a:t>
            </a:r>
            <a:endParaRPr lang="en-US" dirty="0" smtClean="0"/>
          </a:p>
          <a:p>
            <a:r>
              <a:rPr lang="en-US" dirty="0" smtClean="0"/>
              <a:t>Note </a:t>
            </a:r>
            <a:r>
              <a:rPr lang="en-US" dirty="0"/>
              <a:t>that float, clear and vertical-align have no effect on a flex item.</a:t>
            </a:r>
          </a:p>
          <a:p>
            <a:endParaRPr lang="uk-UA"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057400"/>
            <a:ext cx="5543892" cy="3429000"/>
          </a:xfrm>
          <a:prstGeom prst="rect">
            <a:avLst/>
          </a:prstGeom>
        </p:spPr>
      </p:pic>
    </p:spTree>
    <p:extLst>
      <p:ext uri="{BB962C8B-B14F-4D97-AF65-F5344CB8AC3E}">
        <p14:creationId xmlns:p14="http://schemas.microsoft.com/office/powerpoint/2010/main" val="392488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dirty="0" smtClean="0"/>
              <a:t>GRID SYSTEM</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p:txBody>
          <a:bodyPr/>
          <a:lstStyle/>
          <a:p>
            <a:r>
              <a:rPr lang="en-US" sz="3200" dirty="0"/>
              <a:t>CSS Grid Layout is the most powerful layout system available in CSS. It is a 2-dimensional system, meaning it can handle both columns and rows, unlike </a:t>
            </a:r>
            <a:r>
              <a:rPr lang="en-US" sz="3200" dirty="0">
                <a:hlinkClick r:id="rId2"/>
              </a:rPr>
              <a:t>flexbox</a:t>
            </a:r>
            <a:r>
              <a:rPr lang="en-US" sz="3200" dirty="0"/>
              <a:t> which is largely a 1-dimensional system. You work with Grid Layout by applying CSS rules both to a parent element (which becomes the Grid Container) and to that element’s children (which become Grid Items).</a:t>
            </a:r>
            <a:endParaRPr lang="uk-UA" sz="3200" dirty="0"/>
          </a:p>
        </p:txBody>
      </p:sp>
    </p:spTree>
    <p:extLst>
      <p:ext uri="{BB962C8B-B14F-4D97-AF65-F5344CB8AC3E}">
        <p14:creationId xmlns:p14="http://schemas.microsoft.com/office/powerpoint/2010/main" val="3998950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b="1" dirty="0"/>
              <a:t>Properties for the </a:t>
            </a:r>
            <a:r>
              <a:rPr lang="en-US" b="1" dirty="0" smtClean="0"/>
              <a:t>Parent (Grid </a:t>
            </a:r>
            <a:r>
              <a:rPr lang="en-US" b="1" dirty="0"/>
              <a:t>Container)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459" y="1989221"/>
            <a:ext cx="5951736" cy="4061812"/>
          </a:xfrm>
          <a:prstGeom prst="rect">
            <a:avLst/>
          </a:prstGeom>
        </p:spPr>
      </p:pic>
    </p:spTree>
    <p:extLst>
      <p:ext uri="{BB962C8B-B14F-4D97-AF65-F5344CB8AC3E}">
        <p14:creationId xmlns:p14="http://schemas.microsoft.com/office/powerpoint/2010/main" val="199730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dirty="0" smtClean="0"/>
              <a:t>GRID SYSTEM</a:t>
            </a:r>
            <a:endParaRPr lang="uk-UA"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019" y="1521808"/>
            <a:ext cx="4846782" cy="41732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3927" y="1521807"/>
            <a:ext cx="4995141" cy="4177029"/>
          </a:xfrm>
          <a:prstGeom prst="rect">
            <a:avLst/>
          </a:prstGeom>
        </p:spPr>
      </p:pic>
    </p:spTree>
    <p:extLst>
      <p:ext uri="{BB962C8B-B14F-4D97-AF65-F5344CB8AC3E}">
        <p14:creationId xmlns:p14="http://schemas.microsoft.com/office/powerpoint/2010/main" val="788231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dirty="0"/>
              <a:t>GRID SYSTEM</a:t>
            </a:r>
            <a:endParaRPr lang="uk-UA"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55" y="1466734"/>
            <a:ext cx="4611276" cy="462926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2131" y="1466734"/>
            <a:ext cx="4001175" cy="462926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3306" y="1466734"/>
            <a:ext cx="3303213" cy="2089266"/>
          </a:xfrm>
          <a:prstGeom prst="rect">
            <a:avLst/>
          </a:prstGeom>
        </p:spPr>
      </p:pic>
    </p:spTree>
    <p:extLst>
      <p:ext uri="{BB962C8B-B14F-4D97-AF65-F5344CB8AC3E}">
        <p14:creationId xmlns:p14="http://schemas.microsoft.com/office/powerpoint/2010/main" val="3724111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dirty="0"/>
              <a:t>GRID SYSTEM</a:t>
            </a:r>
            <a:endParaRPr lang="uk-UA"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84" y="1439717"/>
            <a:ext cx="4918825" cy="493197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0145" y="1439717"/>
            <a:ext cx="4392854" cy="4931977"/>
          </a:xfrm>
          <a:prstGeom prst="rect">
            <a:avLst/>
          </a:prstGeom>
        </p:spPr>
      </p:pic>
    </p:spTree>
    <p:extLst>
      <p:ext uri="{BB962C8B-B14F-4D97-AF65-F5344CB8AC3E}">
        <p14:creationId xmlns:p14="http://schemas.microsoft.com/office/powerpoint/2010/main" val="2334613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a:xfrm>
            <a:off x="685800" y="187037"/>
            <a:ext cx="10820400" cy="685800"/>
          </a:xfrm>
        </p:spPr>
        <p:txBody>
          <a:bodyPr/>
          <a:lstStyle/>
          <a:p>
            <a:r>
              <a:rPr lang="en-US" dirty="0"/>
              <a:t>GRID SYSTEM</a:t>
            </a:r>
            <a:endParaRPr lang="uk-UA" dirty="0"/>
          </a:p>
        </p:txBody>
      </p:sp>
      <p:sp>
        <p:nvSpPr>
          <p:cNvPr id="2" name="TextBox 1"/>
          <p:cNvSpPr txBox="1"/>
          <p:nvPr/>
        </p:nvSpPr>
        <p:spPr>
          <a:xfrm>
            <a:off x="1443182" y="1025236"/>
            <a:ext cx="4191000" cy="5909310"/>
          </a:xfrm>
          <a:prstGeom prst="rect">
            <a:avLst/>
          </a:prstGeom>
          <a:noFill/>
        </p:spPr>
        <p:txBody>
          <a:bodyPr wrap="square" rtlCol="0">
            <a:spAutoFit/>
          </a:bodyPr>
          <a:lstStyle/>
          <a:p>
            <a:r>
              <a:rPr lang="en-US" dirty="0"/>
              <a:t>Properties for the Grid Container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display</a:t>
            </a:r>
          </a:p>
          <a:p>
            <a:pPr marL="285750" indent="-285750">
              <a:buFont typeface="Arial" panose="020B0604020202020204" pitchFamily="34" charset="0"/>
              <a:buChar char="•"/>
            </a:pPr>
            <a:r>
              <a:rPr lang="en-US" dirty="0"/>
              <a:t>grid-template-columns</a:t>
            </a:r>
          </a:p>
          <a:p>
            <a:pPr marL="285750" indent="-285750">
              <a:buFont typeface="Arial" panose="020B0604020202020204" pitchFamily="34" charset="0"/>
              <a:buChar char="•"/>
            </a:pPr>
            <a:r>
              <a:rPr lang="en-US" dirty="0"/>
              <a:t>grid-template-rows</a:t>
            </a:r>
          </a:p>
          <a:p>
            <a:pPr marL="285750" indent="-285750">
              <a:buFont typeface="Arial" panose="020B0604020202020204" pitchFamily="34" charset="0"/>
              <a:buChar char="•"/>
            </a:pPr>
            <a:r>
              <a:rPr lang="en-US" dirty="0"/>
              <a:t>grid-template-areas</a:t>
            </a:r>
          </a:p>
          <a:p>
            <a:pPr marL="285750" indent="-285750">
              <a:buFont typeface="Arial" panose="020B0604020202020204" pitchFamily="34" charset="0"/>
              <a:buChar char="•"/>
            </a:pPr>
            <a:r>
              <a:rPr lang="en-US" dirty="0"/>
              <a:t>grid-template</a:t>
            </a:r>
          </a:p>
          <a:p>
            <a:pPr marL="285750" indent="-285750">
              <a:buFont typeface="Arial" panose="020B0604020202020204" pitchFamily="34" charset="0"/>
              <a:buChar char="•"/>
            </a:pPr>
            <a:r>
              <a:rPr lang="en-US" dirty="0"/>
              <a:t>grid-column-gap</a:t>
            </a:r>
          </a:p>
          <a:p>
            <a:pPr marL="285750" indent="-285750">
              <a:buFont typeface="Arial" panose="020B0604020202020204" pitchFamily="34" charset="0"/>
              <a:buChar char="•"/>
            </a:pPr>
            <a:r>
              <a:rPr lang="en-US" dirty="0"/>
              <a:t>grid-row-gap</a:t>
            </a:r>
          </a:p>
          <a:p>
            <a:pPr marL="285750" indent="-285750">
              <a:buFont typeface="Arial" panose="020B0604020202020204" pitchFamily="34" charset="0"/>
              <a:buChar char="•"/>
            </a:pPr>
            <a:r>
              <a:rPr lang="en-US" dirty="0"/>
              <a:t>grid-gap</a:t>
            </a:r>
          </a:p>
          <a:p>
            <a:pPr marL="285750" indent="-285750">
              <a:buFont typeface="Arial" panose="020B0604020202020204" pitchFamily="34" charset="0"/>
              <a:buChar char="•"/>
            </a:pPr>
            <a:r>
              <a:rPr lang="en-US" dirty="0"/>
              <a:t>justify-items</a:t>
            </a:r>
          </a:p>
          <a:p>
            <a:pPr marL="285750" indent="-285750">
              <a:buFont typeface="Arial" panose="020B0604020202020204" pitchFamily="34" charset="0"/>
              <a:buChar char="•"/>
            </a:pPr>
            <a:r>
              <a:rPr lang="en-US" dirty="0"/>
              <a:t>align-items</a:t>
            </a:r>
          </a:p>
          <a:p>
            <a:pPr marL="285750" indent="-285750">
              <a:buFont typeface="Arial" panose="020B0604020202020204" pitchFamily="34" charset="0"/>
              <a:buChar char="•"/>
            </a:pPr>
            <a:r>
              <a:rPr lang="en-US" dirty="0"/>
              <a:t>place-items</a:t>
            </a:r>
          </a:p>
          <a:p>
            <a:pPr marL="285750" indent="-285750">
              <a:buFont typeface="Arial" panose="020B0604020202020204" pitchFamily="34" charset="0"/>
              <a:buChar char="•"/>
            </a:pPr>
            <a:r>
              <a:rPr lang="en-US" dirty="0"/>
              <a:t>justify-content</a:t>
            </a:r>
          </a:p>
          <a:p>
            <a:pPr marL="285750" indent="-285750">
              <a:buFont typeface="Arial" panose="020B0604020202020204" pitchFamily="34" charset="0"/>
              <a:buChar char="•"/>
            </a:pPr>
            <a:r>
              <a:rPr lang="en-US" dirty="0"/>
              <a:t>align-content</a:t>
            </a:r>
          </a:p>
          <a:p>
            <a:pPr marL="285750" indent="-285750">
              <a:buFont typeface="Arial" panose="020B0604020202020204" pitchFamily="34" charset="0"/>
              <a:buChar char="•"/>
            </a:pPr>
            <a:r>
              <a:rPr lang="en-US" dirty="0"/>
              <a:t>place-content</a:t>
            </a:r>
          </a:p>
          <a:p>
            <a:pPr marL="285750" indent="-285750">
              <a:buFont typeface="Arial" panose="020B0604020202020204" pitchFamily="34" charset="0"/>
              <a:buChar char="•"/>
            </a:pPr>
            <a:r>
              <a:rPr lang="en-US" dirty="0"/>
              <a:t>grid-auto-columns</a:t>
            </a:r>
          </a:p>
          <a:p>
            <a:pPr marL="285750" indent="-285750">
              <a:buFont typeface="Arial" panose="020B0604020202020204" pitchFamily="34" charset="0"/>
              <a:buChar char="•"/>
            </a:pPr>
            <a:r>
              <a:rPr lang="en-US" dirty="0"/>
              <a:t>grid-auto-rows</a:t>
            </a:r>
          </a:p>
          <a:p>
            <a:pPr marL="285750" indent="-285750">
              <a:buFont typeface="Arial" panose="020B0604020202020204" pitchFamily="34" charset="0"/>
              <a:buChar char="•"/>
            </a:pPr>
            <a:r>
              <a:rPr lang="en-US" dirty="0"/>
              <a:t>grid-auto-flow</a:t>
            </a:r>
          </a:p>
          <a:p>
            <a:pPr marL="285750" indent="-285750">
              <a:buFont typeface="Arial" panose="020B0604020202020204" pitchFamily="34" charset="0"/>
              <a:buChar char="•"/>
            </a:pPr>
            <a:r>
              <a:rPr lang="en-US" dirty="0"/>
              <a:t>grid</a:t>
            </a:r>
          </a:p>
          <a:p>
            <a:endParaRPr lang="en-US" dirty="0"/>
          </a:p>
        </p:txBody>
      </p:sp>
      <p:sp>
        <p:nvSpPr>
          <p:cNvPr id="3" name="TextBox 2"/>
          <p:cNvSpPr txBox="1"/>
          <p:nvPr/>
        </p:nvSpPr>
        <p:spPr>
          <a:xfrm>
            <a:off x="6308437" y="1025236"/>
            <a:ext cx="3491661" cy="3416320"/>
          </a:xfrm>
          <a:prstGeom prst="rect">
            <a:avLst/>
          </a:prstGeom>
          <a:noFill/>
        </p:spPr>
        <p:txBody>
          <a:bodyPr wrap="none" rtlCol="0">
            <a:spAutoFit/>
          </a:bodyPr>
          <a:lstStyle/>
          <a:p>
            <a:r>
              <a:rPr lang="en-US" dirty="0"/>
              <a:t>Properties for the Grid Items</a:t>
            </a:r>
          </a:p>
          <a:p>
            <a:endParaRPr lang="en-US" dirty="0"/>
          </a:p>
          <a:p>
            <a:pPr marL="285750" indent="-285750">
              <a:buFont typeface="Arial" panose="020B0604020202020204" pitchFamily="34" charset="0"/>
              <a:buChar char="•"/>
            </a:pPr>
            <a:r>
              <a:rPr lang="en-US" dirty="0"/>
              <a:t>grid-column-start</a:t>
            </a:r>
          </a:p>
          <a:p>
            <a:pPr marL="285750" indent="-285750">
              <a:buFont typeface="Arial" panose="020B0604020202020204" pitchFamily="34" charset="0"/>
              <a:buChar char="•"/>
            </a:pPr>
            <a:r>
              <a:rPr lang="en-US" dirty="0"/>
              <a:t>grid-column-end</a:t>
            </a:r>
          </a:p>
          <a:p>
            <a:pPr marL="285750" indent="-285750">
              <a:buFont typeface="Arial" panose="020B0604020202020204" pitchFamily="34" charset="0"/>
              <a:buChar char="•"/>
            </a:pPr>
            <a:r>
              <a:rPr lang="en-US" dirty="0"/>
              <a:t>grid-row-start</a:t>
            </a:r>
          </a:p>
          <a:p>
            <a:pPr marL="285750" indent="-285750">
              <a:buFont typeface="Arial" panose="020B0604020202020204" pitchFamily="34" charset="0"/>
              <a:buChar char="•"/>
            </a:pPr>
            <a:r>
              <a:rPr lang="en-US" dirty="0"/>
              <a:t>grid-row-end</a:t>
            </a:r>
          </a:p>
          <a:p>
            <a:pPr marL="285750" indent="-285750">
              <a:buFont typeface="Arial" panose="020B0604020202020204" pitchFamily="34" charset="0"/>
              <a:buChar char="•"/>
            </a:pPr>
            <a:r>
              <a:rPr lang="en-US" dirty="0"/>
              <a:t>grid-column</a:t>
            </a:r>
          </a:p>
          <a:p>
            <a:pPr marL="285750" indent="-285750">
              <a:buFont typeface="Arial" panose="020B0604020202020204" pitchFamily="34" charset="0"/>
              <a:buChar char="•"/>
            </a:pPr>
            <a:r>
              <a:rPr lang="en-US" dirty="0"/>
              <a:t>grid-row</a:t>
            </a:r>
          </a:p>
          <a:p>
            <a:pPr marL="285750" indent="-285750">
              <a:buFont typeface="Arial" panose="020B0604020202020204" pitchFamily="34" charset="0"/>
              <a:buChar char="•"/>
            </a:pPr>
            <a:r>
              <a:rPr lang="en-US" dirty="0"/>
              <a:t>grid-area</a:t>
            </a:r>
          </a:p>
          <a:p>
            <a:pPr marL="285750" indent="-285750">
              <a:buFont typeface="Arial" panose="020B0604020202020204" pitchFamily="34" charset="0"/>
              <a:buChar char="•"/>
            </a:pPr>
            <a:r>
              <a:rPr lang="en-US" dirty="0"/>
              <a:t>justify-self</a:t>
            </a:r>
          </a:p>
          <a:p>
            <a:pPr marL="285750" indent="-285750">
              <a:buFont typeface="Arial" panose="020B0604020202020204" pitchFamily="34" charset="0"/>
              <a:buChar char="•"/>
            </a:pPr>
            <a:r>
              <a:rPr lang="en-US" dirty="0"/>
              <a:t>align-self</a:t>
            </a:r>
          </a:p>
          <a:p>
            <a:pPr marL="285750" indent="-285750">
              <a:buFont typeface="Arial" panose="020B0604020202020204" pitchFamily="34" charset="0"/>
              <a:buChar char="•"/>
            </a:pPr>
            <a:r>
              <a:rPr lang="en-US" dirty="0"/>
              <a:t>place-self</a:t>
            </a:r>
          </a:p>
        </p:txBody>
      </p:sp>
    </p:spTree>
    <p:extLst>
      <p:ext uri="{BB962C8B-B14F-4D97-AF65-F5344CB8AC3E}">
        <p14:creationId xmlns:p14="http://schemas.microsoft.com/office/powerpoint/2010/main" val="1068804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dirty="0" smtClean="0"/>
              <a:t>GRID SYSTEM USEFUL LINKS</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p:txBody>
          <a:bodyPr/>
          <a:lstStyle/>
          <a:p>
            <a:pPr marL="457200" indent="-457200">
              <a:buFont typeface="Arial" panose="020B0604020202020204" pitchFamily="34" charset="0"/>
              <a:buChar char="•"/>
            </a:pPr>
            <a:endParaRPr lang="en-US" sz="3200" dirty="0" smtClean="0">
              <a:hlinkClick r:id="rId2"/>
            </a:endParaRPr>
          </a:p>
          <a:p>
            <a:pPr marL="457200" indent="-457200">
              <a:buFont typeface="Arial" panose="020B0604020202020204" pitchFamily="34" charset="0"/>
              <a:buChar char="•"/>
            </a:pPr>
            <a:r>
              <a:rPr lang="en-US" sz="3200" u="sng" dirty="0" smtClean="0">
                <a:hlinkClick r:id="rId2"/>
              </a:rPr>
              <a:t>https://css-tricks.com/snippets/css/complete-guide-grid/</a:t>
            </a:r>
            <a:endParaRPr lang="en-US" sz="3200" dirty="0" smtClean="0"/>
          </a:p>
          <a:p>
            <a:pPr marL="457200" indent="-457200">
              <a:buFont typeface="Arial" panose="020B0604020202020204" pitchFamily="34" charset="0"/>
              <a:buChar char="•"/>
            </a:pPr>
            <a:r>
              <a:rPr lang="en-US" sz="3200" u="sng" dirty="0" smtClean="0">
                <a:solidFill>
                  <a:srgbClr val="00B0F0"/>
                </a:solidFill>
              </a:rPr>
              <a:t>https</a:t>
            </a:r>
            <a:r>
              <a:rPr lang="en-US" sz="3200" u="sng" dirty="0">
                <a:solidFill>
                  <a:srgbClr val="00B0F0"/>
                </a:solidFill>
              </a:rPr>
              <a:t>://css-tricks.com/responsive-designs-and-css-custom-properties-building-a-flexible-grid-system/</a:t>
            </a:r>
            <a:endParaRPr lang="uk-UA" sz="3200" u="sng" dirty="0">
              <a:solidFill>
                <a:srgbClr val="00B0F0"/>
              </a:solidFill>
            </a:endParaRPr>
          </a:p>
        </p:txBody>
      </p:sp>
    </p:spTree>
    <p:extLst>
      <p:ext uri="{BB962C8B-B14F-4D97-AF65-F5344CB8AC3E}">
        <p14:creationId xmlns:p14="http://schemas.microsoft.com/office/powerpoint/2010/main" val="4125653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dirty="0" smtClean="0"/>
              <a:t>WHAT IS MEDIA QUERIES?</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p:txBody>
          <a:bodyPr/>
          <a:lstStyle/>
          <a:p>
            <a:r>
              <a:rPr lang="en-US" dirty="0"/>
              <a:t>Along with media types, CSS3 includes support for various technical device parameters, based on which you need to load certain styles. For example, you can define a smartphone with a maximum resolution of 640 pixels and set some style properties for it, and others for other devices. You can also identify various characteristics such as the presence of a monochrome screen, orientation (portrait or landscape), etc. All characteristics can be easily combined, so it is permissible to set the style only for devices in landscape orientation with a given screen resolution</a:t>
            </a:r>
            <a:r>
              <a:rPr lang="en-US" dirty="0" smtClean="0"/>
              <a:t>.</a:t>
            </a:r>
          </a:p>
          <a:p>
            <a:r>
              <a:rPr lang="en-US" dirty="0"/>
              <a:t>The capabilities of media queries are not limited to identifying mobile devices, they can be used to create a responsive layout. This layout adjusts to the resolution of the monitor and browser window, changing the width of the layout, the number of columns, the size of images and text, if necessary. Media queries limit the width of the layout and when this value is reached (for example, by reducing the window or when viewed on a device with a specified size), a different style is already applied.</a:t>
            </a:r>
          </a:p>
          <a:p>
            <a:endParaRPr lang="uk-UA" dirty="0"/>
          </a:p>
        </p:txBody>
      </p:sp>
    </p:spTree>
    <p:extLst>
      <p:ext uri="{BB962C8B-B14F-4D97-AF65-F5344CB8AC3E}">
        <p14:creationId xmlns:p14="http://schemas.microsoft.com/office/powerpoint/2010/main" val="194303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dirty="0" smtClean="0"/>
              <a:t>MEDIA QUERIES TYPES</a:t>
            </a:r>
            <a:endParaRPr lang="uk-UA"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610" y="2407920"/>
            <a:ext cx="10050780" cy="2727960"/>
          </a:xfrm>
          <a:prstGeom prst="rect">
            <a:avLst/>
          </a:prstGeom>
        </p:spPr>
      </p:pic>
    </p:spTree>
    <p:extLst>
      <p:ext uri="{BB962C8B-B14F-4D97-AF65-F5344CB8AC3E}">
        <p14:creationId xmlns:p14="http://schemas.microsoft.com/office/powerpoint/2010/main" val="121557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dirty="0" smtClean="0"/>
              <a:t>MEDIA QUERIES SYNTAXIS</a:t>
            </a:r>
            <a:endParaRPr lang="uk-UA"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5818" y="1719695"/>
            <a:ext cx="7296728" cy="4104410"/>
          </a:xfrm>
          <a:prstGeom prst="rect">
            <a:avLst/>
          </a:prstGeom>
        </p:spPr>
      </p:pic>
    </p:spTree>
    <p:extLst>
      <p:ext uri="{BB962C8B-B14F-4D97-AF65-F5344CB8AC3E}">
        <p14:creationId xmlns:p14="http://schemas.microsoft.com/office/powerpoint/2010/main" val="85181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dirty="0" smtClean="0"/>
              <a:t>MEDIA QUERIES FOR ALL DEVICES</a:t>
            </a:r>
            <a:endParaRPr lang="uk-UA"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8158" y="1619772"/>
            <a:ext cx="6028534" cy="4554892"/>
          </a:xfrm>
          <a:prstGeom prst="rect">
            <a:avLst/>
          </a:prstGeom>
        </p:spPr>
      </p:pic>
    </p:spTree>
    <p:extLst>
      <p:ext uri="{BB962C8B-B14F-4D97-AF65-F5344CB8AC3E}">
        <p14:creationId xmlns:p14="http://schemas.microsoft.com/office/powerpoint/2010/main" val="199125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dirty="0" smtClean="0"/>
              <a:t>BREAKPOINTS</a:t>
            </a:r>
            <a:endParaRPr lang="uk-UA"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471" y="1641763"/>
            <a:ext cx="7735328" cy="4352637"/>
          </a:xfrm>
          <a:prstGeom prst="rect">
            <a:avLst/>
          </a:prstGeom>
        </p:spPr>
      </p:pic>
    </p:spTree>
    <p:extLst>
      <p:ext uri="{BB962C8B-B14F-4D97-AF65-F5344CB8AC3E}">
        <p14:creationId xmlns:p14="http://schemas.microsoft.com/office/powerpoint/2010/main" val="3287825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dirty="0" smtClean="0"/>
              <a:t>MEDIA QUERIES FOR STANDARD DEVICES</a:t>
            </a:r>
            <a:endParaRPr lang="uk-UA"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583" y="1528621"/>
            <a:ext cx="3618345" cy="4296162"/>
          </a:xfrm>
          <a:prstGeom prst="rect">
            <a:avLst/>
          </a:prstGeom>
        </p:spPr>
      </p:pic>
      <p:sp>
        <p:nvSpPr>
          <p:cNvPr id="3" name="TextBox 2"/>
          <p:cNvSpPr txBox="1"/>
          <p:nvPr/>
        </p:nvSpPr>
        <p:spPr>
          <a:xfrm>
            <a:off x="2084598" y="5981803"/>
            <a:ext cx="2908168" cy="369332"/>
          </a:xfrm>
          <a:prstGeom prst="rect">
            <a:avLst/>
          </a:prstGeom>
          <a:noFill/>
        </p:spPr>
        <p:txBody>
          <a:bodyPr wrap="none" rtlCol="0">
            <a:spAutoFit/>
          </a:bodyPr>
          <a:lstStyle/>
          <a:p>
            <a:r>
              <a:rPr lang="en-US" dirty="0"/>
              <a:t>iPhone 5, 5S, 5C and 5SE</a:t>
            </a:r>
          </a:p>
        </p:txBody>
      </p:sp>
      <p:sp>
        <p:nvSpPr>
          <p:cNvPr id="7" name="TextBox 6"/>
          <p:cNvSpPr txBox="1"/>
          <p:nvPr/>
        </p:nvSpPr>
        <p:spPr>
          <a:xfrm flipH="1">
            <a:off x="6819898" y="5981803"/>
            <a:ext cx="2660536" cy="369332"/>
          </a:xfrm>
          <a:prstGeom prst="rect">
            <a:avLst/>
          </a:prstGeom>
          <a:noFill/>
        </p:spPr>
        <p:txBody>
          <a:bodyPr wrap="square" rtlCol="0">
            <a:spAutoFit/>
          </a:bodyPr>
          <a:lstStyle/>
          <a:p>
            <a:r>
              <a:rPr lang="en-US" dirty="0"/>
              <a:t>iPhone 6, 6S, 7 and 8</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4555" y="1528621"/>
            <a:ext cx="3513627" cy="4278731"/>
          </a:xfrm>
          <a:prstGeom prst="rect">
            <a:avLst/>
          </a:prstGeom>
        </p:spPr>
      </p:pic>
    </p:spTree>
    <p:extLst>
      <p:ext uri="{BB962C8B-B14F-4D97-AF65-F5344CB8AC3E}">
        <p14:creationId xmlns:p14="http://schemas.microsoft.com/office/powerpoint/2010/main" val="961010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dirty="0" smtClean="0"/>
              <a:t>FLEXBOX</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p:txBody>
          <a:bodyPr/>
          <a:lstStyle/>
          <a:p>
            <a:r>
              <a:rPr lang="en-US" dirty="0"/>
              <a:t>Since flexbox is a whole module and not a single property, it involves a lot of things including its whole set of properties. Some of them are meant to be set on the container (parent element, known as “flex container”) whereas the others are meant to be set on the children (said “flex items”).</a:t>
            </a:r>
          </a:p>
          <a:p>
            <a:r>
              <a:rPr lang="en-US" dirty="0"/>
              <a:t>If “regular” layout is based on both block and inline flow directions, the flex layout is based on “flex-flow directions”. Please have a look at this figure from the specification, explaining the main idea behind the flex layout.</a:t>
            </a:r>
          </a:p>
          <a:p>
            <a:endParaRPr lang="uk-UA" dirty="0"/>
          </a:p>
        </p:txBody>
      </p:sp>
    </p:spTree>
    <p:extLst>
      <p:ext uri="{BB962C8B-B14F-4D97-AF65-F5344CB8AC3E}">
        <p14:creationId xmlns:p14="http://schemas.microsoft.com/office/powerpoint/2010/main" val="1748127275"/>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835f28f2-30f1-4728-84d2-86d96e143488"/>
    <ds:schemaRef ds:uri="http://purl.org/dc/terms/"/>
    <ds:schemaRef ds:uri="http://schemas.openxmlformats.org/package/2006/metadata/core-properties"/>
    <ds:schemaRef ds:uri="341e6018-ac0a-4dfb-8409-db9e0d25502e"/>
    <ds:schemaRef ds:uri="http://www.w3.org/XML/1998/namespac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204</TotalTime>
  <Words>1414</Words>
  <Application>Microsoft Office PowerPoint</Application>
  <PresentationFormat>Widescreen</PresentationFormat>
  <Paragraphs>116</Paragraphs>
  <Slides>29</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29</vt:i4>
      </vt:variant>
    </vt:vector>
  </HeadingPairs>
  <TitlesOfParts>
    <vt:vector size="37" baseType="lpstr">
      <vt:lpstr>Arial</vt:lpstr>
      <vt:lpstr>Calibri</vt:lpstr>
      <vt:lpstr>Open Sans</vt:lpstr>
      <vt:lpstr>Open Sans Regular</vt:lpstr>
      <vt:lpstr>Proxima Nova Black</vt:lpstr>
      <vt:lpstr>1_GRADIENT THEME</vt:lpstr>
      <vt:lpstr>2_GRADIENT THEME</vt:lpstr>
      <vt:lpstr>2_DARK THEME</vt:lpstr>
      <vt:lpstr>Media queries, Flexbox, Grid system</vt:lpstr>
      <vt:lpstr>AGENDA</vt:lpstr>
      <vt:lpstr>WHAT IS MEDIA QUERIES?</vt:lpstr>
      <vt:lpstr>MEDIA QUERIES TYPES</vt:lpstr>
      <vt:lpstr>MEDIA QUERIES SYNTAXIS</vt:lpstr>
      <vt:lpstr>MEDIA QUERIES FOR ALL DEVICES</vt:lpstr>
      <vt:lpstr>BREAKPOINTS</vt:lpstr>
      <vt:lpstr>MEDIA QUERIES FOR STANDARD DEVICES</vt:lpstr>
      <vt:lpstr>FLEXBOX</vt:lpstr>
      <vt:lpstr>FLEX CONTEINER AND ITEMS</vt:lpstr>
      <vt:lpstr>PowerPoint Presentation</vt:lpstr>
      <vt:lpstr>PROPERTIES FOR THE PARENT (FLEX CONTAINER) </vt:lpstr>
      <vt:lpstr>PROPERTIES FOR THE PARENT (FLEX CONTAINER) </vt:lpstr>
      <vt:lpstr>PROPERTIES FOR THE PARENT (FLEX CONTAINER) </vt:lpstr>
      <vt:lpstr>PROPERTIES FOR THE PARENT (FLEX CONTAINER) </vt:lpstr>
      <vt:lpstr>PROPERTIES FOR THE PARENT (FLEX CONTAINER) </vt:lpstr>
      <vt:lpstr>PROPERTIES FOR THE PARENT (FLEX CONTAINER) </vt:lpstr>
      <vt:lpstr>PROPERTIES FOR THE PARENT (FLEX CONTAINER) </vt:lpstr>
      <vt:lpstr>PROPERTIES FOR THE PARENT (FLEX CONTAINER) </vt:lpstr>
      <vt:lpstr>PROPERTIES FOR THE PARENT (FLEX CONTAINER) </vt:lpstr>
      <vt:lpstr>PROPERTIES FOR THE PARENT (FLEX CONTAINER) </vt:lpstr>
      <vt:lpstr>GRID SYSTEM</vt:lpstr>
      <vt:lpstr>Properties for the Parent (Grid Container)</vt:lpstr>
      <vt:lpstr>GRID SYSTEM</vt:lpstr>
      <vt:lpstr>GRID SYSTEM</vt:lpstr>
      <vt:lpstr>GRID SYSTEM</vt:lpstr>
      <vt:lpstr>GRID SYSTEM</vt:lpstr>
      <vt:lpstr>GRID SYSTEM USEFUL LINKS</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My PC</cp:lastModifiedBy>
  <cp:revision>19</cp:revision>
  <dcterms:created xsi:type="dcterms:W3CDTF">2018-11-02T13:55:27Z</dcterms:created>
  <dcterms:modified xsi:type="dcterms:W3CDTF">2021-01-31T19:04:33Z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