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5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6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5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C70E-95E8-474B-89E5-9C1FF484DF9E}" type="datetimeFigureOut">
              <a:rPr kumimoji="1" lang="ja-JP" altLang="en-US" smtClean="0"/>
              <a:t>2022/9/10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1AF9-A828-47D9-BE4A-8BB108319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4.png"/><Relationship Id="rId3" Type="http://schemas.openxmlformats.org/officeDocument/2006/relationships/image" Target="../media/image2.png"/><Relationship Id="rId68" Type="http://schemas.openxmlformats.org/officeDocument/2006/relationships/image" Target="../media/image10.png"/><Relationship Id="rId76" Type="http://schemas.openxmlformats.org/officeDocument/2006/relationships/image" Target="../media/image18.png"/><Relationship Id="rId7" Type="http://schemas.openxmlformats.org/officeDocument/2006/relationships/image" Target="../media/image6.png"/><Relationship Id="rId67" Type="http://schemas.openxmlformats.org/officeDocument/2006/relationships/image" Target="../media/image9.png"/><Relationship Id="rId71" Type="http://schemas.openxmlformats.org/officeDocument/2006/relationships/image" Target="../media/image13.pn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70" Type="http://schemas.openxmlformats.org/officeDocument/2006/relationships/image" Target="../media/image12.png"/><Relationship Id="rId7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66" Type="http://schemas.openxmlformats.org/officeDocument/2006/relationships/image" Target="../media/image8.png"/><Relationship Id="rId74" Type="http://schemas.openxmlformats.org/officeDocument/2006/relationships/image" Target="../media/image16.png"/><Relationship Id="rId40" Type="http://schemas.openxmlformats.org/officeDocument/2006/relationships/image" Target="../media/image38.svg"/><Relationship Id="rId79" Type="http://schemas.openxmlformats.org/officeDocument/2006/relationships/image" Target="../media/image21.tiff"/><Relationship Id="rId5" Type="http://schemas.openxmlformats.org/officeDocument/2006/relationships/image" Target="../media/image4.png"/><Relationship Id="rId65" Type="http://schemas.openxmlformats.org/officeDocument/2006/relationships/image" Target="../media/image7.png"/><Relationship Id="rId73" Type="http://schemas.openxmlformats.org/officeDocument/2006/relationships/image" Target="../media/image15.jpg"/><Relationship Id="rId44" Type="http://schemas.openxmlformats.org/officeDocument/2006/relationships/image" Target="../media/image42.svg"/><Relationship Id="rId78" Type="http://schemas.openxmlformats.org/officeDocument/2006/relationships/image" Target="../media/image20.png"/><Relationship Id="rId4" Type="http://schemas.openxmlformats.org/officeDocument/2006/relationships/image" Target="../media/image3.png"/><Relationship Id="rId64" Type="http://schemas.openxmlformats.org/officeDocument/2006/relationships/image" Target="NULL"/><Relationship Id="rId69" Type="http://schemas.openxmlformats.org/officeDocument/2006/relationships/image" Target="../media/image11.png"/><Relationship Id="rId77" Type="http://schemas.openxmlformats.org/officeDocument/2006/relationships/image" Target="../media/image19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正方形/長方形 213"/>
          <p:cNvSpPr/>
          <p:nvPr/>
        </p:nvSpPr>
        <p:spPr>
          <a:xfrm>
            <a:off x="7029780" y="4056807"/>
            <a:ext cx="1623031" cy="741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10.0.0.3/24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4041053" y="5142528"/>
            <a:ext cx="1623031" cy="718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10.0.0.5/24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4043377" y="4065635"/>
            <a:ext cx="1623031" cy="718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10.0.0.3/24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7027761" y="3008037"/>
            <a:ext cx="1635703" cy="725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Public 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</a:t>
            </a:r>
            <a:r>
              <a:rPr lang="en-US" altLang="ja-JP" sz="9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032724" y="3005465"/>
            <a:ext cx="1633684" cy="725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Public 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</a:t>
            </a:r>
            <a:r>
              <a:rPr lang="en-US" altLang="ja-JP" sz="900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24" y="4161375"/>
            <a:ext cx="471145" cy="47114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012043" y="2022139"/>
            <a:ext cx="6292731" cy="46234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7025" y="1832007"/>
            <a:ext cx="149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400" dirty="0" smtClean="0">
                <a:latin typeface="+mj-ea"/>
                <a:ea typeface="+mj-ea"/>
              </a:rPr>
              <a:t>Public Services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69153" y="6196785"/>
            <a:ext cx="1947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AZ1: ap-southeast-1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96672" y="6193261"/>
            <a:ext cx="1863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AZ2: ap-southeast-2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313" y="113710"/>
            <a:ext cx="3323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b="1" dirty="0" smtClean="0">
                <a:latin typeface="+mj-ea"/>
                <a:ea typeface="+mj-ea"/>
              </a:rPr>
              <a:t>Region: </a:t>
            </a:r>
            <a:r>
              <a:rPr lang="en-US" altLang="ja-JP" sz="1400" b="1" dirty="0">
                <a:latin typeface="+mj-ea"/>
                <a:ea typeface="+mj-ea"/>
              </a:rPr>
              <a:t>Asia Pacific </a:t>
            </a:r>
            <a:r>
              <a:rPr lang="en-US" altLang="ja-JP" sz="1400" b="1" dirty="0" smtClean="0">
                <a:latin typeface="+mj-ea"/>
                <a:ea typeface="+mj-ea"/>
              </a:rPr>
              <a:t>Region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45" y="2022139"/>
            <a:ext cx="472118" cy="47211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908808" y="2770802"/>
            <a:ext cx="1867752" cy="330447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99736" y="2770803"/>
            <a:ext cx="1887645" cy="330447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38" y="2219016"/>
            <a:ext cx="488044" cy="488044"/>
          </a:xfrm>
          <a:prstGeom prst="rect">
            <a:avLst/>
          </a:prstGeom>
        </p:spPr>
      </p:pic>
      <p:cxnSp>
        <p:nvCxnSpPr>
          <p:cNvPr id="21" name="カギ線コネクタ 20"/>
          <p:cNvCxnSpPr>
            <a:stCxn id="183" idx="0"/>
            <a:endCxn id="20" idx="3"/>
          </p:cNvCxnSpPr>
          <p:nvPr/>
        </p:nvCxnSpPr>
        <p:spPr>
          <a:xfrm rot="16200000" flipV="1">
            <a:off x="6937699" y="2100122"/>
            <a:ext cx="544999" cy="1270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5" y="3080176"/>
            <a:ext cx="478575" cy="478575"/>
          </a:xfrm>
          <a:prstGeom prst="rect">
            <a:avLst/>
          </a:prstGeom>
        </p:spPr>
      </p:pic>
      <p:cxnSp>
        <p:nvCxnSpPr>
          <p:cNvPr id="25" name="カギ線コネクタ 24"/>
          <p:cNvCxnSpPr>
            <a:stCxn id="89" idx="2"/>
            <a:endCxn id="186" idx="3"/>
          </p:cNvCxnSpPr>
          <p:nvPr/>
        </p:nvCxnSpPr>
        <p:spPr>
          <a:xfrm rot="5400000">
            <a:off x="5769272" y="3847210"/>
            <a:ext cx="474648" cy="68037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89" idx="2"/>
          </p:cNvCxnSpPr>
          <p:nvPr/>
        </p:nvCxnSpPr>
        <p:spPr>
          <a:xfrm rot="16200000" flipH="1">
            <a:off x="6448623" y="3848235"/>
            <a:ext cx="477301" cy="6809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25" y="5433930"/>
            <a:ext cx="312625" cy="312625"/>
          </a:xfrm>
          <a:prstGeom prst="rect">
            <a:avLst/>
          </a:prstGeom>
        </p:spPr>
      </p:pic>
      <p:pic>
        <p:nvPicPr>
          <p:cNvPr id="31" name="Graphic 49">
            <a:extLst>
              <a:ext uri="{FF2B5EF4-FFF2-40B4-BE49-F238E27FC236}">
                <a16:creationId xmlns:a16="http://schemas.microsoft.com/office/drawing/2014/main" id="{154A2094-6E25-FC4F-8735-20C0A5D7C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5303491" y="1156375"/>
            <a:ext cx="362917" cy="362917"/>
          </a:xfrm>
          <a:prstGeom prst="rect">
            <a:avLst/>
          </a:prstGeom>
        </p:spPr>
      </p:pic>
      <p:sp>
        <p:nvSpPr>
          <p:cNvPr id="32" name="TextBox 38">
            <a:extLst>
              <a:ext uri="{FF2B5EF4-FFF2-40B4-BE49-F238E27FC236}">
                <a16:creationId xmlns:a16="http://schemas.microsoft.com/office/drawing/2014/main" id="{B5708ACE-974F-7244-916C-32CCF79FB383}"/>
              </a:ext>
            </a:extLst>
          </p:cNvPr>
          <p:cNvSpPr txBox="1"/>
          <p:nvPr/>
        </p:nvSpPr>
        <p:spPr>
          <a:xfrm>
            <a:off x="5088137" y="1514308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j-lt"/>
                <a:ea typeface="+mj-ea"/>
              </a:rPr>
              <a:t>Developers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7954" y="3839363"/>
            <a:ext cx="101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900" dirty="0" smtClean="0">
                <a:latin typeface="+mj-ea"/>
                <a:ea typeface="+mj-ea"/>
              </a:rPr>
              <a:t>VPC Endpoint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3" y="2806540"/>
            <a:ext cx="549856" cy="54985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3" y="3623342"/>
            <a:ext cx="538033" cy="538033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83" y="5272634"/>
            <a:ext cx="541711" cy="541711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4862941" y="5475901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RDS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03556" y="5633213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RDS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304216" y="3385664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SES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313628" y="4199376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SNS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321400" y="5031441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KMS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294814" y="5844441"/>
            <a:ext cx="984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S3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122566" y="2150145"/>
            <a:ext cx="1356646" cy="449540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25926" y="2474807"/>
            <a:ext cx="1101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+mj-ea"/>
                <a:ea typeface="+mj-ea"/>
              </a:rPr>
              <a:t>Internet Gateway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54718" y="1692541"/>
            <a:ext cx="214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400" dirty="0" smtClean="0">
                <a:latin typeface="+mj-ea"/>
                <a:ea typeface="+mj-ea"/>
              </a:rPr>
              <a:t>VPC: 10.0.0.1/16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cxnSp>
        <p:nvCxnSpPr>
          <p:cNvPr id="82" name="直線矢印コネクタ 81"/>
          <p:cNvCxnSpPr>
            <a:stCxn id="4" idx="1"/>
            <a:endCxn id="76" idx="3"/>
          </p:cNvCxnSpPr>
          <p:nvPr/>
        </p:nvCxnSpPr>
        <p:spPr>
          <a:xfrm flipH="1">
            <a:off x="2479212" y="4396948"/>
            <a:ext cx="732312" cy="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4" idx="3"/>
          </p:cNvCxnSpPr>
          <p:nvPr/>
        </p:nvCxnSpPr>
        <p:spPr>
          <a:xfrm flipH="1">
            <a:off x="3682669" y="4393644"/>
            <a:ext cx="521185" cy="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95" y="1098211"/>
            <a:ext cx="476552" cy="476552"/>
          </a:xfrm>
          <a:prstGeom prst="rect">
            <a:avLst/>
          </a:prstGeom>
        </p:spPr>
      </p:pic>
      <p:sp>
        <p:nvSpPr>
          <p:cNvPr id="85" name="テキスト ボックス 84"/>
          <p:cNvSpPr txBox="1"/>
          <p:nvPr/>
        </p:nvSpPr>
        <p:spPr>
          <a:xfrm>
            <a:off x="6895789" y="1556091"/>
            <a:ext cx="85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CloudFront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cxnSp>
        <p:nvCxnSpPr>
          <p:cNvPr id="86" name="直線矢印コネクタ 85"/>
          <p:cNvCxnSpPr>
            <a:stCxn id="24" idx="0"/>
            <a:endCxn id="20" idx="2"/>
          </p:cNvCxnSpPr>
          <p:nvPr/>
        </p:nvCxnSpPr>
        <p:spPr>
          <a:xfrm flipH="1" flipV="1">
            <a:off x="6330760" y="2707060"/>
            <a:ext cx="313" cy="37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87" y="1086154"/>
            <a:ext cx="478560" cy="478560"/>
          </a:xfrm>
          <a:prstGeom prst="rect">
            <a:avLst/>
          </a:prstGeom>
        </p:spPr>
      </p:pic>
      <p:sp>
        <p:nvSpPr>
          <p:cNvPr id="88" name="テキスト ボックス 87"/>
          <p:cNvSpPr txBox="1"/>
          <p:nvPr/>
        </p:nvSpPr>
        <p:spPr>
          <a:xfrm>
            <a:off x="8277467" y="1574547"/>
            <a:ext cx="69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1000" dirty="0" smtClean="0">
                <a:latin typeface="+mj-ea"/>
                <a:ea typeface="+mj-ea"/>
              </a:rPr>
              <a:t>Route53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795849" y="3580742"/>
            <a:ext cx="11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Eslatic Load Balancer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cxnSp>
        <p:nvCxnSpPr>
          <p:cNvPr id="92" name="直線矢印コネクタ 91"/>
          <p:cNvCxnSpPr>
            <a:stCxn id="138" idx="2"/>
          </p:cNvCxnSpPr>
          <p:nvPr/>
        </p:nvCxnSpPr>
        <p:spPr>
          <a:xfrm>
            <a:off x="4849566" y="3730925"/>
            <a:ext cx="3908" cy="3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図 92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96" y="3357874"/>
            <a:ext cx="300064" cy="300064"/>
          </a:xfrm>
          <a:prstGeom prst="rect">
            <a:avLst/>
          </a:prstGeom>
        </p:spPr>
      </p:pic>
      <p:sp>
        <p:nvSpPr>
          <p:cNvPr id="94" name="テキスト ボックス 93"/>
          <p:cNvSpPr txBox="1"/>
          <p:nvPr/>
        </p:nvSpPr>
        <p:spPr>
          <a:xfrm>
            <a:off x="7781515" y="3388566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NAT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cxnSp>
        <p:nvCxnSpPr>
          <p:cNvPr id="95" name="直線矢印コネクタ 94"/>
          <p:cNvCxnSpPr>
            <a:stCxn id="84" idx="3"/>
            <a:endCxn id="87" idx="1"/>
          </p:cNvCxnSpPr>
          <p:nvPr/>
        </p:nvCxnSpPr>
        <p:spPr>
          <a:xfrm flipV="1">
            <a:off x="7560147" y="1325434"/>
            <a:ext cx="805740" cy="1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120737" y="429283"/>
            <a:ext cx="2177605" cy="68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4973654" y="3324382"/>
            <a:ext cx="74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EC2</a:t>
            </a:r>
          </a:p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(Bastion)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2" name="TextBox 107">
            <a:extLst>
              <a:ext uri="{FF2B5EF4-FFF2-40B4-BE49-F238E27FC236}">
                <a16:creationId xmlns:a16="http://schemas.microsoft.com/office/drawing/2014/main" id="{8BE23134-BFBC-064F-84EF-F06A845517CE}"/>
              </a:ext>
            </a:extLst>
          </p:cNvPr>
          <p:cNvSpPr txBox="1"/>
          <p:nvPr/>
        </p:nvSpPr>
        <p:spPr>
          <a:xfrm>
            <a:off x="8346613" y="53139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232F3E"/>
                </a:solidFill>
                <a:latin typeface="+mj-lt"/>
              </a:rPr>
              <a:t>C</a:t>
            </a:r>
            <a:r>
              <a:rPr lang="en-US" sz="1050" dirty="0" smtClean="0">
                <a:solidFill>
                  <a:srgbClr val="232F3E"/>
                </a:solidFill>
                <a:latin typeface="+mj-lt"/>
              </a:rPr>
              <a:t>lient</a:t>
            </a:r>
            <a:endParaRPr lang="en-US" sz="1050" dirty="0">
              <a:solidFill>
                <a:srgbClr val="232F3E"/>
              </a:solidFill>
              <a:latin typeface="+mj-lt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903868" y="4398493"/>
            <a:ext cx="423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EC2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982634" y="4400043"/>
            <a:ext cx="423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vi-VN" altLang="ja-JP" sz="900" dirty="0" smtClean="0">
                <a:latin typeface="+mj-ea"/>
                <a:ea typeface="+mj-ea"/>
              </a:rPr>
              <a:t>EC2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pic>
        <p:nvPicPr>
          <p:cNvPr id="118" name="図 117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74" y="4354430"/>
            <a:ext cx="318958" cy="318958"/>
          </a:xfrm>
          <a:prstGeom prst="rect">
            <a:avLst/>
          </a:prstGeom>
        </p:spPr>
      </p:pic>
      <p:cxnSp>
        <p:nvCxnSpPr>
          <p:cNvPr id="125" name="直線矢印コネクタ 124"/>
          <p:cNvCxnSpPr>
            <a:stCxn id="87" idx="0"/>
            <a:endCxn id="112" idx="2"/>
          </p:cNvCxnSpPr>
          <p:nvPr/>
        </p:nvCxnSpPr>
        <p:spPr>
          <a:xfrm flipH="1" flipV="1">
            <a:off x="8603254" y="785307"/>
            <a:ext cx="1913" cy="3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図 141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63" y="4354430"/>
            <a:ext cx="318958" cy="318958"/>
          </a:xfrm>
          <a:prstGeom prst="rect">
            <a:avLst/>
          </a:prstGeom>
        </p:spPr>
      </p:pic>
      <p:pic>
        <p:nvPicPr>
          <p:cNvPr id="143" name="図 142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46" y="3331623"/>
            <a:ext cx="318958" cy="318958"/>
          </a:xfrm>
          <a:prstGeom prst="rect">
            <a:avLst/>
          </a:prstGeom>
        </p:spPr>
      </p:pic>
      <p:pic>
        <p:nvPicPr>
          <p:cNvPr id="144" name="図 143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71" y="4460357"/>
            <a:ext cx="529882" cy="529882"/>
          </a:xfrm>
          <a:prstGeom prst="rect">
            <a:avLst/>
          </a:prstGeom>
        </p:spPr>
      </p:pic>
      <p:cxnSp>
        <p:nvCxnSpPr>
          <p:cNvPr id="156" name="カギ線コネクタ 155"/>
          <p:cNvCxnSpPr>
            <a:stCxn id="138" idx="0"/>
            <a:endCxn id="20" idx="1"/>
          </p:cNvCxnSpPr>
          <p:nvPr/>
        </p:nvCxnSpPr>
        <p:spPr>
          <a:xfrm rot="5400000" flipH="1" flipV="1">
            <a:off x="5196939" y="2115666"/>
            <a:ext cx="542427" cy="1237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カギ線コネクタ 161"/>
          <p:cNvCxnSpPr>
            <a:stCxn id="20" idx="0"/>
            <a:endCxn id="84" idx="1"/>
          </p:cNvCxnSpPr>
          <p:nvPr/>
        </p:nvCxnSpPr>
        <p:spPr>
          <a:xfrm rot="5400000" flipH="1" flipV="1">
            <a:off x="6265913" y="1401335"/>
            <a:ext cx="882529" cy="75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20" idx="0"/>
            <a:endCxn id="31" idx="3"/>
          </p:cNvCxnSpPr>
          <p:nvPr/>
        </p:nvCxnSpPr>
        <p:spPr>
          <a:xfrm rot="16200000" flipV="1">
            <a:off x="5557993" y="1446249"/>
            <a:ext cx="881182" cy="664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4043378" y="4062032"/>
            <a:ext cx="4609433" cy="7217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787213" y="4417625"/>
            <a:ext cx="11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900" dirty="0" smtClean="0">
                <a:latin typeface="+mj-ea"/>
                <a:ea typeface="+mj-ea"/>
              </a:rPr>
              <a:t>Auto Scaling Group</a:t>
            </a:r>
            <a:endParaRPr kumimoji="1" lang="ja-JP" altLang="en-US" sz="900" dirty="0">
              <a:latin typeface="+mj-ea"/>
              <a:ea typeface="+mj-ea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399660" y="5506412"/>
            <a:ext cx="1861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/>
              <a:t>Amazon Aurora</a:t>
            </a:r>
          </a:p>
          <a:p>
            <a:pPr algn="ctr"/>
            <a:r>
              <a:rPr lang="en-US" altLang="ja-JP" sz="900" dirty="0"/>
              <a:t> with parallel query enabled</a:t>
            </a:r>
          </a:p>
        </p:txBody>
      </p:sp>
      <p:pic>
        <p:nvPicPr>
          <p:cNvPr id="179" name="図 178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05" y="3349235"/>
            <a:ext cx="300064" cy="300064"/>
          </a:xfrm>
          <a:prstGeom prst="rect">
            <a:avLst/>
          </a:prstGeom>
        </p:spPr>
      </p:pic>
      <p:sp>
        <p:nvSpPr>
          <p:cNvPr id="180" name="テキスト ボックス 179"/>
          <p:cNvSpPr txBox="1"/>
          <p:nvPr/>
        </p:nvSpPr>
        <p:spPr>
          <a:xfrm>
            <a:off x="4387324" y="3379927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NAT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043378" y="5138925"/>
            <a:ext cx="4620087" cy="7217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034299" y="5142528"/>
            <a:ext cx="1629165" cy="718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Private </a:t>
            </a:r>
            <a:r>
              <a:rPr lang="vi-VN" altLang="ja-JP" sz="900" dirty="0">
                <a:solidFill>
                  <a:schemeClr val="tx1"/>
                </a:solidFill>
                <a:latin typeface="+mj-ea"/>
              </a:rPr>
              <a:t>Subnet: </a:t>
            </a:r>
            <a:r>
              <a:rPr lang="vi-VN" altLang="ja-JP" sz="900" dirty="0" smtClean="0">
                <a:solidFill>
                  <a:schemeClr val="tx1"/>
                </a:solidFill>
                <a:latin typeface="+mj-ea"/>
              </a:rPr>
              <a:t>10.0.0.6/24</a:t>
            </a:r>
            <a:endParaRPr lang="ja-JP" altLang="en-US" sz="9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95" name="図 1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91" y="5436223"/>
            <a:ext cx="312625" cy="312625"/>
          </a:xfrm>
          <a:prstGeom prst="rect">
            <a:avLst/>
          </a:prstGeom>
        </p:spPr>
      </p:pic>
      <p:sp>
        <p:nvSpPr>
          <p:cNvPr id="196" name="テキスト ボックス 195"/>
          <p:cNvSpPr txBox="1"/>
          <p:nvPr/>
        </p:nvSpPr>
        <p:spPr>
          <a:xfrm>
            <a:off x="7889307" y="5478194"/>
            <a:ext cx="654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RDS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cxnSp>
        <p:nvCxnSpPr>
          <p:cNvPr id="200" name="直線矢印コネクタ 199"/>
          <p:cNvCxnSpPr>
            <a:stCxn id="191" idx="3"/>
            <a:endCxn id="194" idx="1"/>
          </p:cNvCxnSpPr>
          <p:nvPr/>
        </p:nvCxnSpPr>
        <p:spPr>
          <a:xfrm>
            <a:off x="5664084" y="5501615"/>
            <a:ext cx="137021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86" idx="2"/>
            <a:endCxn id="191" idx="0"/>
          </p:cNvCxnSpPr>
          <p:nvPr/>
        </p:nvCxnSpPr>
        <p:spPr>
          <a:xfrm flipH="1">
            <a:off x="4852569" y="4783808"/>
            <a:ext cx="2324" cy="3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oogle Shape;314;p19" descr="タブレット端末イラスト／無料イラストなら「イラストAC」"/>
          <p:cNvPicPr preferRelativeResize="0"/>
          <p:nvPr/>
        </p:nvPicPr>
        <p:blipFill rotWithShape="1">
          <a:blip r:embed="rId73">
            <a:alphaModFix/>
          </a:blip>
          <a:srcRect/>
          <a:stretch/>
        </p:blipFill>
        <p:spPr>
          <a:xfrm>
            <a:off x="8374285" y="161642"/>
            <a:ext cx="504019" cy="3669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TextBox 212">
            <a:extLst>
              <a:ext uri="{FF2B5EF4-FFF2-40B4-BE49-F238E27FC236}">
                <a16:creationId xmlns:a16="http://schemas.microsoft.com/office/drawing/2014/main" id="{E8E31934-129E-954F-815C-E115B1371D64}"/>
              </a:ext>
            </a:extLst>
          </p:cNvPr>
          <p:cNvSpPr txBox="1"/>
          <p:nvPr/>
        </p:nvSpPr>
        <p:spPr>
          <a:xfrm>
            <a:off x="10905302" y="5780745"/>
            <a:ext cx="75212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AWS</a:t>
            </a:r>
          </a:p>
          <a:p>
            <a:pPr algn="ctr"/>
            <a:r>
              <a:rPr lang="en-US" sz="1050" dirty="0"/>
              <a:t>Certificate</a:t>
            </a:r>
          </a:p>
          <a:p>
            <a:pPr algn="ctr"/>
            <a:r>
              <a:rPr lang="en-US" sz="1050" dirty="0"/>
              <a:t>Manager</a:t>
            </a:r>
          </a:p>
        </p:txBody>
      </p:sp>
      <p:pic>
        <p:nvPicPr>
          <p:cNvPr id="218" name="Graphic 213">
            <a:extLst>
              <a:ext uri="{FF2B5EF4-FFF2-40B4-BE49-F238E27FC236}">
                <a16:creationId xmlns:a16="http://schemas.microsoft.com/office/drawing/2014/main" id="{7397332A-8A8C-164B-9699-647E98B080F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lc="http://schemas.openxmlformats.org/drawingml/2006/lockedCanvas"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098889" y="5430846"/>
            <a:ext cx="364958" cy="364958"/>
          </a:xfrm>
          <a:prstGeom prst="rect">
            <a:avLst/>
          </a:prstGeom>
        </p:spPr>
      </p:pic>
      <p:sp>
        <p:nvSpPr>
          <p:cNvPr id="219" name="TextBox 217">
            <a:extLst>
              <a:ext uri="{FF2B5EF4-FFF2-40B4-BE49-F238E27FC236}">
                <a16:creationId xmlns:a16="http://schemas.microsoft.com/office/drawing/2014/main" id="{EB7B0EB4-08DE-5743-B5E5-1DCB52F85FAF}"/>
              </a:ext>
            </a:extLst>
          </p:cNvPr>
          <p:cNvSpPr txBox="1"/>
          <p:nvPr/>
        </p:nvSpPr>
        <p:spPr>
          <a:xfrm>
            <a:off x="9914946" y="5770717"/>
            <a:ext cx="7377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AWS WAF</a:t>
            </a:r>
          </a:p>
        </p:txBody>
      </p:sp>
      <p:pic>
        <p:nvPicPr>
          <p:cNvPr id="220" name="Graphic 218">
            <a:extLst>
              <a:ext uri="{FF2B5EF4-FFF2-40B4-BE49-F238E27FC236}">
                <a16:creationId xmlns:a16="http://schemas.microsoft.com/office/drawing/2014/main" id="{6990E986-3921-1148-80E4-6BBC04A498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lc="http://schemas.openxmlformats.org/drawingml/2006/lockedCanvas" xmlns=""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01318" y="5430846"/>
            <a:ext cx="364958" cy="364958"/>
          </a:xfrm>
          <a:prstGeom prst="rect">
            <a:avLst/>
          </a:prstGeom>
        </p:spPr>
      </p:pic>
      <p:sp>
        <p:nvSpPr>
          <p:cNvPr id="225" name="TextBox 193">
            <a:extLst>
              <a:ext uri="{FF2B5EF4-FFF2-40B4-BE49-F238E27FC236}">
                <a16:creationId xmlns:a16="http://schemas.microsoft.com/office/drawing/2014/main" id="{ECE1F547-025C-B945-8B26-AA9552936322}"/>
              </a:ext>
            </a:extLst>
          </p:cNvPr>
          <p:cNvSpPr txBox="1"/>
          <p:nvPr/>
        </p:nvSpPr>
        <p:spPr>
          <a:xfrm>
            <a:off x="9859065" y="4846402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Amazon</a:t>
            </a:r>
          </a:p>
          <a:p>
            <a:pPr algn="ctr"/>
            <a:r>
              <a:rPr lang="en-US" sz="1050" dirty="0"/>
              <a:t>CloudWatch</a:t>
            </a:r>
          </a:p>
        </p:txBody>
      </p:sp>
      <p:pic>
        <p:nvPicPr>
          <p:cNvPr id="226" name="Graphic 194">
            <a:extLst>
              <a:ext uri="{FF2B5EF4-FFF2-40B4-BE49-F238E27FC236}">
                <a16:creationId xmlns:a16="http://schemas.microsoft.com/office/drawing/2014/main" id="{CFE09893-EFEF-EB47-84DA-B5608121574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04749" y="4490909"/>
            <a:ext cx="364958" cy="364958"/>
          </a:xfrm>
          <a:prstGeom prst="rect">
            <a:avLst/>
          </a:prstGeom>
        </p:spPr>
      </p:pic>
      <p:sp>
        <p:nvSpPr>
          <p:cNvPr id="227" name="TextBox 195">
            <a:extLst>
              <a:ext uri="{FF2B5EF4-FFF2-40B4-BE49-F238E27FC236}">
                <a16:creationId xmlns:a16="http://schemas.microsoft.com/office/drawing/2014/main" id="{EC272D28-65FC-F74E-9C1A-173DFB9BE554}"/>
              </a:ext>
            </a:extLst>
          </p:cNvPr>
          <p:cNvSpPr txBox="1"/>
          <p:nvPr/>
        </p:nvSpPr>
        <p:spPr>
          <a:xfrm>
            <a:off x="10875481" y="4837030"/>
            <a:ext cx="736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AWS</a:t>
            </a:r>
          </a:p>
          <a:p>
            <a:pPr algn="ctr"/>
            <a:r>
              <a:rPr lang="en-US" sz="1050" dirty="0"/>
              <a:t>CloudTrail</a:t>
            </a:r>
          </a:p>
        </p:txBody>
      </p:sp>
      <p:pic>
        <p:nvPicPr>
          <p:cNvPr id="228" name="Graphic 196">
            <a:extLst>
              <a:ext uri="{FF2B5EF4-FFF2-40B4-BE49-F238E27FC236}">
                <a16:creationId xmlns:a16="http://schemas.microsoft.com/office/drawing/2014/main" id="{536D6B6A-A7BE-9F44-87D8-A05A284E2EBA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98889" y="4490909"/>
            <a:ext cx="364958" cy="364958"/>
          </a:xfrm>
          <a:prstGeom prst="rect">
            <a:avLst/>
          </a:prstGeom>
        </p:spPr>
      </p:pic>
      <p:pic>
        <p:nvPicPr>
          <p:cNvPr id="229" name="Picture 109">
            <a:extLst>
              <a:ext uri="{FF2B5EF4-FFF2-40B4-BE49-F238E27FC236}">
                <a16:creationId xmlns:a16="http://schemas.microsoft.com/office/drawing/2014/main" id="{942FC4A2-46EC-BA4A-9BB8-0CB0CF7CCAC5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1051777" y="3367049"/>
            <a:ext cx="518234" cy="472314"/>
          </a:xfrm>
          <a:prstGeom prst="rect">
            <a:avLst/>
          </a:prstGeom>
        </p:spPr>
      </p:pic>
      <p:sp>
        <p:nvSpPr>
          <p:cNvPr id="230" name="TextBox 110">
            <a:extLst>
              <a:ext uri="{FF2B5EF4-FFF2-40B4-BE49-F238E27FC236}">
                <a16:creationId xmlns:a16="http://schemas.microsoft.com/office/drawing/2014/main" id="{1984E775-CD5D-0245-9D1E-667F1ADB146B}"/>
              </a:ext>
            </a:extLst>
          </p:cNvPr>
          <p:cNvSpPr txBox="1"/>
          <p:nvPr/>
        </p:nvSpPr>
        <p:spPr>
          <a:xfrm>
            <a:off x="10710205" y="3862915"/>
            <a:ext cx="1211870" cy="4847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ja-JP" sz="1050" dirty="0"/>
              <a:t>Symantec Cloud</a:t>
            </a:r>
          </a:p>
          <a:p>
            <a:pPr algn="ctr"/>
            <a:r>
              <a:rPr lang="en-US" altLang="ja-JP" sz="1050" dirty="0"/>
              <a:t>Workload </a:t>
            </a:r>
          </a:p>
          <a:p>
            <a:pPr algn="ctr"/>
            <a:r>
              <a:rPr lang="en-US" altLang="ja-JP" sz="1050" dirty="0"/>
              <a:t>Protection for Storage</a:t>
            </a:r>
          </a:p>
        </p:txBody>
      </p:sp>
      <p:pic>
        <p:nvPicPr>
          <p:cNvPr id="231" name="図 230">
            <a:extLst>
              <a:ext uri="{FF2B5EF4-FFF2-40B4-BE49-F238E27FC236}">
                <a16:creationId xmlns:a16="http://schemas.microsoft.com/office/drawing/2014/main" id="{F9F6C51B-8135-B448-A3E0-6E97C78C2DDE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9960501" y="3367216"/>
            <a:ext cx="415498" cy="415498"/>
          </a:xfrm>
          <a:prstGeom prst="rect">
            <a:avLst/>
          </a:prstGeom>
        </p:spPr>
      </p:pic>
      <p:sp>
        <p:nvSpPr>
          <p:cNvPr id="232" name="TextBox 206">
            <a:extLst>
              <a:ext uri="{FF2B5EF4-FFF2-40B4-BE49-F238E27FC236}">
                <a16:creationId xmlns:a16="http://schemas.microsoft.com/office/drawing/2014/main" id="{4E5C5A51-AE60-6E4A-A59C-059DBE6BBAB3}"/>
              </a:ext>
            </a:extLst>
          </p:cNvPr>
          <p:cNvSpPr txBox="1"/>
          <p:nvPr/>
        </p:nvSpPr>
        <p:spPr>
          <a:xfrm>
            <a:off x="9635989" y="3817181"/>
            <a:ext cx="9444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Trend Micro</a:t>
            </a:r>
          </a:p>
          <a:p>
            <a:pPr algn="ctr"/>
            <a:r>
              <a:rPr lang="en-US" sz="1050" dirty="0"/>
              <a:t>Deep Security</a:t>
            </a:r>
          </a:p>
        </p:txBody>
      </p:sp>
      <p:sp>
        <p:nvSpPr>
          <p:cNvPr id="233" name="Rectangle 244">
            <a:extLst>
              <a:ext uri="{FF2B5EF4-FFF2-40B4-BE49-F238E27FC236}">
                <a16:creationId xmlns:a16="http://schemas.microsoft.com/office/drawing/2014/main" id="{41A50034-0D8E-AF4B-BF23-AFFE5EE4A795}"/>
              </a:ext>
            </a:extLst>
          </p:cNvPr>
          <p:cNvSpPr/>
          <p:nvPr/>
        </p:nvSpPr>
        <p:spPr>
          <a:xfrm>
            <a:off x="9796927" y="-13962"/>
            <a:ext cx="2391822" cy="625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+mj-lt"/>
              </a:rPr>
              <a:t>2022/09/08 </a:t>
            </a:r>
            <a:r>
              <a:rPr lang="ja-JP" altLang="en-US" sz="1200" b="1" smtClean="0">
                <a:latin typeface="+mj-lt"/>
              </a:rPr>
              <a:t>時点</a:t>
            </a:r>
            <a:r>
              <a:rPr lang="ja-JP" altLang="en-US" sz="1200" b="1" dirty="0">
                <a:latin typeface="+mj-lt"/>
              </a:rPr>
              <a:t>：全体構成図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76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99</Words>
  <Application>Microsoft Office PowerPoint</Application>
  <PresentationFormat>ワイド画面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30</cp:revision>
  <dcterms:created xsi:type="dcterms:W3CDTF">2022-09-09T03:30:24Z</dcterms:created>
  <dcterms:modified xsi:type="dcterms:W3CDTF">2022-09-12T01:45:55Z</dcterms:modified>
</cp:coreProperties>
</file>