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6" r:id="rId8"/>
    <p:sldId id="272" r:id="rId9"/>
    <p:sldId id="264" r:id="rId10"/>
    <p:sldId id="261" r:id="rId11"/>
    <p:sldId id="273" r:id="rId12"/>
    <p:sldId id="275" r:id="rId13"/>
    <p:sldId id="269" r:id="rId14"/>
    <p:sldId id="274" r:id="rId15"/>
    <p:sldId id="271" r:id="rId16"/>
    <p:sldId id="276" r:id="rId17"/>
    <p:sldId id="260" r:id="rId18"/>
    <p:sldId id="26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9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4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3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2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0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CC01-964B-47F8-8CFF-189414DE257D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CBBE-450E-4E58-83D3-4F480A52D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2" Type="http://schemas.openxmlformats.org/officeDocument/2006/relationships/image" Target="../media/image20.png"/><Relationship Id="rId80" Type="http://schemas.openxmlformats.org/officeDocument/2006/relationships/image" Target="../media/image28.png"/><Relationship Id="rId3" Type="http://schemas.openxmlformats.org/officeDocument/2006/relationships/image" Target="../media/image6.png"/><Relationship Id="rId68" Type="http://schemas.openxmlformats.org/officeDocument/2006/relationships/image" Target="../media/image16.png"/><Relationship Id="rId76" Type="http://schemas.openxmlformats.org/officeDocument/2006/relationships/image" Target="../media/image24.png"/><Relationship Id="rId7" Type="http://schemas.openxmlformats.org/officeDocument/2006/relationships/image" Target="../media/image10.png"/><Relationship Id="rId67" Type="http://schemas.openxmlformats.org/officeDocument/2006/relationships/image" Target="../media/image15.png"/><Relationship Id="rId71" Type="http://schemas.openxmlformats.org/officeDocument/2006/relationships/image" Target="../media/image19.png"/><Relationship Id="rId2" Type="http://schemas.openxmlformats.org/officeDocument/2006/relationships/image" Target="../media/image5.png"/><Relationship Id="rId70" Type="http://schemas.openxmlformats.org/officeDocument/2006/relationships/image" Target="../media/image18.png"/><Relationship Id="rId7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66" Type="http://schemas.openxmlformats.org/officeDocument/2006/relationships/image" Target="../media/image14.png"/><Relationship Id="rId74" Type="http://schemas.openxmlformats.org/officeDocument/2006/relationships/image" Target="../media/image22.png"/><Relationship Id="rId79" Type="http://schemas.openxmlformats.org/officeDocument/2006/relationships/image" Target="../media/image27.png"/><Relationship Id="rId5" Type="http://schemas.openxmlformats.org/officeDocument/2006/relationships/image" Target="../media/image8.png"/><Relationship Id="rId65" Type="http://schemas.openxmlformats.org/officeDocument/2006/relationships/image" Target="../media/image13.png"/><Relationship Id="rId73" Type="http://schemas.openxmlformats.org/officeDocument/2006/relationships/image" Target="../media/image21.png"/><Relationship Id="rId78" Type="http://schemas.openxmlformats.org/officeDocument/2006/relationships/image" Target="../media/image26.png"/><Relationship Id="rId81" Type="http://schemas.openxmlformats.org/officeDocument/2006/relationships/image" Target="../media/image29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64" Type="http://schemas.openxmlformats.org/officeDocument/2006/relationships/image" Target="../media/image62.svg"/><Relationship Id="rId69" Type="http://schemas.openxmlformats.org/officeDocument/2006/relationships/image" Target="../media/image17.png"/><Relationship Id="rId7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97225" y="2160743"/>
            <a:ext cx="7595119" cy="2123658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kumimoji="1" lang="vi-VN" altLang="ja-JP" sz="6600" b="1" dirty="0" smtClean="0">
                <a:latin typeface="+mj-lt"/>
                <a:ea typeface="+mj-ea"/>
              </a:rPr>
              <a:t>AWS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41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609133" y="2286000"/>
            <a:ext cx="5796463" cy="3023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3607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AZ1: ap-southeast-1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84534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AZ2: ap-southeast-2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93606" y="2620598"/>
            <a:ext cx="1867752" cy="22219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084534" y="2620599"/>
            <a:ext cx="1867752" cy="222198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09133" y="1922238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n-ea"/>
              </a:rPr>
              <a:t>VPC: 10.0.0.1/16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93538" y="3792036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10.0.0.3/24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84207" y="2841548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10.0.0.1/24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383002" y="2845147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10.0.0.2/24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83002" y="3788988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10.0.0.4/24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3253653"/>
            <a:ext cx="261998" cy="26199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3244717"/>
            <a:ext cx="264015" cy="2640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4216284"/>
            <a:ext cx="261998" cy="2619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4207348"/>
            <a:ext cx="264015" cy="26401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70" y="3253653"/>
            <a:ext cx="261998" cy="26199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4585" y="3244717"/>
            <a:ext cx="264015" cy="26401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77" y="4218283"/>
            <a:ext cx="261998" cy="26199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5292" y="4209347"/>
            <a:ext cx="264015" cy="2640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68" y="3244717"/>
            <a:ext cx="4651831" cy="2613501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lang="vi-VN" altLang="ja-JP" sz="2000" b="1" dirty="0">
                <a:latin typeface="+mj-ea"/>
                <a:ea typeface="+mj-ea"/>
              </a:rPr>
              <a:t>4</a:t>
            </a:r>
            <a:r>
              <a:rPr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en-US" altLang="ja-JP" sz="2000" b="1" dirty="0" smtClean="0">
                <a:latin typeface="+mj-ea"/>
                <a:ea typeface="+mj-ea"/>
              </a:rPr>
              <a:t>VPC, Subnet, CIDR</a:t>
            </a:r>
          </a:p>
        </p:txBody>
      </p:sp>
      <p:cxnSp>
        <p:nvCxnSpPr>
          <p:cNvPr id="37" name="直線コネクタ 36"/>
          <p:cNvCxnSpPr>
            <a:stCxn id="36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452329" y="1922238"/>
            <a:ext cx="4651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4D5156"/>
                </a:solidFill>
                <a:latin typeface="+mj-ea"/>
                <a:ea typeface="+mj-ea"/>
              </a:rPr>
              <a:t>CIDR</a:t>
            </a:r>
            <a:r>
              <a:rPr lang="en-US" altLang="ja-JP" dirty="0" smtClean="0">
                <a:solidFill>
                  <a:srgbClr val="4D5156"/>
                </a:solidFill>
                <a:latin typeface="+mj-ea"/>
                <a:ea typeface="+mj-ea"/>
              </a:rPr>
              <a:t>: a </a:t>
            </a:r>
            <a:r>
              <a:rPr lang="en-US" altLang="ja-JP" dirty="0">
                <a:solidFill>
                  <a:srgbClr val="4D5156"/>
                </a:solidFill>
                <a:latin typeface="+mj-ea"/>
                <a:ea typeface="+mj-ea"/>
              </a:rPr>
              <a:t>range of IPv4 or IPv6 </a:t>
            </a:r>
            <a:r>
              <a:rPr lang="en-US" altLang="ja-JP" dirty="0" smtClean="0">
                <a:solidFill>
                  <a:srgbClr val="4D5156"/>
                </a:solidFill>
                <a:latin typeface="+mj-ea"/>
                <a:ea typeface="+mj-ea"/>
              </a:rPr>
              <a:t>addresses</a:t>
            </a:r>
          </a:p>
          <a:p>
            <a:endParaRPr lang="en-US" altLang="ja-JP" dirty="0">
              <a:solidFill>
                <a:srgbClr val="4D5156"/>
              </a:solidFill>
              <a:latin typeface="+mj-ea"/>
              <a:ea typeface="+mj-ea"/>
            </a:endParaRPr>
          </a:p>
          <a:p>
            <a:r>
              <a:rPr lang="en-US" altLang="ja-JP" b="1" dirty="0">
                <a:solidFill>
                  <a:srgbClr val="4D5156"/>
                </a:solidFill>
                <a:latin typeface="+mj-ea"/>
                <a:ea typeface="+mj-ea"/>
              </a:rPr>
              <a:t>VPC</a:t>
            </a:r>
            <a:r>
              <a:rPr lang="vi-VN" altLang="ja-JP" b="1" dirty="0">
                <a:solidFill>
                  <a:srgbClr val="4D5156"/>
                </a:solidFill>
                <a:latin typeface="+mj-ea"/>
                <a:ea typeface="+mj-ea"/>
              </a:rPr>
              <a:t>: </a:t>
            </a:r>
            <a:r>
              <a:rPr lang="en-US" altLang="ja-JP" dirty="0">
                <a:solidFill>
                  <a:srgbClr val="4D5156"/>
                </a:solidFill>
                <a:latin typeface="+mj-ea"/>
                <a:ea typeface="+mj-ea"/>
              </a:rPr>
              <a:t>is a secure, isolated private cloud hosted within a public cloud</a:t>
            </a:r>
          </a:p>
          <a:p>
            <a:endParaRPr lang="ja-JP" altLang="en-US" b="1" dirty="0">
              <a:solidFill>
                <a:srgbClr val="4D515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7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609133" y="2286000"/>
            <a:ext cx="5796463" cy="3023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3607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AZ1: ap-southeast-1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84534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AZ2: ap-southeast-2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93606" y="2620598"/>
            <a:ext cx="1867752" cy="22219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084534" y="2620599"/>
            <a:ext cx="1867752" cy="222198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09133" y="1922238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n-ea"/>
              </a:rPr>
              <a:t>VPC: 10.0.0.1/16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93538" y="3792036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10.0.3.0/24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84207" y="2850879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10.0.1.0/24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383002" y="2845147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10.0.2.0/24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83002" y="3788988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10.0.4.0/24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3253653"/>
            <a:ext cx="261998" cy="26199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3244717"/>
            <a:ext cx="264015" cy="2640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4216284"/>
            <a:ext cx="261998" cy="2619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4207348"/>
            <a:ext cx="264015" cy="26401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70" y="3253653"/>
            <a:ext cx="261998" cy="26199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4585" y="3244717"/>
            <a:ext cx="264015" cy="26401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77" y="4218283"/>
            <a:ext cx="261998" cy="26199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5292" y="4209347"/>
            <a:ext cx="264015" cy="264015"/>
          </a:xfrm>
          <a:prstGeom prst="rect">
            <a:avLst/>
          </a:prstGeom>
        </p:spPr>
      </p:pic>
      <p:cxnSp>
        <p:nvCxnSpPr>
          <p:cNvPr id="33" name="カギ線コネクタ 32"/>
          <p:cNvCxnSpPr>
            <a:stCxn id="20" idx="3"/>
            <a:endCxn id="39" idx="2"/>
          </p:cNvCxnSpPr>
          <p:nvPr/>
        </p:nvCxnSpPr>
        <p:spPr>
          <a:xfrm flipV="1">
            <a:off x="7679274" y="2845147"/>
            <a:ext cx="768518" cy="376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2" idx="1"/>
            <a:endCxn id="39" idx="2"/>
          </p:cNvCxnSpPr>
          <p:nvPr/>
        </p:nvCxnSpPr>
        <p:spPr>
          <a:xfrm rot="10800000">
            <a:off x="8447792" y="2845148"/>
            <a:ext cx="935210" cy="371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623002" y="2299411"/>
            <a:ext cx="164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Internet Gateway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vi-VN" altLang="ja-JP" sz="2000" b="1" dirty="0" smtClean="0">
                <a:latin typeface="+mj-ea"/>
                <a:ea typeface="+mj-ea"/>
              </a:rPr>
              <a:t>5</a:t>
            </a:r>
            <a:r>
              <a:rPr kumimoji="1"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en-US" altLang="ja-JP" sz="2000" b="1" dirty="0" smtClean="0">
                <a:latin typeface="+mj-ea"/>
                <a:ea typeface="+mj-ea"/>
              </a:rPr>
              <a:t>Internet Gateway, Route Table</a:t>
            </a: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029092" y="604037"/>
            <a:ext cx="5643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66" y="2388495"/>
            <a:ext cx="456652" cy="456652"/>
          </a:xfrm>
          <a:prstGeom prst="rect">
            <a:avLst/>
          </a:prstGeom>
        </p:spPr>
      </p:pic>
      <p:cxnSp>
        <p:nvCxnSpPr>
          <p:cNvPr id="40" name="直線矢印コネクタ 39"/>
          <p:cNvCxnSpPr>
            <a:stCxn id="39" idx="0"/>
          </p:cNvCxnSpPr>
          <p:nvPr/>
        </p:nvCxnSpPr>
        <p:spPr>
          <a:xfrm flipV="1">
            <a:off x="8447792" y="1350477"/>
            <a:ext cx="11037" cy="103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24628" y="975981"/>
            <a:ext cx="164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Internet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3508732"/>
            <a:ext cx="5002245" cy="28137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8098" y="2008597"/>
            <a:ext cx="50022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4D5156"/>
                </a:solidFill>
                <a:latin typeface="+mj-lt"/>
              </a:rPr>
              <a:t>An </a:t>
            </a:r>
            <a:r>
              <a:rPr lang="en-US" altLang="ja-JP" b="1" dirty="0">
                <a:solidFill>
                  <a:srgbClr val="5F6368"/>
                </a:solidFill>
                <a:latin typeface="+mj-lt"/>
              </a:rPr>
              <a:t>internet gateway</a:t>
            </a:r>
            <a:r>
              <a:rPr lang="en-US" altLang="ja-JP" dirty="0">
                <a:solidFill>
                  <a:srgbClr val="4D5156"/>
                </a:solidFill>
                <a:latin typeface="+mj-lt"/>
              </a:rPr>
              <a:t> is a </a:t>
            </a:r>
            <a:r>
              <a:rPr lang="en-US" altLang="ja-JP" dirty="0" smtClean="0">
                <a:solidFill>
                  <a:srgbClr val="4D5156"/>
                </a:solidFill>
                <a:latin typeface="+mj-lt"/>
              </a:rPr>
              <a:t>highly </a:t>
            </a:r>
            <a:r>
              <a:rPr lang="en-US" altLang="ja-JP" dirty="0">
                <a:solidFill>
                  <a:srgbClr val="4D5156"/>
                </a:solidFill>
                <a:latin typeface="+mj-lt"/>
              </a:rPr>
              <a:t>available VPC component that allows communication between your VPC and the internet</a:t>
            </a:r>
            <a:endParaRPr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609133" y="2286000"/>
            <a:ext cx="5796463" cy="3023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3607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AZ1: ap-southeast-1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84534" y="4923519"/>
            <a:ext cx="1867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n-ea"/>
              </a:rPr>
              <a:t>AZ2: ap-southeast-2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93606" y="2620598"/>
            <a:ext cx="1867752" cy="22219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084534" y="2620599"/>
            <a:ext cx="1867752" cy="222198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09133" y="1922238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n-ea"/>
              </a:rPr>
              <a:t>VPC: 10.0.0.1/16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93538" y="3792036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10.0.0.3/24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84207" y="2850879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10.0.0.1/24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383002" y="2845147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n-ea"/>
              </a:rPr>
              <a:t>Public Subnet: 10.0.0.2/24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83002" y="3788988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n-ea"/>
              </a:rPr>
              <a:t>Private Subnet: 10.0.0.4/24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3253653"/>
            <a:ext cx="261998" cy="26199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3244717"/>
            <a:ext cx="264015" cy="2640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96" y="4216284"/>
            <a:ext cx="261998" cy="2619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711" y="4207348"/>
            <a:ext cx="264015" cy="26401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70" y="3253653"/>
            <a:ext cx="261998" cy="26199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4585" y="3244717"/>
            <a:ext cx="264015" cy="26401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77" y="4218283"/>
            <a:ext cx="261998" cy="26199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5292" y="4209347"/>
            <a:ext cx="264015" cy="264015"/>
          </a:xfrm>
          <a:prstGeom prst="rect">
            <a:avLst/>
          </a:prstGeom>
        </p:spPr>
      </p:pic>
      <p:cxnSp>
        <p:nvCxnSpPr>
          <p:cNvPr id="33" name="カギ線コネクタ 32"/>
          <p:cNvCxnSpPr>
            <a:stCxn id="20" idx="3"/>
            <a:endCxn id="39" idx="2"/>
          </p:cNvCxnSpPr>
          <p:nvPr/>
        </p:nvCxnSpPr>
        <p:spPr>
          <a:xfrm flipV="1">
            <a:off x="7679274" y="2845147"/>
            <a:ext cx="768518" cy="376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2" idx="1"/>
            <a:endCxn id="39" idx="2"/>
          </p:cNvCxnSpPr>
          <p:nvPr/>
        </p:nvCxnSpPr>
        <p:spPr>
          <a:xfrm rot="10800000">
            <a:off x="8447792" y="2845148"/>
            <a:ext cx="935210" cy="371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623002" y="2299411"/>
            <a:ext cx="164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Internet Gateway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vi-VN" altLang="ja-JP" sz="2000" b="1" dirty="0" smtClean="0">
                <a:latin typeface="+mj-ea"/>
                <a:ea typeface="+mj-ea"/>
              </a:rPr>
              <a:t>5</a:t>
            </a:r>
            <a:r>
              <a:rPr kumimoji="1"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en-US" altLang="ja-JP" sz="2000" b="1" dirty="0" smtClean="0">
                <a:latin typeface="+mj-ea"/>
                <a:ea typeface="+mj-ea"/>
              </a:rPr>
              <a:t>Internet Gateway, Route Table</a:t>
            </a: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029092" y="604037"/>
            <a:ext cx="5643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66" y="2388495"/>
            <a:ext cx="456652" cy="456652"/>
          </a:xfrm>
          <a:prstGeom prst="rect">
            <a:avLst/>
          </a:prstGeom>
        </p:spPr>
      </p:pic>
      <p:cxnSp>
        <p:nvCxnSpPr>
          <p:cNvPr id="40" name="直線矢印コネクタ 39"/>
          <p:cNvCxnSpPr>
            <a:stCxn id="39" idx="0"/>
          </p:cNvCxnSpPr>
          <p:nvPr/>
        </p:nvCxnSpPr>
        <p:spPr>
          <a:xfrm flipV="1">
            <a:off x="8447792" y="1350477"/>
            <a:ext cx="11037" cy="103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24628" y="975981"/>
            <a:ext cx="164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Internet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8098" y="2008597"/>
            <a:ext cx="50022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4D5156"/>
                </a:solidFill>
                <a:latin typeface="+mj-lt"/>
              </a:rPr>
              <a:t>An </a:t>
            </a:r>
            <a:r>
              <a:rPr lang="en-US" altLang="ja-JP" b="1" dirty="0">
                <a:solidFill>
                  <a:srgbClr val="5F6368"/>
                </a:solidFill>
                <a:latin typeface="+mj-lt"/>
              </a:rPr>
              <a:t>internet gateway</a:t>
            </a:r>
            <a:r>
              <a:rPr lang="en-US" altLang="ja-JP" dirty="0">
                <a:solidFill>
                  <a:srgbClr val="4D5156"/>
                </a:solidFill>
                <a:latin typeface="+mj-lt"/>
              </a:rPr>
              <a:t> is a </a:t>
            </a:r>
            <a:r>
              <a:rPr lang="en-US" altLang="ja-JP" dirty="0" smtClean="0">
                <a:solidFill>
                  <a:srgbClr val="4D5156"/>
                </a:solidFill>
                <a:latin typeface="+mj-lt"/>
              </a:rPr>
              <a:t>highly </a:t>
            </a:r>
            <a:r>
              <a:rPr lang="en-US" altLang="ja-JP" dirty="0">
                <a:solidFill>
                  <a:srgbClr val="4D5156"/>
                </a:solidFill>
                <a:latin typeface="+mj-lt"/>
              </a:rPr>
              <a:t>available VPC component that allows communication between your VPC and the internet</a:t>
            </a:r>
            <a:endParaRPr lang="ja-JP" altLang="en-US" dirty="0">
              <a:latin typeface="+mj-lt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731" y="3587585"/>
            <a:ext cx="5125165" cy="109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lang="vi-VN" altLang="ja-JP" sz="2000" b="1" dirty="0">
                <a:latin typeface="+mj-ea"/>
                <a:ea typeface="+mj-ea"/>
              </a:rPr>
              <a:t>6</a:t>
            </a:r>
            <a:r>
              <a:rPr kumimoji="1"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en-US" altLang="ja-JP" sz="2000" b="1" dirty="0" smtClean="0">
                <a:latin typeface="+mj-ea"/>
                <a:ea typeface="+mj-ea"/>
              </a:rPr>
              <a:t>Security Group</a:t>
            </a: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029091" y="604037"/>
            <a:ext cx="3671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sp>
        <p:nvSpPr>
          <p:cNvPr id="3" name="正方形/長方形 2"/>
          <p:cNvSpPr/>
          <p:nvPr/>
        </p:nvSpPr>
        <p:spPr>
          <a:xfrm>
            <a:off x="731652" y="2584698"/>
            <a:ext cx="3588422" cy="1714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b="1" dirty="0" smtClean="0">
                <a:solidFill>
                  <a:srgbClr val="16191F"/>
                </a:solidFill>
                <a:latin typeface="+mj-ea"/>
                <a:ea typeface="+mj-ea"/>
              </a:rPr>
              <a:t>Security Group</a:t>
            </a:r>
            <a:r>
              <a:rPr lang="vi-VN" altLang="ja-JP" dirty="0" smtClean="0">
                <a:solidFill>
                  <a:srgbClr val="16191F"/>
                </a:solidFill>
                <a:latin typeface="+mj-ea"/>
                <a:ea typeface="+mj-ea"/>
              </a:rPr>
              <a:t>: </a:t>
            </a:r>
            <a:r>
              <a:rPr lang="en-US" altLang="ja-JP" dirty="0" smtClean="0">
                <a:solidFill>
                  <a:srgbClr val="16191F"/>
                </a:solidFill>
                <a:latin typeface="+mj-ea"/>
                <a:ea typeface="+mj-ea"/>
              </a:rPr>
              <a:t>A</a:t>
            </a:r>
            <a:r>
              <a:rPr lang="en-US" altLang="ja-JP" dirty="0">
                <a:solidFill>
                  <a:srgbClr val="16191F"/>
                </a:solidFill>
                <a:latin typeface="+mj-ea"/>
                <a:ea typeface="+mj-ea"/>
              </a:rPr>
              <a:t> security group controls the traffic that is allowed to reach and leave the resources that it is associated with</a:t>
            </a:r>
            <a:endParaRPr lang="ja-JP" altLang="en-US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89" y="1315742"/>
            <a:ext cx="5959275" cy="44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lang="vi-VN" altLang="ja-JP" sz="2000" b="1" dirty="0" smtClean="0">
                <a:latin typeface="+mj-ea"/>
                <a:ea typeface="+mj-ea"/>
              </a:rPr>
              <a:t>7</a:t>
            </a:r>
            <a:r>
              <a:rPr kumimoji="1"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vi-VN" altLang="ja-JP" sz="2000" b="1" dirty="0" smtClean="0">
                <a:latin typeface="+mj-ea"/>
                <a:ea typeface="+mj-ea"/>
              </a:rPr>
              <a:t>Bastion</a:t>
            </a:r>
            <a:endParaRPr kumimoji="1" lang="en-US" altLang="ja-JP" sz="2000" b="1" dirty="0" smtClean="0">
              <a:latin typeface="+mj-ea"/>
              <a:ea typeface="+mj-ea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029091" y="604037"/>
            <a:ext cx="3671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439493" y="2697482"/>
            <a:ext cx="5547841" cy="35946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6810" y="5910479"/>
            <a:ext cx="1947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AZ1: ap-southeast-1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61973" y="5893457"/>
            <a:ext cx="149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AZ2: ap-southeast-2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537733" y="4657217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10.0.0.3/24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528402" y="3716060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10.0.0.1/24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23" y="5087831"/>
            <a:ext cx="306956" cy="30695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6779211" y="3715017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10.0.0.2/24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779211" y="4649527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10.0.0.4/24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3" y="2697482"/>
            <a:ext cx="472118" cy="47211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242687" y="3510380"/>
            <a:ext cx="1867752" cy="230295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85629" y="3505738"/>
            <a:ext cx="1867752" cy="230295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0" y="2832316"/>
            <a:ext cx="456652" cy="456652"/>
          </a:xfrm>
          <a:prstGeom prst="rect">
            <a:avLst/>
          </a:prstGeom>
        </p:spPr>
      </p:pic>
      <p:cxnSp>
        <p:nvCxnSpPr>
          <p:cNvPr id="23" name="カギ線コネクタ 22"/>
          <p:cNvCxnSpPr>
            <a:stCxn id="16" idx="0"/>
            <a:endCxn id="22" idx="3"/>
          </p:cNvCxnSpPr>
          <p:nvPr/>
        </p:nvCxnSpPr>
        <p:spPr>
          <a:xfrm rot="16200000" flipV="1">
            <a:off x="6080965" y="2377430"/>
            <a:ext cx="654375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5" idx="2"/>
            <a:endCxn id="22" idx="0"/>
          </p:cNvCxnSpPr>
          <p:nvPr/>
        </p:nvCxnSpPr>
        <p:spPr>
          <a:xfrm>
            <a:off x="5149330" y="1433022"/>
            <a:ext cx="20096" cy="13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728319" y="1125245"/>
            <a:ext cx="84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dirty="0" smtClean="0">
                <a:latin typeface="+mj-ea"/>
                <a:ea typeface="+mj-ea"/>
              </a:rPr>
              <a:t>User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28" y="5089383"/>
            <a:ext cx="306956" cy="30695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5374117" y="2803219"/>
            <a:ext cx="1101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+mj-ea"/>
                <a:ea typeface="+mj-ea"/>
              </a:rPr>
              <a:t>Internet Gateway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32510" y="2368048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VPC: 10.0.0.1/16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92" y="4128061"/>
            <a:ext cx="261998" cy="261998"/>
          </a:xfrm>
          <a:prstGeom prst="rect">
            <a:avLst/>
          </a:prstGeom>
        </p:spPr>
      </p:pic>
      <p:cxnSp>
        <p:nvCxnSpPr>
          <p:cNvPr id="54" name="直線矢印コネクタ 53"/>
          <p:cNvCxnSpPr>
            <a:stCxn id="13" idx="0"/>
            <a:endCxn id="22" idx="2"/>
          </p:cNvCxnSpPr>
          <p:nvPr/>
        </p:nvCxnSpPr>
        <p:spPr>
          <a:xfrm flipH="1" flipV="1">
            <a:off x="5169426" y="3288968"/>
            <a:ext cx="6510" cy="4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3" idx="2"/>
            <a:endCxn id="12" idx="0"/>
          </p:cNvCxnSpPr>
          <p:nvPr/>
        </p:nvCxnSpPr>
        <p:spPr>
          <a:xfrm>
            <a:off x="5175936" y="4458498"/>
            <a:ext cx="1138" cy="1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図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689" y="4092809"/>
            <a:ext cx="300064" cy="300064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7367408" y="4123501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NAT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2079" y="5084255"/>
            <a:ext cx="316016" cy="316016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7666" y="5082520"/>
            <a:ext cx="316016" cy="3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lang="vi-VN" altLang="ja-JP" sz="2000" b="1" dirty="0">
                <a:latin typeface="+mj-ea"/>
                <a:ea typeface="+mj-ea"/>
              </a:rPr>
              <a:t>9</a:t>
            </a:r>
            <a:r>
              <a:rPr kumimoji="1" lang="ja-JP" altLang="en-US" sz="2000" b="1" dirty="0" err="1" smtClean="0">
                <a:latin typeface="+mj-ea"/>
                <a:ea typeface="+mj-ea"/>
              </a:rPr>
              <a:t>．</a:t>
            </a:r>
            <a:r>
              <a:rPr kumimoji="1" lang="en-US" altLang="ja-JP" sz="2000" b="1" dirty="0" smtClean="0">
                <a:latin typeface="+mj-ea"/>
                <a:ea typeface="+mj-ea"/>
              </a:rPr>
              <a:t>Load Balancer</a:t>
            </a: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029091" y="604037"/>
            <a:ext cx="3671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4529346" y="2233486"/>
            <a:ext cx="6208755" cy="35890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75483" y="5454009"/>
            <a:ext cx="1947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AZ1: ap-southeast-1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5390" y="5454009"/>
            <a:ext cx="149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AZ2: ap-southeast-2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721157" y="4257262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10.0.0.3/24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711826" y="3316105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10.0.0.1/24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7" y="4687876"/>
            <a:ext cx="306956" cy="306956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8710621" y="3319704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10.0.0.2/24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8710621" y="4254214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10.0.0.4/24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6" y="2242962"/>
            <a:ext cx="472118" cy="472118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5426111" y="3110425"/>
            <a:ext cx="1867752" cy="224876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417039" y="3110426"/>
            <a:ext cx="1867752" cy="224876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55" y="2327017"/>
            <a:ext cx="456652" cy="456652"/>
          </a:xfrm>
          <a:prstGeom prst="rect">
            <a:avLst/>
          </a:prstGeom>
        </p:spPr>
      </p:pic>
      <p:cxnSp>
        <p:nvCxnSpPr>
          <p:cNvPr id="22" name="カギ線コネクタ 21"/>
          <p:cNvCxnSpPr>
            <a:stCxn id="15" idx="0"/>
            <a:endCxn id="21" idx="3"/>
          </p:cNvCxnSpPr>
          <p:nvPr/>
        </p:nvCxnSpPr>
        <p:spPr>
          <a:xfrm rot="16200000" flipV="1">
            <a:off x="8418855" y="2388596"/>
            <a:ext cx="764361" cy="1097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0"/>
          </p:cNvCxnSpPr>
          <p:nvPr/>
        </p:nvCxnSpPr>
        <p:spPr>
          <a:xfrm flipV="1">
            <a:off x="8023781" y="1032836"/>
            <a:ext cx="6600" cy="129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33723" y="677807"/>
            <a:ext cx="84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dirty="0" smtClean="0">
                <a:latin typeface="+mj-ea"/>
                <a:ea typeface="+mj-ea"/>
              </a:rPr>
              <a:t>Internet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85" y="3419798"/>
            <a:ext cx="478575" cy="478575"/>
          </a:xfrm>
          <a:prstGeom prst="rect">
            <a:avLst/>
          </a:prstGeom>
        </p:spPr>
      </p:pic>
      <p:cxnSp>
        <p:nvCxnSpPr>
          <p:cNvPr id="26" name="カギ線コネクタ 25"/>
          <p:cNvCxnSpPr>
            <a:stCxn id="25" idx="1"/>
            <a:endCxn id="12" idx="3"/>
          </p:cNvCxnSpPr>
          <p:nvPr/>
        </p:nvCxnSpPr>
        <p:spPr>
          <a:xfrm rot="10800000" flipV="1">
            <a:off x="7006893" y="3659086"/>
            <a:ext cx="780192" cy="2823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5" idx="3"/>
            <a:endCxn id="15" idx="1"/>
          </p:cNvCxnSpPr>
          <p:nvPr/>
        </p:nvCxnSpPr>
        <p:spPr>
          <a:xfrm>
            <a:off x="8265660" y="3659086"/>
            <a:ext cx="444961" cy="318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38" y="4694070"/>
            <a:ext cx="306956" cy="30695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8196948" y="2299292"/>
            <a:ext cx="1101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+mj-ea"/>
                <a:ea typeface="+mj-ea"/>
              </a:rPr>
              <a:t>Internet Gateway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5934" y="1913528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VPC: 10.0.0.1/16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cxnSp>
        <p:nvCxnSpPr>
          <p:cNvPr id="48" name="直線矢印コネクタ 47"/>
          <p:cNvCxnSpPr>
            <a:stCxn id="25" idx="0"/>
            <a:endCxn id="21" idx="2"/>
          </p:cNvCxnSpPr>
          <p:nvPr/>
        </p:nvCxnSpPr>
        <p:spPr>
          <a:xfrm flipH="1" flipV="1">
            <a:off x="8023781" y="2783669"/>
            <a:ext cx="2592" cy="6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481106" y="3920364"/>
            <a:ext cx="11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Eslatic Load Balancer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16" y="3728106"/>
            <a:ext cx="261998" cy="261998"/>
          </a:xfrm>
          <a:prstGeom prst="rect">
            <a:avLst/>
          </a:prstGeom>
        </p:spPr>
      </p:pic>
      <p:cxnSp>
        <p:nvCxnSpPr>
          <p:cNvPr id="54" name="直線矢印コネクタ 53"/>
          <p:cNvCxnSpPr>
            <a:stCxn id="12" idx="2"/>
            <a:endCxn id="11" idx="0"/>
          </p:cNvCxnSpPr>
          <p:nvPr/>
        </p:nvCxnSpPr>
        <p:spPr>
          <a:xfrm>
            <a:off x="6359360" y="4058543"/>
            <a:ext cx="1138" cy="1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99" y="3697496"/>
            <a:ext cx="300064" cy="300064"/>
          </a:xfrm>
          <a:prstGeom prst="rect">
            <a:avLst/>
          </a:prstGeom>
        </p:spPr>
      </p:pic>
      <p:sp>
        <p:nvSpPr>
          <p:cNvPr id="56" name="テキスト ボックス 55"/>
          <p:cNvSpPr txBox="1"/>
          <p:nvPr/>
        </p:nvSpPr>
        <p:spPr>
          <a:xfrm>
            <a:off x="9298818" y="3728188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NAT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5231" y="3719170"/>
            <a:ext cx="264015" cy="264015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503" y="4684300"/>
            <a:ext cx="316016" cy="316016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9076" y="4687207"/>
            <a:ext cx="316016" cy="31601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12654" y="2331884"/>
            <a:ext cx="3705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202124"/>
                </a:solidFill>
                <a:latin typeface="+mj-lt"/>
              </a:rPr>
              <a:t>A load </a:t>
            </a:r>
            <a:r>
              <a:rPr lang="en-US" altLang="ja-JP" b="1" dirty="0" smtClean="0">
                <a:solidFill>
                  <a:srgbClr val="202124"/>
                </a:solidFill>
                <a:latin typeface="+mj-lt"/>
              </a:rPr>
              <a:t>balancer</a:t>
            </a:r>
            <a:r>
              <a:rPr lang="vi-VN" altLang="ja-JP" dirty="0" smtClean="0">
                <a:solidFill>
                  <a:srgbClr val="202124"/>
                </a:solidFill>
                <a:latin typeface="+mj-lt"/>
              </a:rPr>
              <a:t>: </a:t>
            </a:r>
            <a:r>
              <a:rPr lang="vi-VN" altLang="ja-JP" dirty="0">
                <a:solidFill>
                  <a:srgbClr val="202124"/>
                </a:solidFill>
                <a:latin typeface="+mj-ea"/>
                <a:ea typeface="+mj-ea"/>
              </a:rPr>
              <a:t>an AWS component that </a:t>
            </a:r>
            <a:r>
              <a:rPr lang="en-US" altLang="ja-JP" dirty="0" smtClean="0">
                <a:solidFill>
                  <a:srgbClr val="202124"/>
                </a:solidFill>
                <a:latin typeface="+mj-lt"/>
              </a:rPr>
              <a:t>distributes </a:t>
            </a:r>
            <a:r>
              <a:rPr lang="en-US" altLang="ja-JP" dirty="0">
                <a:solidFill>
                  <a:srgbClr val="202124"/>
                </a:solidFill>
                <a:latin typeface="+mj-lt"/>
              </a:rPr>
              <a:t>incoming application traffic across multiple targets, such as EC2 instances, in multiple Availability Zone</a:t>
            </a:r>
            <a:endParaRPr lang="ja-JP" altLang="en-US" dirty="0">
              <a:latin typeface="+mj-lt"/>
            </a:endParaRPr>
          </a:p>
        </p:txBody>
      </p:sp>
      <p:cxnSp>
        <p:nvCxnSpPr>
          <p:cNvPr id="40" name="カギ線コネクタ 39"/>
          <p:cNvCxnSpPr>
            <a:stCxn id="12" idx="0"/>
            <a:endCxn id="21" idx="1"/>
          </p:cNvCxnSpPr>
          <p:nvPr/>
        </p:nvCxnSpPr>
        <p:spPr>
          <a:xfrm rot="5400000" flipH="1" flipV="1">
            <a:off x="6697026" y="2217677"/>
            <a:ext cx="760762" cy="1436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90" y="-74645"/>
            <a:ext cx="8767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" y="261390"/>
            <a:ext cx="11764164" cy="63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97" y="1472712"/>
            <a:ext cx="10187106" cy="33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759" y="1008931"/>
            <a:ext cx="8309734" cy="480322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en-US" altLang="ja-JP" sz="2000" b="1" dirty="0" smtClean="0">
                <a:latin typeface="+mj-ea"/>
                <a:ea typeface="+mj-ea"/>
              </a:rPr>
              <a:t>AWS</a:t>
            </a:r>
            <a:r>
              <a:rPr lang="ja-JP" altLang="en-US" sz="2000" b="1" dirty="0">
                <a:latin typeface="+mj-ea"/>
                <a:ea typeface="+mj-ea"/>
              </a:rPr>
              <a:t> </a:t>
            </a:r>
            <a:r>
              <a:rPr lang="en-US" altLang="ja-JP" sz="2000" b="1" dirty="0" smtClean="0">
                <a:latin typeface="+mj-ea"/>
                <a:ea typeface="+mj-ea"/>
              </a:rPr>
              <a:t>Certifications</a:t>
            </a:r>
            <a:endParaRPr kumimoji="1" lang="en-US" altLang="ja-JP" sz="2000" b="1" dirty="0" smtClean="0">
              <a:latin typeface="+mj-ea"/>
              <a:ea typeface="+mj-ea"/>
            </a:endParaRPr>
          </a:p>
        </p:txBody>
      </p:sp>
      <p:cxnSp>
        <p:nvCxnSpPr>
          <p:cNvPr id="7" name="直線コネクタ 6"/>
          <p:cNvCxnSpPr>
            <a:stCxn id="6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5"/>
          <a:stretch/>
        </p:blipFill>
        <p:spPr>
          <a:xfrm>
            <a:off x="1143478" y="1296955"/>
            <a:ext cx="9525000" cy="45069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en-US" altLang="ja-JP" sz="2000" b="1" dirty="0" smtClean="0">
                <a:latin typeface="+mj-ea"/>
                <a:ea typeface="+mj-ea"/>
              </a:rPr>
              <a:t>Study Path</a:t>
            </a:r>
          </a:p>
        </p:txBody>
      </p:sp>
      <p:cxnSp>
        <p:nvCxnSpPr>
          <p:cNvPr id="7" name="直線コネクタ 6"/>
          <p:cNvCxnSpPr>
            <a:stCxn id="6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図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54" y="4196542"/>
            <a:ext cx="471145" cy="471145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856860" y="1994348"/>
            <a:ext cx="6208755" cy="464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6155" y="1857845"/>
            <a:ext cx="149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dirty="0" smtClean="0">
                <a:latin typeface="+mj-ea"/>
                <a:ea typeface="+mj-ea"/>
              </a:rPr>
              <a:t>Public Services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39652" y="6344148"/>
            <a:ext cx="1947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AZ1: ap-southeast-1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95233" y="6344148"/>
            <a:ext cx="149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AZ2: ap-southeast-2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0313" y="113710"/>
            <a:ext cx="3323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b="1" dirty="0" smtClean="0">
                <a:latin typeface="+mj-ea"/>
                <a:ea typeface="+mj-ea"/>
              </a:rPr>
              <a:t>Region: </a:t>
            </a:r>
            <a:r>
              <a:rPr lang="en-US" altLang="ja-JP" sz="1400" b="1" dirty="0">
                <a:latin typeface="+mj-ea"/>
                <a:ea typeface="+mj-ea"/>
              </a:rPr>
              <a:t>Asia Pacific </a:t>
            </a:r>
            <a:r>
              <a:rPr lang="en-US" altLang="ja-JP" sz="1400" b="1" dirty="0" smtClean="0">
                <a:latin typeface="+mj-ea"/>
                <a:ea typeface="+mj-ea"/>
              </a:rPr>
              <a:t>Region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022984" y="4018124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10.0.0.3/24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013653" y="3076967"/>
            <a:ext cx="1295067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10.0.0.1/24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74" y="4448738"/>
            <a:ext cx="306956" cy="30695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4025823" y="5174245"/>
            <a:ext cx="1278681" cy="8890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10.0.0.5/24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7012448" y="3080566"/>
            <a:ext cx="1278681" cy="7424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Public Subnet: 10.0.0.2/24</a:t>
            </a:r>
            <a:endParaRPr kumimoji="1" lang="ja-JP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012448" y="4015076"/>
            <a:ext cx="1278681" cy="821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10.0.0.4/24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7012450" y="5174245"/>
            <a:ext cx="1278681" cy="8890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vi-VN" altLang="ja-JP" sz="900" dirty="0" smtClean="0">
                <a:solidFill>
                  <a:schemeClr val="tx1"/>
                </a:solidFill>
                <a:latin typeface="+mj-ea"/>
                <a:ea typeface="+mj-ea"/>
              </a:rPr>
              <a:t>Private Subnet: 10.0.0.6/24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62" y="2004728"/>
            <a:ext cx="472118" cy="47211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727938" y="2871287"/>
            <a:ext cx="1867752" cy="342283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718866" y="2871287"/>
            <a:ext cx="1867752" cy="34228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32112"/>
            <a:ext cx="456652" cy="456652"/>
          </a:xfrm>
          <a:prstGeom prst="rect">
            <a:avLst/>
          </a:prstGeom>
        </p:spPr>
      </p:pic>
      <p:cxnSp>
        <p:nvCxnSpPr>
          <p:cNvPr id="31" name="カギ線コネクタ 30"/>
          <p:cNvCxnSpPr>
            <a:stCxn id="26" idx="0"/>
            <a:endCxn id="3" idx="3"/>
          </p:cNvCxnSpPr>
          <p:nvPr/>
        </p:nvCxnSpPr>
        <p:spPr>
          <a:xfrm rot="16200000" flipV="1">
            <a:off x="6661161" y="2089938"/>
            <a:ext cx="720128" cy="1261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8" idx="0"/>
            <a:endCxn id="173" idx="2"/>
          </p:cNvCxnSpPr>
          <p:nvPr/>
        </p:nvCxnSpPr>
        <p:spPr>
          <a:xfrm flipH="1" flipV="1">
            <a:off x="6822898" y="624476"/>
            <a:ext cx="4510" cy="4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043346" y="818566"/>
            <a:ext cx="84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dirty="0" smtClean="0">
                <a:latin typeface="+mj-ea"/>
                <a:ea typeface="+mj-ea"/>
              </a:rPr>
              <a:t>Internet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20" y="3180660"/>
            <a:ext cx="478575" cy="478575"/>
          </a:xfrm>
          <a:prstGeom prst="rect">
            <a:avLst/>
          </a:prstGeom>
        </p:spPr>
      </p:pic>
      <p:cxnSp>
        <p:nvCxnSpPr>
          <p:cNvPr id="45" name="カギ線コネクタ 44"/>
          <p:cNvCxnSpPr>
            <a:stCxn id="177" idx="2"/>
            <a:endCxn id="14" idx="3"/>
          </p:cNvCxnSpPr>
          <p:nvPr/>
        </p:nvCxnSpPr>
        <p:spPr>
          <a:xfrm rot="5400000">
            <a:off x="5546345" y="3805879"/>
            <a:ext cx="378253" cy="8676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77" idx="2"/>
            <a:endCxn id="27" idx="1"/>
          </p:cNvCxnSpPr>
          <p:nvPr/>
        </p:nvCxnSpPr>
        <p:spPr>
          <a:xfrm rot="16200000" flipH="1">
            <a:off x="6403260" y="3816574"/>
            <a:ext cx="375205" cy="8431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918857" y="5069880"/>
            <a:ext cx="4480639" cy="108460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89" y="5601608"/>
            <a:ext cx="377876" cy="377876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12" y="5601608"/>
            <a:ext cx="377876" cy="377876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974" y="1676493"/>
            <a:ext cx="548311" cy="548311"/>
          </a:xfrm>
          <a:prstGeom prst="rect">
            <a:avLst/>
          </a:prstGeom>
        </p:spPr>
      </p:pic>
      <p:pic>
        <p:nvPicPr>
          <p:cNvPr id="60" name="Graphic 49">
            <a:extLst>
              <a:ext uri="{FF2B5EF4-FFF2-40B4-BE49-F238E27FC236}">
                <a16:creationId xmlns:a16="http://schemas.microsoft.com/office/drawing/2014/main" id="{154A2094-6E25-FC4F-8735-20C0A5D7CA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8109669" y="828996"/>
            <a:ext cx="362917" cy="362917"/>
          </a:xfrm>
          <a:prstGeom prst="rect">
            <a:avLst/>
          </a:prstGeom>
        </p:spPr>
      </p:pic>
      <p:sp>
        <p:nvSpPr>
          <p:cNvPr id="61" name="TextBox 38">
            <a:extLst>
              <a:ext uri="{FF2B5EF4-FFF2-40B4-BE49-F238E27FC236}">
                <a16:creationId xmlns:a16="http://schemas.microsoft.com/office/drawing/2014/main" id="{B5708ACE-974F-7244-916C-32CCF79FB383}"/>
              </a:ext>
            </a:extLst>
          </p:cNvPr>
          <p:cNvSpPr txBox="1"/>
          <p:nvPr/>
        </p:nvSpPr>
        <p:spPr>
          <a:xfrm>
            <a:off x="8277504" y="1171329"/>
            <a:ext cx="796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  <a:latin typeface="+mj-ea"/>
                <a:ea typeface="+mj-ea"/>
              </a:rPr>
              <a:t>D</a:t>
            </a:r>
            <a:r>
              <a:rPr lang="en-US" sz="900" dirty="0" smtClean="0">
                <a:solidFill>
                  <a:srgbClr val="232F3E"/>
                </a:solidFill>
                <a:latin typeface="+mj-ea"/>
                <a:ea typeface="+mj-ea"/>
              </a:rPr>
              <a:t>evelopers</a:t>
            </a:r>
            <a:endParaRPr lang="en-US" sz="900" dirty="0">
              <a:solidFill>
                <a:srgbClr val="232F3E"/>
              </a:solidFill>
              <a:latin typeface="+mj-ea"/>
              <a:ea typeface="+mj-ea"/>
            </a:endParaRPr>
          </a:p>
        </p:txBody>
      </p:sp>
      <p:cxnSp>
        <p:nvCxnSpPr>
          <p:cNvPr id="62" name="直線矢印コネクタ 61"/>
          <p:cNvCxnSpPr>
            <a:stCxn id="60" idx="2"/>
            <a:endCxn id="59" idx="0"/>
          </p:cNvCxnSpPr>
          <p:nvPr/>
        </p:nvCxnSpPr>
        <p:spPr>
          <a:xfrm>
            <a:off x="8291128" y="1191913"/>
            <a:ext cx="2" cy="4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9400945" y="4552037"/>
            <a:ext cx="2140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latin typeface="+mj-ea"/>
                <a:ea typeface="+mj-ea"/>
              </a:rPr>
              <a:t>VPC Peering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837084" y="3939847"/>
            <a:ext cx="101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VPC Endpoint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65" y="4454932"/>
            <a:ext cx="306956" cy="306956"/>
          </a:xfrm>
          <a:prstGeom prst="rect">
            <a:avLst/>
          </a:prstGeom>
        </p:spPr>
      </p:pic>
      <p:sp>
        <p:nvSpPr>
          <p:cNvPr id="85" name="TextBox 38">
            <a:extLst>
              <a:ext uri="{FF2B5EF4-FFF2-40B4-BE49-F238E27FC236}">
                <a16:creationId xmlns:a16="http://schemas.microsoft.com/office/drawing/2014/main" id="{B5708ACE-974F-7244-916C-32CCF79FB383}"/>
              </a:ext>
            </a:extLst>
          </p:cNvPr>
          <p:cNvSpPr txBox="1"/>
          <p:nvPr/>
        </p:nvSpPr>
        <p:spPr>
          <a:xfrm>
            <a:off x="10085350" y="3332"/>
            <a:ext cx="145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+mj-ea"/>
                <a:ea typeface="+mj-ea"/>
              </a:rPr>
              <a:t>On premise</a:t>
            </a:r>
            <a:endParaRPr lang="en-US" sz="1200" dirty="0">
              <a:solidFill>
                <a:srgbClr val="232F3E"/>
              </a:solidFill>
              <a:latin typeface="+mj-ea"/>
              <a:ea typeface="+mj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10603488" y="3734717"/>
            <a:ext cx="1382642" cy="11486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440" y="3744048"/>
            <a:ext cx="329117" cy="329117"/>
          </a:xfrm>
          <a:prstGeom prst="rect">
            <a:avLst/>
          </a:prstGeom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92" y="4121083"/>
            <a:ext cx="396432" cy="396432"/>
          </a:xfrm>
          <a:prstGeom prst="rect">
            <a:avLst/>
          </a:prstGeom>
        </p:spPr>
      </p:pic>
      <p:cxnSp>
        <p:nvCxnSpPr>
          <p:cNvPr id="89" name="カギ線コネクタ 88"/>
          <p:cNvCxnSpPr>
            <a:stCxn id="88" idx="1"/>
            <a:endCxn id="13" idx="3"/>
          </p:cNvCxnSpPr>
          <p:nvPr/>
        </p:nvCxnSpPr>
        <p:spPr>
          <a:xfrm rot="10800000">
            <a:off x="9065616" y="4318383"/>
            <a:ext cx="557877" cy="91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8" idx="3"/>
            <a:endCxn id="86" idx="1"/>
          </p:cNvCxnSpPr>
          <p:nvPr/>
        </p:nvCxnSpPr>
        <p:spPr>
          <a:xfrm flipV="1">
            <a:off x="10019924" y="4309052"/>
            <a:ext cx="583564" cy="1024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44" y="2006270"/>
            <a:ext cx="448543" cy="448543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90" y="1993911"/>
            <a:ext cx="515443" cy="493753"/>
          </a:xfrm>
          <a:prstGeom prst="rect">
            <a:avLst/>
          </a:prstGeom>
        </p:spPr>
      </p:pic>
      <p:sp>
        <p:nvSpPr>
          <p:cNvPr id="98" name="テキスト ボックス 97"/>
          <p:cNvSpPr txBox="1"/>
          <p:nvPr/>
        </p:nvSpPr>
        <p:spPr>
          <a:xfrm>
            <a:off x="8586618" y="1733612"/>
            <a:ext cx="814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 smtClean="0">
                <a:latin typeface="+mj-ea"/>
                <a:ea typeface="+mj-ea"/>
              </a:rPr>
              <a:t>ClientVPN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82" y="5069880"/>
            <a:ext cx="361542" cy="361542"/>
          </a:xfrm>
          <a:prstGeom prst="rect">
            <a:avLst/>
          </a:prstGeom>
        </p:spPr>
      </p:pic>
      <p:sp>
        <p:nvSpPr>
          <p:cNvPr id="100" name="テキスト ボックス 99"/>
          <p:cNvSpPr txBox="1"/>
          <p:nvPr/>
        </p:nvSpPr>
        <p:spPr>
          <a:xfrm>
            <a:off x="9303457" y="5549448"/>
            <a:ext cx="1121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latin typeface="+mj-ea"/>
                <a:ea typeface="+mj-ea"/>
              </a:rPr>
              <a:t>Transit Gateway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102" name="図 101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7" y="2396131"/>
            <a:ext cx="549856" cy="549856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7" y="3212933"/>
            <a:ext cx="538033" cy="538033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08" y="4019799"/>
            <a:ext cx="547482" cy="547482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7" y="4899629"/>
            <a:ext cx="537770" cy="537770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96" y="5833937"/>
            <a:ext cx="541711" cy="541711"/>
          </a:xfrm>
          <a:prstGeom prst="rect">
            <a:avLst/>
          </a:prstGeom>
        </p:spPr>
      </p:pic>
      <p:sp>
        <p:nvSpPr>
          <p:cNvPr id="112" name="テキスト ボックス 111"/>
          <p:cNvSpPr txBox="1"/>
          <p:nvPr/>
        </p:nvSpPr>
        <p:spPr>
          <a:xfrm>
            <a:off x="4684855" y="5668681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RDS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616148" y="5664864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RDS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747418" y="293389"/>
            <a:ext cx="2238711" cy="10790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9797955" y="315320"/>
            <a:ext cx="544557" cy="652035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9937918" y="2529587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Direct Connect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982914" y="2532968"/>
            <a:ext cx="109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VPN Site-to-site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cxnSp>
        <p:nvCxnSpPr>
          <p:cNvPr id="66" name="カギ線コネクタ 65"/>
          <p:cNvCxnSpPr>
            <a:endCxn id="63" idx="2"/>
          </p:cNvCxnSpPr>
          <p:nvPr/>
        </p:nvCxnSpPr>
        <p:spPr>
          <a:xfrm flipV="1">
            <a:off x="9039928" y="2760419"/>
            <a:ext cx="1390310" cy="33657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endCxn id="64" idx="2"/>
          </p:cNvCxnSpPr>
          <p:nvPr/>
        </p:nvCxnSpPr>
        <p:spPr>
          <a:xfrm flipV="1">
            <a:off x="9039928" y="2763800"/>
            <a:ext cx="2488435" cy="333195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56" idx="2"/>
          </p:cNvCxnSpPr>
          <p:nvPr/>
        </p:nvCxnSpPr>
        <p:spPr>
          <a:xfrm rot="5400000">
            <a:off x="10333103" y="1473339"/>
            <a:ext cx="634586" cy="432756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56" idx="2"/>
            <a:endCxn id="97" idx="0"/>
          </p:cNvCxnSpPr>
          <p:nvPr/>
        </p:nvCxnSpPr>
        <p:spPr>
          <a:xfrm rot="16200000" flipH="1">
            <a:off x="10869800" y="1369398"/>
            <a:ext cx="621487" cy="627538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586642" y="3401522"/>
            <a:ext cx="1256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</a:t>
            </a:r>
            <a:r>
              <a:rPr lang="en-US" altLang="ja-JP" sz="1400" dirty="0" smtClean="0">
                <a:latin typeface="+mj-ea"/>
                <a:ea typeface="+mj-ea"/>
              </a:rPr>
              <a:t> - B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0549523" y="806302"/>
            <a:ext cx="612167" cy="467627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1419971" y="317590"/>
            <a:ext cx="544557" cy="652035"/>
          </a:xfrm>
          <a:prstGeom prst="rect">
            <a:avLst/>
          </a:prstGeom>
        </p:spPr>
      </p:pic>
      <p:cxnSp>
        <p:nvCxnSpPr>
          <p:cNvPr id="54" name="カギ線コネクタ 53"/>
          <p:cNvCxnSpPr>
            <a:stCxn id="4" idx="3"/>
            <a:endCxn id="42" idx="0"/>
          </p:cNvCxnSpPr>
          <p:nvPr/>
        </p:nvCxnSpPr>
        <p:spPr>
          <a:xfrm>
            <a:off x="10342512" y="641338"/>
            <a:ext cx="513095" cy="164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90" idx="1"/>
            <a:endCxn id="42" idx="0"/>
          </p:cNvCxnSpPr>
          <p:nvPr/>
        </p:nvCxnSpPr>
        <p:spPr>
          <a:xfrm rot="10800000" flipV="1">
            <a:off x="10855607" y="643608"/>
            <a:ext cx="564364" cy="162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10593440" y="5336750"/>
            <a:ext cx="1382642" cy="11486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101" name="図 100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57" y="5335747"/>
            <a:ext cx="329117" cy="329117"/>
          </a:xfrm>
          <a:prstGeom prst="rect">
            <a:avLst/>
          </a:prstGeom>
        </p:spPr>
      </p:pic>
      <p:sp>
        <p:nvSpPr>
          <p:cNvPr id="106" name="テキスト ボックス 105"/>
          <p:cNvSpPr txBox="1"/>
          <p:nvPr/>
        </p:nvSpPr>
        <p:spPr>
          <a:xfrm>
            <a:off x="10586642" y="5039258"/>
            <a:ext cx="174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</a:t>
            </a:r>
            <a:r>
              <a:rPr lang="en-US" altLang="ja-JP" sz="1400" dirty="0" smtClean="0">
                <a:latin typeface="+mj-ea"/>
                <a:ea typeface="+mj-ea"/>
              </a:rPr>
              <a:t> - C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cxnSp>
        <p:nvCxnSpPr>
          <p:cNvPr id="108" name="カギ線コネクタ 107"/>
          <p:cNvCxnSpPr>
            <a:stCxn id="99" idx="3"/>
          </p:cNvCxnSpPr>
          <p:nvPr/>
        </p:nvCxnSpPr>
        <p:spPr>
          <a:xfrm flipV="1">
            <a:off x="10019924" y="4683005"/>
            <a:ext cx="583564" cy="567646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endCxn id="99" idx="1"/>
          </p:cNvCxnSpPr>
          <p:nvPr/>
        </p:nvCxnSpPr>
        <p:spPr>
          <a:xfrm>
            <a:off x="9039928" y="4951854"/>
            <a:ext cx="618454" cy="298797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99" idx="3"/>
            <a:endCxn id="95" idx="1"/>
          </p:cNvCxnSpPr>
          <p:nvPr/>
        </p:nvCxnSpPr>
        <p:spPr>
          <a:xfrm>
            <a:off x="10019924" y="5250651"/>
            <a:ext cx="573516" cy="660434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133490" y="2975255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SES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142902" y="3788967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SNS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150674" y="4621032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SQS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133490" y="5483249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DynamoDB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134566" y="6402791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S3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941696" y="2224804"/>
            <a:ext cx="1356646" cy="441761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859368" y="2109561"/>
            <a:ext cx="1101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+mj-ea"/>
                <a:ea typeface="+mj-ea"/>
              </a:rPr>
              <a:t>Internet Gateway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817761" y="1674390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VPC: 10.0.0.1/16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cxnSp>
        <p:nvCxnSpPr>
          <p:cNvPr id="131" name="カギ線コネクタ 130"/>
          <p:cNvCxnSpPr>
            <a:stCxn id="14" idx="2"/>
            <a:endCxn id="25" idx="0"/>
          </p:cNvCxnSpPr>
          <p:nvPr/>
        </p:nvCxnSpPr>
        <p:spPr>
          <a:xfrm rot="16200000" flipH="1">
            <a:off x="4496371" y="5005451"/>
            <a:ext cx="334747" cy="2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5" idx="3"/>
            <a:endCxn id="28" idx="1"/>
          </p:cNvCxnSpPr>
          <p:nvPr/>
        </p:nvCxnSpPr>
        <p:spPr>
          <a:xfrm>
            <a:off x="5304504" y="5618766"/>
            <a:ext cx="1707946" cy="0"/>
          </a:xfrm>
          <a:prstGeom prst="straightConnector1">
            <a:avLst/>
          </a:prstGeom>
          <a:ln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" idx="1"/>
            <a:endCxn id="94" idx="3"/>
          </p:cNvCxnSpPr>
          <p:nvPr/>
        </p:nvCxnSpPr>
        <p:spPr>
          <a:xfrm flipH="1">
            <a:off x="3501799" y="4428811"/>
            <a:ext cx="521185" cy="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図 167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54" y="1050773"/>
            <a:ext cx="379108" cy="379108"/>
          </a:xfrm>
          <a:prstGeom prst="rect">
            <a:avLst/>
          </a:prstGeom>
        </p:spPr>
      </p:pic>
      <p:sp>
        <p:nvSpPr>
          <p:cNvPr id="169" name="テキスト ボックス 168"/>
          <p:cNvSpPr txBox="1"/>
          <p:nvPr/>
        </p:nvSpPr>
        <p:spPr>
          <a:xfrm>
            <a:off x="6436490" y="1441458"/>
            <a:ext cx="85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CloudFront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cxnSp>
        <p:nvCxnSpPr>
          <p:cNvPr id="170" name="直線矢印コネクタ 169"/>
          <p:cNvCxnSpPr>
            <a:stCxn id="41" idx="0"/>
            <a:endCxn id="3" idx="2"/>
          </p:cNvCxnSpPr>
          <p:nvPr/>
        </p:nvCxnSpPr>
        <p:spPr>
          <a:xfrm flipH="1" flipV="1">
            <a:off x="6162335" y="2588764"/>
            <a:ext cx="1273" cy="5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図 172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69" y="241419"/>
            <a:ext cx="383057" cy="383057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6771943" y="639545"/>
            <a:ext cx="697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Route53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5618341" y="3681226"/>
            <a:ext cx="11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Eslatic Load Balancer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183" name="図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43" y="3488968"/>
            <a:ext cx="261998" cy="261998"/>
          </a:xfrm>
          <a:prstGeom prst="rect">
            <a:avLst/>
          </a:prstGeom>
        </p:spPr>
      </p:pic>
      <p:cxnSp>
        <p:nvCxnSpPr>
          <p:cNvPr id="195" name="直線矢印コネクタ 194"/>
          <p:cNvCxnSpPr>
            <a:stCxn id="16" idx="2"/>
            <a:endCxn id="14" idx="0"/>
          </p:cNvCxnSpPr>
          <p:nvPr/>
        </p:nvCxnSpPr>
        <p:spPr>
          <a:xfrm>
            <a:off x="4661187" y="3819405"/>
            <a:ext cx="1138" cy="1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図 198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26" y="3458358"/>
            <a:ext cx="300064" cy="300064"/>
          </a:xfrm>
          <a:prstGeom prst="rect">
            <a:avLst/>
          </a:prstGeom>
        </p:spPr>
      </p:pic>
      <p:sp>
        <p:nvSpPr>
          <p:cNvPr id="201" name="テキスト ボックス 200"/>
          <p:cNvSpPr txBox="1"/>
          <p:nvPr/>
        </p:nvSpPr>
        <p:spPr>
          <a:xfrm>
            <a:off x="7600645" y="3489050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NAT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7360" y="3491419"/>
            <a:ext cx="264015" cy="264015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7330" y="4445162"/>
            <a:ext cx="316016" cy="316016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0903" y="4448069"/>
            <a:ext cx="316016" cy="316016"/>
          </a:xfrm>
          <a:prstGeom prst="rect">
            <a:avLst/>
          </a:prstGeom>
        </p:spPr>
      </p:pic>
      <p:cxnSp>
        <p:nvCxnSpPr>
          <p:cNvPr id="121" name="直線コネクタ 120"/>
          <p:cNvCxnSpPr/>
          <p:nvPr/>
        </p:nvCxnSpPr>
        <p:spPr>
          <a:xfrm flipH="1">
            <a:off x="120737" y="429283"/>
            <a:ext cx="2177605" cy="68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16200000" flipV="1">
            <a:off x="3749706" y="-280517"/>
            <a:ext cx="274267" cy="4550992"/>
          </a:xfrm>
          <a:prstGeom prst="bentConnector3">
            <a:avLst>
              <a:gd name="adj1" fmla="val 183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カギ線コネクタ 124"/>
          <p:cNvCxnSpPr>
            <a:stCxn id="3" idx="0"/>
            <a:endCxn id="168" idx="1"/>
          </p:cNvCxnSpPr>
          <p:nvPr/>
        </p:nvCxnSpPr>
        <p:spPr>
          <a:xfrm rot="5400000" flipH="1" flipV="1">
            <a:off x="5954202" y="1448461"/>
            <a:ext cx="891785" cy="475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3" idx="0"/>
            <a:endCxn id="40" idx="2"/>
          </p:cNvCxnSpPr>
          <p:nvPr/>
        </p:nvCxnSpPr>
        <p:spPr>
          <a:xfrm rot="16200000" flipV="1">
            <a:off x="5310462" y="1280239"/>
            <a:ext cx="1005769" cy="697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173" idx="3"/>
            <a:endCxn id="133" idx="1"/>
          </p:cNvCxnSpPr>
          <p:nvPr/>
        </p:nvCxnSpPr>
        <p:spPr>
          <a:xfrm flipV="1">
            <a:off x="7014426" y="430297"/>
            <a:ext cx="500256" cy="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395640" y="639545"/>
            <a:ext cx="697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+mj-ea"/>
                <a:ea typeface="+mj-ea"/>
              </a:rPr>
              <a:t>User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133" name="Google Shape;314;p19" descr="タブレット端末イラスト／無料イラストなら「イラストAC」"/>
          <p:cNvPicPr preferRelativeResize="0"/>
          <p:nvPr/>
        </p:nvPicPr>
        <p:blipFill rotWithShape="1">
          <a:blip r:embed="rId81">
            <a:alphaModFix/>
          </a:blip>
          <a:srcRect/>
          <a:stretch/>
        </p:blipFill>
        <p:spPr>
          <a:xfrm>
            <a:off x="7514682" y="246821"/>
            <a:ext cx="504019" cy="36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正方形/長方形 122"/>
          <p:cNvSpPr/>
          <p:nvPr/>
        </p:nvSpPr>
        <p:spPr>
          <a:xfrm>
            <a:off x="3926103" y="3923609"/>
            <a:ext cx="4480639" cy="103243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884065" y="1098748"/>
            <a:ext cx="75951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kumimoji="1" lang="en-US" altLang="ja-JP" sz="2000" b="1" dirty="0" smtClean="0">
                <a:latin typeface="+mj-ea"/>
                <a:ea typeface="+mj-ea"/>
              </a:rPr>
              <a:t> Region, Availability Zone</a:t>
            </a:r>
            <a:endParaRPr kumimoji="1" lang="vi-VN" altLang="ja-JP" sz="2000" b="1" dirty="0" smtClean="0">
              <a:latin typeface="+mj-ea"/>
              <a:ea typeface="+mj-ea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vi-VN" altLang="ja-JP" sz="2000" b="1" dirty="0" smtClean="0">
                <a:latin typeface="+mj-ea"/>
                <a:ea typeface="+mj-ea"/>
              </a:rPr>
              <a:t> EC2, Lambda</a:t>
            </a:r>
            <a:endParaRPr kumimoji="1" lang="en-US" altLang="ja-JP" sz="2000" b="1" dirty="0" smtClean="0">
              <a:latin typeface="+mj-ea"/>
              <a:ea typeface="+mj-ea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 smtClean="0">
                <a:latin typeface="+mj-ea"/>
                <a:ea typeface="+mj-ea"/>
              </a:rPr>
              <a:t> VPC, Subnet, CIDR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vi-VN" altLang="ja-JP" sz="2000" b="1" dirty="0" smtClean="0">
                <a:latin typeface="+mj-ea"/>
                <a:ea typeface="+mj-ea"/>
              </a:rPr>
              <a:t> </a:t>
            </a:r>
            <a:r>
              <a:rPr lang="en-US" altLang="ja-JP" sz="2000" b="1" dirty="0">
                <a:latin typeface="+mj-ea"/>
              </a:rPr>
              <a:t>Internet Gateway, Elastic IP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 smtClean="0">
                <a:latin typeface="+mj-ea"/>
                <a:ea typeface="+mj-ea"/>
              </a:rPr>
              <a:t> </a:t>
            </a:r>
            <a:r>
              <a:rPr lang="en-US" altLang="ja-JP" sz="2000" b="1" dirty="0">
                <a:latin typeface="+mj-ea"/>
              </a:rPr>
              <a:t>Route Table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 smtClean="0">
                <a:latin typeface="+mj-ea"/>
                <a:ea typeface="+mj-ea"/>
              </a:rPr>
              <a:t> NAT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kumimoji="1" lang="en-US" altLang="ja-JP" sz="2000" b="1" dirty="0" smtClean="0">
                <a:latin typeface="+mj-ea"/>
                <a:ea typeface="+mj-ea"/>
              </a:rPr>
              <a:t> </a:t>
            </a:r>
            <a:r>
              <a:rPr lang="en-US" altLang="ja-JP" sz="2000" b="1" dirty="0">
                <a:latin typeface="+mj-ea"/>
              </a:rPr>
              <a:t>Security Group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vi-VN" altLang="ja-JP" sz="2000" b="1" dirty="0" smtClean="0">
                <a:latin typeface="+mj-ea"/>
              </a:rPr>
              <a:t> </a:t>
            </a:r>
            <a:r>
              <a:rPr lang="en-US" altLang="ja-JP" sz="2000" b="1" dirty="0" smtClean="0">
                <a:latin typeface="+mj-ea"/>
              </a:rPr>
              <a:t>Bastion</a:t>
            </a:r>
            <a:endParaRPr lang="en-US" altLang="ja-JP" sz="2000" b="1" dirty="0">
              <a:latin typeface="+mj-ea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 smtClean="0">
                <a:latin typeface="+mj-ea"/>
                <a:ea typeface="+mj-ea"/>
              </a:rPr>
              <a:t> Client VPN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 smtClean="0">
                <a:latin typeface="+mj-ea"/>
                <a:ea typeface="+mj-ea"/>
              </a:rPr>
              <a:t> RDS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ja-JP" sz="2000" b="1" dirty="0">
                <a:latin typeface="+mj-ea"/>
                <a:ea typeface="+mj-ea"/>
              </a:rPr>
              <a:t> </a:t>
            </a:r>
            <a:r>
              <a:rPr lang="en-US" altLang="ja-JP" sz="2000" b="1" dirty="0" smtClean="0">
                <a:latin typeface="+mj-ea"/>
                <a:ea typeface="+mj-ea"/>
              </a:rPr>
              <a:t>S3</a:t>
            </a:r>
          </a:p>
          <a:p>
            <a:pPr marL="342900" indent="-342900">
              <a:buAutoNum type="arabicPeriod"/>
            </a:pPr>
            <a:endParaRPr kumimoji="1" lang="en-US" altLang="ja-JP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ja-JP" altLang="en-US" sz="2000" b="1" dirty="0" smtClean="0">
                <a:latin typeface="+mj-ea"/>
                <a:ea typeface="+mj-ea"/>
              </a:rPr>
              <a:t>１．</a:t>
            </a:r>
            <a:r>
              <a:rPr kumimoji="1" lang="en-US" altLang="ja-JP" sz="2000" b="1" dirty="0" smtClean="0">
                <a:latin typeface="+mj-ea"/>
                <a:ea typeface="+mj-ea"/>
              </a:rPr>
              <a:t>Region, Availability Zone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10350" y="2034984"/>
            <a:ext cx="605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b="1" dirty="0" smtClean="0">
                <a:latin typeface="+mj-ea"/>
                <a:ea typeface="+mj-ea"/>
              </a:rPr>
              <a:t>Region: </a:t>
            </a:r>
            <a:r>
              <a:rPr lang="en-US" altLang="ja-JP" sz="1400" b="1" dirty="0">
                <a:latin typeface="+mj-ea"/>
                <a:ea typeface="+mj-ea"/>
              </a:rPr>
              <a:t>Asia </a:t>
            </a:r>
            <a:r>
              <a:rPr lang="en-US" altLang="ja-JP" sz="1400" b="1" dirty="0" smtClean="0">
                <a:latin typeface="+mj-ea"/>
                <a:ea typeface="+mj-ea"/>
              </a:rPr>
              <a:t>Pacific</a:t>
            </a:r>
            <a:r>
              <a:rPr lang="vi-VN" altLang="ja-JP" sz="1400" b="1" dirty="0" smtClean="0">
                <a:latin typeface="+mj-ea"/>
                <a:ea typeface="+mj-ea"/>
              </a:rPr>
              <a:t> (Tokyo)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cxnSp>
        <p:nvCxnSpPr>
          <p:cNvPr id="4" name="直線コネクタ 3"/>
          <p:cNvCxnSpPr>
            <a:stCxn id="2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14410" y="2836089"/>
            <a:ext cx="39243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+mj-ea"/>
                <a:ea typeface="+mj-ea"/>
              </a:rPr>
              <a:t>Region</a:t>
            </a:r>
            <a:r>
              <a:rPr lang="vi-VN" altLang="ja-JP" dirty="0" smtClean="0">
                <a:latin typeface="+mj-ea"/>
                <a:ea typeface="+mj-ea"/>
              </a:rPr>
              <a:t>: </a:t>
            </a:r>
            <a:r>
              <a:rPr lang="en-US" altLang="ja-JP" dirty="0" smtClean="0">
                <a:latin typeface="+mj-ea"/>
                <a:ea typeface="+mj-ea"/>
              </a:rPr>
              <a:t>a </a:t>
            </a:r>
            <a:r>
              <a:rPr lang="en-US" altLang="ja-JP" dirty="0">
                <a:latin typeface="+mj-ea"/>
                <a:ea typeface="+mj-ea"/>
              </a:rPr>
              <a:t>physical location around the world where </a:t>
            </a:r>
            <a:r>
              <a:rPr lang="vi-VN" altLang="ja-JP" dirty="0" smtClean="0">
                <a:latin typeface="+mj-ea"/>
                <a:ea typeface="+mj-ea"/>
              </a:rPr>
              <a:t>AWS cluster a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>
                <a:latin typeface="+mj-ea"/>
                <a:ea typeface="+mj-ea"/>
              </a:rPr>
              <a:t>group of logical data centers</a:t>
            </a:r>
            <a:endParaRPr lang="ja-JP" altLang="en-US" dirty="0">
              <a:latin typeface="+mj-ea"/>
              <a:ea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301" y="1804949"/>
            <a:ext cx="6909568" cy="35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vi-VN" altLang="ja-JP" sz="2000" b="1" dirty="0" smtClean="0">
                <a:latin typeface="+mj-ea"/>
                <a:ea typeface="+mj-ea"/>
              </a:rPr>
              <a:t>2.</a:t>
            </a:r>
            <a:r>
              <a:rPr kumimoji="1" lang="en-US" altLang="ja-JP" sz="2000" b="1" dirty="0" smtClean="0">
                <a:latin typeface="+mj-ea"/>
                <a:ea typeface="+mj-ea"/>
              </a:rPr>
              <a:t> Availability Zone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410153" y="2481943"/>
            <a:ext cx="5746221" cy="19324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35964" y="4025634"/>
            <a:ext cx="126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AZ1: </a:t>
            </a:r>
            <a:r>
              <a:rPr lang="vi-VN" altLang="ja-JP" sz="900" dirty="0" smtClean="0">
                <a:latin typeface="+mj-ea"/>
              </a:rPr>
              <a:t>ap-northeast-1a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29482" y="2726956"/>
            <a:ext cx="1082351" cy="117566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10153" y="2016323"/>
            <a:ext cx="574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b="1" dirty="0" smtClean="0">
                <a:latin typeface="+mj-ea"/>
                <a:ea typeface="+mj-ea"/>
              </a:rPr>
              <a:t>Region: </a:t>
            </a:r>
            <a:r>
              <a:rPr lang="en-US" altLang="ja-JP" sz="1400" b="1" dirty="0">
                <a:latin typeface="+mj-ea"/>
                <a:ea typeface="+mj-ea"/>
              </a:rPr>
              <a:t>Asia </a:t>
            </a:r>
            <a:r>
              <a:rPr lang="en-US" altLang="ja-JP" sz="1400" b="1" dirty="0" smtClean="0">
                <a:latin typeface="+mj-ea"/>
                <a:ea typeface="+mj-ea"/>
              </a:rPr>
              <a:t>Pacific</a:t>
            </a:r>
            <a:r>
              <a:rPr lang="vi-VN" altLang="ja-JP" sz="1400" b="1" dirty="0" smtClean="0">
                <a:latin typeface="+mj-ea"/>
                <a:ea typeface="+mj-ea"/>
              </a:rPr>
              <a:t> (Tokyo)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cxnSp>
        <p:nvCxnSpPr>
          <p:cNvPr id="4" name="直線コネクタ 3"/>
          <p:cNvCxnSpPr>
            <a:stCxn id="2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26787" y="2726955"/>
            <a:ext cx="1082351" cy="117566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424092" y="2726955"/>
            <a:ext cx="1082351" cy="117566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821397" y="2726955"/>
            <a:ext cx="1082351" cy="117566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31160" y="4025634"/>
            <a:ext cx="126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AZ2: </a:t>
            </a:r>
            <a:r>
              <a:rPr lang="vi-VN" altLang="ja-JP" sz="900" dirty="0" smtClean="0">
                <a:latin typeface="+mj-ea"/>
              </a:rPr>
              <a:t>ap-northeast-1b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30574" y="4025634"/>
            <a:ext cx="126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AZ3: </a:t>
            </a:r>
            <a:r>
              <a:rPr lang="vi-VN" altLang="ja-JP" sz="900" dirty="0" smtClean="0">
                <a:latin typeface="+mj-ea"/>
              </a:rPr>
              <a:t>ap-northeast-1c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29988" y="4002481"/>
            <a:ext cx="126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AZ4: </a:t>
            </a:r>
            <a:r>
              <a:rPr lang="vi-VN" altLang="ja-JP" sz="900" dirty="0" smtClean="0">
                <a:latin typeface="+mj-ea"/>
              </a:rPr>
              <a:t>ap-northeast-1d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8198" y="2543026"/>
            <a:ext cx="3769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dirty="0" smtClean="0">
                <a:latin typeface="+mj-ea"/>
                <a:ea typeface="+mj-ea"/>
              </a:rPr>
              <a:t>An </a:t>
            </a:r>
            <a:r>
              <a:rPr lang="en-US" altLang="ja-JP" b="1" dirty="0" smtClean="0">
                <a:latin typeface="+mj-ea"/>
                <a:ea typeface="+mj-ea"/>
              </a:rPr>
              <a:t>Availability </a:t>
            </a:r>
            <a:r>
              <a:rPr lang="en-US" altLang="ja-JP" b="1" dirty="0">
                <a:latin typeface="+mj-ea"/>
                <a:ea typeface="+mj-ea"/>
              </a:rPr>
              <a:t>Zone (AZ) </a:t>
            </a:r>
            <a:r>
              <a:rPr lang="en-US" altLang="ja-JP" dirty="0">
                <a:latin typeface="+mj-ea"/>
                <a:ea typeface="+mj-ea"/>
              </a:rPr>
              <a:t>is one or more discrete data centers with redundant power, networking, and connectivity in an AWS Region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kumimoji="1" lang="vi-VN" altLang="ja-JP" sz="2000" b="1" dirty="0" smtClean="0">
                <a:latin typeface="+mj-ea"/>
                <a:ea typeface="+mj-ea"/>
              </a:rPr>
              <a:t>2.</a:t>
            </a:r>
            <a:r>
              <a:rPr kumimoji="1" lang="en-US" altLang="ja-JP" sz="2000" b="1" dirty="0" smtClean="0">
                <a:latin typeface="+mj-ea"/>
                <a:ea typeface="+mj-ea"/>
              </a:rPr>
              <a:t> Availability Zone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cxnSp>
        <p:nvCxnSpPr>
          <p:cNvPr id="4" name="直線コネクタ 3"/>
          <p:cNvCxnSpPr>
            <a:stCxn id="2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802" y="1469420"/>
            <a:ext cx="830695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8" y="5803900"/>
            <a:ext cx="1672811" cy="10541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58873" y="1813628"/>
            <a:ext cx="6054132" cy="26464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3256" y="4062790"/>
            <a:ext cx="14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AZ1: </a:t>
            </a:r>
            <a:r>
              <a:rPr lang="vi-VN" altLang="ja-JP" sz="900" dirty="0" smtClean="0">
                <a:latin typeface="+mj-ea"/>
              </a:rPr>
              <a:t>ap-northeast-1</a:t>
            </a:r>
            <a:r>
              <a:rPr kumimoji="1" lang="vi-VN" altLang="ja-JP" sz="900" dirty="0" smtClean="0">
                <a:latin typeface="+mj-ea"/>
                <a:ea typeface="+mj-ea"/>
              </a:rPr>
              <a:t> (Tokyo)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43345" y="2369810"/>
            <a:ext cx="1436198" cy="15872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95740" y="1437153"/>
            <a:ext cx="224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b="1" dirty="0" smtClean="0">
                <a:latin typeface="+mj-ea"/>
                <a:ea typeface="+mj-ea"/>
              </a:rPr>
              <a:t>Region: </a:t>
            </a:r>
            <a:r>
              <a:rPr lang="en-US" altLang="ja-JP" sz="1400" b="1" dirty="0">
                <a:latin typeface="+mj-ea"/>
                <a:ea typeface="+mj-ea"/>
              </a:rPr>
              <a:t>Asia </a:t>
            </a:r>
            <a:r>
              <a:rPr lang="en-US" altLang="ja-JP" sz="1400" b="1" dirty="0" smtClean="0">
                <a:latin typeface="+mj-ea"/>
                <a:ea typeface="+mj-ea"/>
              </a:rPr>
              <a:t>Pacific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94498" y="4062790"/>
            <a:ext cx="14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AZ2: </a:t>
            </a:r>
            <a:r>
              <a:rPr lang="vi-VN" altLang="ja-JP" sz="900" dirty="0" smtClean="0">
                <a:latin typeface="+mj-ea"/>
              </a:rPr>
              <a:t>ap-northeast-2</a:t>
            </a:r>
            <a:endParaRPr kumimoji="1" lang="vi-VN" altLang="ja-JP" sz="900" dirty="0" smtClean="0">
              <a:latin typeface="+mj-ea"/>
              <a:ea typeface="+mj-ea"/>
            </a:endParaRPr>
          </a:p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(Seoul)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44587" y="2369810"/>
            <a:ext cx="1436198" cy="15872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95740" y="4062790"/>
            <a:ext cx="14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AZ3: ap-northeast-3</a:t>
            </a:r>
          </a:p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(Osaka)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845829" y="2369810"/>
            <a:ext cx="1436198" cy="15872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colorTemperature colorTemp="7638"/>
                    </a14:imgEffect>
                    <a14:imgEffect>
                      <a14:saturation sat="99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2593" cy="1008931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86" y="2796185"/>
            <a:ext cx="565712" cy="56571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9830" y="2796185"/>
            <a:ext cx="565712" cy="56571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254623" y="3404323"/>
            <a:ext cx="1486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EC2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20324" y="3404323"/>
            <a:ext cx="1486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Lambda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873" y="4748285"/>
            <a:ext cx="702459" cy="70245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2519" y="4755782"/>
            <a:ext cx="895199" cy="710361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8871" y="4748286"/>
            <a:ext cx="983749" cy="701062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3773" y="4755783"/>
            <a:ext cx="1318498" cy="693566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3424" y="4764981"/>
            <a:ext cx="956880" cy="701162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18" y="1163587"/>
            <a:ext cx="538749" cy="538749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259691" y="1283265"/>
            <a:ext cx="65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1400" dirty="0" smtClean="0">
                <a:latin typeface="+mj-ea"/>
                <a:ea typeface="+mj-ea"/>
              </a:rPr>
              <a:t>User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cxnSp>
        <p:nvCxnSpPr>
          <p:cNvPr id="54" name="カギ線コネクタ 53"/>
          <p:cNvCxnSpPr>
            <a:stCxn id="52" idx="2"/>
            <a:endCxn id="22" idx="0"/>
          </p:cNvCxnSpPr>
          <p:nvPr/>
        </p:nvCxnSpPr>
        <p:spPr>
          <a:xfrm rot="5400000">
            <a:off x="3908394" y="1787485"/>
            <a:ext cx="1093849" cy="923551"/>
          </a:xfrm>
          <a:prstGeom prst="bentConnector3">
            <a:avLst>
              <a:gd name="adj1" fmla="val 45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2" idx="2"/>
            <a:endCxn id="23" idx="0"/>
          </p:cNvCxnSpPr>
          <p:nvPr/>
        </p:nvCxnSpPr>
        <p:spPr>
          <a:xfrm rot="16200000" flipH="1">
            <a:off x="4792965" y="1826463"/>
            <a:ext cx="1093849" cy="845593"/>
          </a:xfrm>
          <a:prstGeom prst="bentConnector3">
            <a:avLst>
              <a:gd name="adj1" fmla="val 45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2593" y="203927"/>
            <a:ext cx="7595119" cy="4001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lvl="1" algn="just">
              <a:spcBef>
                <a:spcPts val="1200"/>
              </a:spcBef>
            </a:pPr>
            <a:r>
              <a:rPr lang="vi-VN" altLang="ja-JP" sz="2000" b="1" dirty="0" smtClean="0">
                <a:latin typeface="+mj-ea"/>
                <a:ea typeface="+mj-ea"/>
              </a:rPr>
              <a:t>3.  E</a:t>
            </a:r>
            <a:r>
              <a:rPr kumimoji="1" lang="en-US" altLang="ja-JP" sz="2000" b="1" dirty="0" smtClean="0">
                <a:latin typeface="+mj-ea"/>
                <a:ea typeface="+mj-ea"/>
              </a:rPr>
              <a:t>C2, Lambda</a:t>
            </a:r>
          </a:p>
        </p:txBody>
      </p:sp>
      <p:cxnSp>
        <p:nvCxnSpPr>
          <p:cNvPr id="29" name="直線コネクタ 28"/>
          <p:cNvCxnSpPr>
            <a:stCxn id="28" idx="2"/>
          </p:cNvCxnSpPr>
          <p:nvPr/>
        </p:nvCxnSpPr>
        <p:spPr>
          <a:xfrm flipH="1">
            <a:off x="2029090" y="604037"/>
            <a:ext cx="3381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13162</TotalTime>
  <Words>451</Words>
  <Application>Microsoft Office PowerPoint</Application>
  <PresentationFormat>ワイド画面</PresentationFormat>
  <Paragraphs>129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177</cp:revision>
  <dcterms:created xsi:type="dcterms:W3CDTF">2022-08-21T01:43:08Z</dcterms:created>
  <dcterms:modified xsi:type="dcterms:W3CDTF">2022-10-09T11:45:11Z</dcterms:modified>
</cp:coreProperties>
</file>