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7FC92-80B7-47CF-BAA1-51BD836407F9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146A-121C-4F36-A616-55CB17F92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4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B7DBE-4CD1-DF4E-9324-E955781BF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53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1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8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5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77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02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9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7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D85B-EFE5-4F50-9676-6C2E238988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EC85-5AB1-45B2-A96D-F91BD241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28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image" Target="../media/image19.png"/><Relationship Id="rId21" Type="http://schemas.openxmlformats.org/officeDocument/2006/relationships/image" Target="../media/image19.svg"/><Relationship Id="rId34" Type="http://schemas.openxmlformats.org/officeDocument/2006/relationships/image" Target="../media/image16.png"/><Relationship Id="rId42" Type="http://schemas.openxmlformats.org/officeDocument/2006/relationships/image" Target="../media/image40.svg"/><Relationship Id="rId47" Type="http://schemas.openxmlformats.org/officeDocument/2006/relationships/image" Target="../media/image23.png"/><Relationship Id="rId50" Type="http://schemas.openxmlformats.org/officeDocument/2006/relationships/image" Target="../media/image48.svg"/><Relationship Id="rId55" Type="http://schemas.openxmlformats.org/officeDocument/2006/relationships/image" Target="../media/image27.tiff"/><Relationship Id="rId63" Type="http://schemas.openxmlformats.org/officeDocument/2006/relationships/image" Target="../media/image3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27.svg"/><Relationship Id="rId41" Type="http://schemas.openxmlformats.org/officeDocument/2006/relationships/image" Target="../media/image20.png"/><Relationship Id="rId54" Type="http://schemas.openxmlformats.org/officeDocument/2006/relationships/image" Target="../media/image52.svg"/><Relationship Id="rId62" Type="http://schemas.openxmlformats.org/officeDocument/2006/relationships/image" Target="../media/image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image" Target="../media/image18.png"/><Relationship Id="rId40" Type="http://schemas.openxmlformats.org/officeDocument/2006/relationships/image" Target="../media/image38.svg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image" Target="../media/image56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13.png"/><Relationship Id="rId36" Type="http://schemas.openxmlformats.org/officeDocument/2006/relationships/image" Target="../media/image17.tiff"/><Relationship Id="rId49" Type="http://schemas.openxmlformats.org/officeDocument/2006/relationships/image" Target="../media/image24.png"/><Relationship Id="rId57" Type="http://schemas.openxmlformats.org/officeDocument/2006/relationships/image" Target="../media/image29.png"/><Relationship Id="rId61" Type="http://schemas.openxmlformats.org/officeDocument/2006/relationships/image" Target="../media/image31.pn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image" Target="../media/image25.svg"/><Relationship Id="rId30" Type="http://schemas.openxmlformats.org/officeDocument/2006/relationships/image" Target="../media/image14.png"/><Relationship Id="rId35" Type="http://schemas.openxmlformats.org/officeDocument/2006/relationships/image" Target="../media/image33.svg"/><Relationship Id="rId43" Type="http://schemas.openxmlformats.org/officeDocument/2006/relationships/image" Target="../media/image21.png"/><Relationship Id="rId48" Type="http://schemas.openxmlformats.org/officeDocument/2006/relationships/image" Target="../media/image46.svg"/><Relationship Id="rId56" Type="http://schemas.openxmlformats.org/officeDocument/2006/relationships/image" Target="../media/image28.png"/><Relationship Id="rId64" Type="http://schemas.openxmlformats.org/officeDocument/2006/relationships/image" Target="../media/image62.svg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svg"/><Relationship Id="rId46" Type="http://schemas.openxmlformats.org/officeDocument/2006/relationships/image" Target="../media/image44.svg"/><Relationship Id="rId5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47">
            <a:extLst>
              <a:ext uri="{FF2B5EF4-FFF2-40B4-BE49-F238E27FC236}">
                <a16:creationId xmlns:a16="http://schemas.microsoft.com/office/drawing/2014/main" id="{D6969552-ED1B-034D-8F95-09A90AA74927}"/>
              </a:ext>
            </a:extLst>
          </p:cNvPr>
          <p:cNvSpPr/>
          <p:nvPr/>
        </p:nvSpPr>
        <p:spPr>
          <a:xfrm>
            <a:off x="7392696" y="4009981"/>
            <a:ext cx="1260929" cy="847393"/>
          </a:xfrm>
          <a:prstGeom prst="rect">
            <a:avLst/>
          </a:prstGeom>
          <a:solidFill>
            <a:srgbClr val="248813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241663" tIns="32657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/>
            <a:r>
              <a:rPr lang="en-US" sz="750" kern="0" dirty="0" err="1">
                <a:solidFill>
                  <a:srgbClr val="248813"/>
                </a:solidFill>
                <a:latin typeface="Arial" panose="020B0604020202020204"/>
              </a:rPr>
              <a:t>PubSub</a:t>
            </a:r>
            <a:r>
              <a:rPr lang="en-US" sz="750" kern="0" dirty="0">
                <a:solidFill>
                  <a:srgbClr val="248813"/>
                </a:solidFill>
                <a:latin typeface="Arial" panose="020B0604020202020204"/>
              </a:rPr>
              <a:t>-Lambda1c</a:t>
            </a:r>
          </a:p>
          <a:p>
            <a:pPr defTabSz="653156"/>
            <a:r>
              <a:rPr lang="en-US" sz="750" kern="0" dirty="0">
                <a:solidFill>
                  <a:srgbClr val="248813"/>
                </a:solidFill>
                <a:latin typeface="Arial" panose="020B0604020202020204"/>
              </a:rPr>
              <a:t>10.20.90.0/26</a:t>
            </a:r>
          </a:p>
          <a:p>
            <a:pPr defTabSz="653156"/>
            <a:endParaRPr lang="en-US" sz="750" kern="0" dirty="0">
              <a:solidFill>
                <a:srgbClr val="248813"/>
              </a:solidFill>
              <a:latin typeface="Arial" panose="020B0604020202020204"/>
            </a:endParaRPr>
          </a:p>
        </p:txBody>
      </p:sp>
      <p:sp>
        <p:nvSpPr>
          <p:cNvPr id="142" name="Rectangle 147">
            <a:extLst>
              <a:ext uri="{FF2B5EF4-FFF2-40B4-BE49-F238E27FC236}">
                <a16:creationId xmlns:a16="http://schemas.microsoft.com/office/drawing/2014/main" id="{C7BE5567-339E-A348-8910-C875AF72FA90}"/>
              </a:ext>
            </a:extLst>
          </p:cNvPr>
          <p:cNvSpPr/>
          <p:nvPr/>
        </p:nvSpPr>
        <p:spPr>
          <a:xfrm>
            <a:off x="5488295" y="3997786"/>
            <a:ext cx="1260929" cy="847393"/>
          </a:xfrm>
          <a:prstGeom prst="rect">
            <a:avLst/>
          </a:prstGeom>
          <a:solidFill>
            <a:srgbClr val="248813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241663" tIns="32657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/>
            <a:r>
              <a:rPr lang="en-US" sz="750" kern="0" dirty="0" err="1">
                <a:solidFill>
                  <a:srgbClr val="248813"/>
                </a:solidFill>
                <a:latin typeface="Arial" panose="020B0604020202020204"/>
              </a:rPr>
              <a:t>PubSub</a:t>
            </a:r>
            <a:r>
              <a:rPr lang="en-US" sz="750" kern="0" dirty="0">
                <a:solidFill>
                  <a:srgbClr val="248813"/>
                </a:solidFill>
                <a:latin typeface="Arial" panose="020B0604020202020204"/>
              </a:rPr>
              <a:t>-Lambda1a</a:t>
            </a:r>
          </a:p>
          <a:p>
            <a:pPr defTabSz="653156"/>
            <a:r>
              <a:rPr lang="en-US" sz="750" kern="0" dirty="0">
                <a:solidFill>
                  <a:srgbClr val="248813"/>
                </a:solidFill>
                <a:latin typeface="Arial" panose="020B0604020202020204"/>
              </a:rPr>
              <a:t>10.10.90.0/26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0B944B-4BE3-1B4E-A828-42F8FA5138E3}"/>
              </a:ext>
            </a:extLst>
          </p:cNvPr>
          <p:cNvSpPr/>
          <p:nvPr/>
        </p:nvSpPr>
        <p:spPr>
          <a:xfrm>
            <a:off x="5484239" y="2785355"/>
            <a:ext cx="1260929" cy="11393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241663" tIns="32657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>
              <a:defRPr/>
            </a:pPr>
            <a:r>
              <a:rPr kumimoji="0"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Travel-RDS-1a</a:t>
            </a:r>
            <a:endParaRPr lang="en-US" altLang="ja-JP" sz="750" kern="0" dirty="0">
              <a:solidFill>
                <a:srgbClr val="007CBC"/>
              </a:solidFill>
              <a:latin typeface="Arial" panose="020B0604020202020204"/>
            </a:endParaRPr>
          </a:p>
          <a:p>
            <a:pPr defTabSz="653156"/>
            <a:r>
              <a:rPr lang="en-US" sz="750" kern="0" dirty="0" smtClean="0">
                <a:solidFill>
                  <a:srgbClr val="007CBC"/>
                </a:solidFill>
                <a:latin typeface="Arial" panose="020B0604020202020204"/>
              </a:rPr>
              <a:t>10.</a:t>
            </a:r>
            <a:r>
              <a:rPr lang="vi-VN" sz="750" kern="0" dirty="0" smtClean="0">
                <a:solidFill>
                  <a:srgbClr val="007CBC"/>
                </a:solidFill>
                <a:latin typeface="Arial" panose="020B0604020202020204"/>
              </a:rPr>
              <a:t>0</a:t>
            </a:r>
            <a:r>
              <a:rPr lang="en-US" sz="750" kern="0" dirty="0" smtClean="0">
                <a:solidFill>
                  <a:srgbClr val="007CBC"/>
                </a:solidFill>
                <a:latin typeface="Arial" panose="020B0604020202020204"/>
              </a:rPr>
              <a:t>.</a:t>
            </a:r>
            <a:r>
              <a:rPr lang="vi-VN" sz="750" kern="0" dirty="0" smtClean="0">
                <a:solidFill>
                  <a:srgbClr val="007CBC"/>
                </a:solidFill>
                <a:latin typeface="Arial" panose="020B0604020202020204"/>
              </a:rPr>
              <a:t>0.0/24</a:t>
            </a:r>
            <a:endParaRPr lang="en-US" sz="750" kern="0" dirty="0" smtClean="0">
              <a:solidFill>
                <a:srgbClr val="007CBC"/>
              </a:solidFill>
              <a:latin typeface="Arial" panose="020B0604020202020204"/>
            </a:endParaRPr>
          </a:p>
          <a:p>
            <a:pPr defTabSz="653156">
              <a:defRPr/>
            </a:pPr>
            <a:endParaRPr kumimoji="0" lang="en-US" sz="750" kern="0" dirty="0">
              <a:solidFill>
                <a:srgbClr val="007CBC"/>
              </a:solidFill>
              <a:latin typeface="Arial" panose="020B0604020202020204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AF73940-64E3-014C-A2C3-DAB5A4D40C63}"/>
              </a:ext>
            </a:extLst>
          </p:cNvPr>
          <p:cNvSpPr/>
          <p:nvPr/>
        </p:nvSpPr>
        <p:spPr>
          <a:xfrm>
            <a:off x="5490878" y="1520409"/>
            <a:ext cx="1260929" cy="116915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241663" tIns="32657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>
              <a:defRPr/>
            </a:pPr>
            <a:r>
              <a:rPr kumimoji="0"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Travel-Lambda-1a</a:t>
            </a:r>
            <a:endParaRPr lang="en-US" altLang="ja-JP" sz="750" kern="0" dirty="0">
              <a:solidFill>
                <a:srgbClr val="007CBC"/>
              </a:solidFill>
              <a:latin typeface="Arial" panose="020B0604020202020204"/>
            </a:endParaRPr>
          </a:p>
          <a:p>
            <a:pPr defTabSz="653156"/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10.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0</a:t>
            </a:r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.</a:t>
            </a:r>
            <a:r>
              <a:rPr lang="vi-VN" altLang="ja-JP" sz="750" kern="0" dirty="0">
                <a:solidFill>
                  <a:srgbClr val="007CBC"/>
                </a:solidFill>
                <a:latin typeface="Arial" panose="020B0604020202020204"/>
              </a:rPr>
              <a:t>5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.0/24</a:t>
            </a:r>
            <a:endParaRPr lang="en-US" altLang="ja-JP" sz="750" kern="0" dirty="0" smtClean="0">
              <a:solidFill>
                <a:srgbClr val="007CBC"/>
              </a:solidFill>
              <a:latin typeface="Arial" panose="020B0604020202020204"/>
            </a:endParaRPr>
          </a:p>
          <a:p>
            <a:pPr defTabSz="653156">
              <a:defRPr/>
            </a:pPr>
            <a:endParaRPr kumimoji="0" lang="en-US" altLang="ja-JP" sz="750" kern="0" dirty="0">
              <a:solidFill>
                <a:srgbClr val="007CBC"/>
              </a:solidFill>
              <a:latin typeface="Arial" panose="020B0604020202020204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3292B91-036C-6F47-AF53-75B221E4E443}"/>
              </a:ext>
            </a:extLst>
          </p:cNvPr>
          <p:cNvSpPr/>
          <p:nvPr/>
        </p:nvSpPr>
        <p:spPr>
          <a:xfrm>
            <a:off x="7412045" y="1520409"/>
            <a:ext cx="1260929" cy="116915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241663" tIns="32657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>
              <a:defRPr/>
            </a:pPr>
            <a:r>
              <a:rPr kumimoji="0"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Travel-Lambda-1c</a:t>
            </a:r>
            <a:endParaRPr lang="en-US" altLang="ja-JP" sz="750" kern="0" dirty="0">
              <a:solidFill>
                <a:srgbClr val="007CBC"/>
              </a:solidFill>
              <a:latin typeface="Arial" panose="020B0604020202020204"/>
            </a:endParaRPr>
          </a:p>
          <a:p>
            <a:pPr defTabSz="653156"/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10.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0</a:t>
            </a:r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.</a:t>
            </a:r>
            <a:r>
              <a:rPr lang="vi-VN" altLang="ja-JP" sz="750" kern="0" dirty="0">
                <a:solidFill>
                  <a:srgbClr val="007CBC"/>
                </a:solidFill>
                <a:latin typeface="Arial" panose="020B0604020202020204"/>
              </a:rPr>
              <a:t>6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.0/24</a:t>
            </a:r>
            <a:endParaRPr lang="en-US" altLang="ja-JP" sz="750" kern="0" dirty="0" smtClean="0">
              <a:solidFill>
                <a:srgbClr val="007CBC"/>
              </a:solidFill>
              <a:latin typeface="Arial" panose="020B0604020202020204"/>
            </a:endParaRPr>
          </a:p>
          <a:p>
            <a:pPr defTabSz="653156">
              <a:defRPr/>
            </a:pPr>
            <a:endParaRPr kumimoji="0" lang="en-US" altLang="ja-JP" sz="750" kern="0" dirty="0">
              <a:solidFill>
                <a:srgbClr val="007CBC"/>
              </a:solidFill>
              <a:latin typeface="Arial" panose="020B060402020202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3D676F-960C-DF4B-B73D-BB8A28F7021A}"/>
              </a:ext>
            </a:extLst>
          </p:cNvPr>
          <p:cNvSpPr/>
          <p:nvPr/>
        </p:nvSpPr>
        <p:spPr>
          <a:xfrm>
            <a:off x="3513571" y="350467"/>
            <a:ext cx="6377269" cy="6334281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326571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>
              <a:defRPr/>
            </a:pPr>
            <a:r>
              <a:rPr kumimoji="0" lang="en-US" sz="750" kern="0" dirty="0">
                <a:solidFill>
                  <a:srgbClr val="007CBC"/>
                </a:solidFill>
                <a:latin typeface="Arial" panose="020B0604020202020204"/>
              </a:rPr>
              <a:t>Tokyo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271BE-5AE8-9B43-9FA7-738248861C6F}"/>
              </a:ext>
            </a:extLst>
          </p:cNvPr>
          <p:cNvCxnSpPr>
            <a:cxnSpLocks/>
            <a:stCxn id="108" idx="2"/>
            <a:endCxn id="234" idx="1"/>
          </p:cNvCxnSpPr>
          <p:nvPr/>
        </p:nvCxnSpPr>
        <p:spPr>
          <a:xfrm rot="16200000" flipH="1">
            <a:off x="1965398" y="2438713"/>
            <a:ext cx="1792029" cy="198321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>
            <a:extLst>
              <a:ext uri="{FF2B5EF4-FFF2-40B4-BE49-F238E27FC236}">
                <a16:creationId xmlns:a16="http://schemas.microsoft.com/office/drawing/2014/main" id="{ABF16DE7-730D-8449-8D91-EFA5144861D1}"/>
              </a:ext>
            </a:extLst>
          </p:cNvPr>
          <p:cNvCxnSpPr>
            <a:cxnSpLocks/>
            <a:stCxn id="108" idx="2"/>
            <a:endCxn id="232" idx="1"/>
          </p:cNvCxnSpPr>
          <p:nvPr/>
        </p:nvCxnSpPr>
        <p:spPr>
          <a:xfrm rot="16200000" flipH="1">
            <a:off x="1694328" y="2709784"/>
            <a:ext cx="2346246" cy="1995295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680781-9BB4-9D4D-8C8C-E617111786A3}"/>
              </a:ext>
            </a:extLst>
          </p:cNvPr>
          <p:cNvCxnSpPr>
            <a:cxnSpLocks/>
            <a:stCxn id="203" idx="3"/>
            <a:endCxn id="201" idx="1"/>
          </p:cNvCxnSpPr>
          <p:nvPr/>
        </p:nvCxnSpPr>
        <p:spPr>
          <a:xfrm flipV="1">
            <a:off x="3209294" y="1841598"/>
            <a:ext cx="667084" cy="3433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9">
            <a:extLst>
              <a:ext uri="{FF2B5EF4-FFF2-40B4-BE49-F238E27FC236}">
                <a16:creationId xmlns:a16="http://schemas.microsoft.com/office/drawing/2014/main" id="{059DD533-949D-9A44-B8F1-F81D0F69D3B0}"/>
              </a:ext>
            </a:extLst>
          </p:cNvPr>
          <p:cNvCxnSpPr>
            <a:cxnSpLocks/>
            <a:stCxn id="203" idx="3"/>
            <a:endCxn id="221" idx="1"/>
          </p:cNvCxnSpPr>
          <p:nvPr/>
        </p:nvCxnSpPr>
        <p:spPr>
          <a:xfrm>
            <a:off x="3209294" y="2184949"/>
            <a:ext cx="677626" cy="27022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42FC4A2-46EC-BA4A-9BB8-0CB0CF7CC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83" y="372135"/>
            <a:ext cx="370167" cy="33736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984E775-CD5D-0245-9D1E-667F1ADB146B}"/>
              </a:ext>
            </a:extLst>
          </p:cNvPr>
          <p:cNvSpPr txBox="1"/>
          <p:nvPr/>
        </p:nvSpPr>
        <p:spPr>
          <a:xfrm>
            <a:off x="6044178" y="688930"/>
            <a:ext cx="981039" cy="3462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ja-JP" sz="750" dirty="0"/>
              <a:t>Symantec Cloud</a:t>
            </a:r>
          </a:p>
          <a:p>
            <a:pPr algn="ctr"/>
            <a:r>
              <a:rPr lang="en-US" altLang="ja-JP" sz="750" dirty="0"/>
              <a:t>Workload </a:t>
            </a:r>
          </a:p>
          <a:p>
            <a:pPr algn="ctr"/>
            <a:r>
              <a:rPr lang="en-US" altLang="ja-JP" sz="750" dirty="0"/>
              <a:t>Protection for Storage</a:t>
            </a:r>
          </a:p>
        </p:txBody>
      </p:sp>
      <p:cxnSp>
        <p:nvCxnSpPr>
          <p:cNvPr id="140" name="Straight Arrow Connector 27">
            <a:extLst>
              <a:ext uri="{FF2B5EF4-FFF2-40B4-BE49-F238E27FC236}">
                <a16:creationId xmlns:a16="http://schemas.microsoft.com/office/drawing/2014/main" id="{BFEBE28F-F46D-2D45-8CA5-390CF0B12D7B}"/>
              </a:ext>
            </a:extLst>
          </p:cNvPr>
          <p:cNvCxnSpPr>
            <a:cxnSpLocks/>
            <a:stCxn id="234" idx="3"/>
            <a:endCxn id="236" idx="1"/>
          </p:cNvCxnSpPr>
          <p:nvPr/>
        </p:nvCxnSpPr>
        <p:spPr>
          <a:xfrm>
            <a:off x="4113708" y="4326337"/>
            <a:ext cx="238999" cy="1433184"/>
          </a:xfrm>
          <a:prstGeom prst="bentConnector3">
            <a:avLst>
              <a:gd name="adj1" fmla="val 95964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4FE0CA32-A924-944C-B638-503FB8D42238}"/>
              </a:ext>
            </a:extLst>
          </p:cNvPr>
          <p:cNvCxnSpPr>
            <a:cxnSpLocks/>
            <a:stCxn id="232" idx="3"/>
            <a:endCxn id="236" idx="1"/>
          </p:cNvCxnSpPr>
          <p:nvPr/>
        </p:nvCxnSpPr>
        <p:spPr>
          <a:xfrm>
            <a:off x="4125783" y="4880555"/>
            <a:ext cx="226924" cy="878966"/>
          </a:xfrm>
          <a:prstGeom prst="bentConnector3">
            <a:avLst>
              <a:gd name="adj1" fmla="val 9384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27">
            <a:extLst>
              <a:ext uri="{FF2B5EF4-FFF2-40B4-BE49-F238E27FC236}">
                <a16:creationId xmlns:a16="http://schemas.microsoft.com/office/drawing/2014/main" id="{17C38869-0A1D-AF4E-9D73-16F0F5559AF8}"/>
              </a:ext>
            </a:extLst>
          </p:cNvPr>
          <p:cNvCxnSpPr>
            <a:cxnSpLocks/>
            <a:stCxn id="132" idx="3"/>
            <a:endCxn id="236" idx="1"/>
          </p:cNvCxnSpPr>
          <p:nvPr/>
        </p:nvCxnSpPr>
        <p:spPr>
          <a:xfrm>
            <a:off x="2178849" y="5411282"/>
            <a:ext cx="2173857" cy="34823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06">
            <a:extLst>
              <a:ext uri="{FF2B5EF4-FFF2-40B4-BE49-F238E27FC236}">
                <a16:creationId xmlns:a16="http://schemas.microsoft.com/office/drawing/2014/main" id="{790D1515-85DC-7B4F-A3C0-9DE58B78B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982" y="2019509"/>
            <a:ext cx="335643" cy="33564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8BE23134-BFBC-064F-84EF-F06A845517CE}"/>
              </a:ext>
            </a:extLst>
          </p:cNvPr>
          <p:cNvSpPr txBox="1"/>
          <p:nvPr/>
        </p:nvSpPr>
        <p:spPr>
          <a:xfrm>
            <a:off x="1490533" y="2352940"/>
            <a:ext cx="75854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rgbClr val="232F3E"/>
                </a:solidFill>
              </a:rPr>
              <a:t>Mobile client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55F23478-246C-584F-AE5A-C1BE5AE4FF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678983" y="1414963"/>
            <a:ext cx="345419" cy="335643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C282F116-D814-834D-9898-8572E0DA2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4346" y="173253"/>
            <a:ext cx="235857" cy="235857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165FA183-6B43-DD4F-AB51-3E6650D0B071}"/>
              </a:ext>
            </a:extLst>
          </p:cNvPr>
          <p:cNvSpPr/>
          <p:nvPr/>
        </p:nvSpPr>
        <p:spPr>
          <a:xfrm>
            <a:off x="2604346" y="173253"/>
            <a:ext cx="7443579" cy="6570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71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641FDC-4A79-0847-9A81-F6FF4BA1ACCB}"/>
              </a:ext>
            </a:extLst>
          </p:cNvPr>
          <p:cNvSpPr txBox="1"/>
          <p:nvPr/>
        </p:nvSpPr>
        <p:spPr>
          <a:xfrm>
            <a:off x="1524059" y="1720835"/>
            <a:ext cx="650973" cy="207749"/>
          </a:xfrm>
          <a:prstGeom prst="rect">
            <a:avLst/>
          </a:prstGeom>
          <a:noFill/>
        </p:spPr>
        <p:txBody>
          <a:bodyPr wrap="none" lIns="64286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232F3E"/>
                </a:solidFill>
              </a:rPr>
              <a:t>Call Center</a:t>
            </a:r>
            <a:endParaRPr lang="en-US" sz="750" dirty="0">
              <a:solidFill>
                <a:srgbClr val="232F3E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248797-7DB9-954F-BC81-B479C317102D}"/>
              </a:ext>
            </a:extLst>
          </p:cNvPr>
          <p:cNvSpPr txBox="1"/>
          <p:nvPr/>
        </p:nvSpPr>
        <p:spPr>
          <a:xfrm>
            <a:off x="1673919" y="5569093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750">
                <a:solidFill>
                  <a:srgbClr val="232F3E"/>
                </a:solidFill>
              </a:rPr>
              <a:t>電気／ガス</a:t>
            </a:r>
            <a:endParaRPr lang="en-US" altLang="ja-JP" sz="750" dirty="0">
              <a:solidFill>
                <a:srgbClr val="232F3E"/>
              </a:solidFill>
            </a:endParaRPr>
          </a:p>
          <a:p>
            <a:pPr algn="ctr"/>
            <a:r>
              <a:rPr lang="en-US" sz="750" dirty="0">
                <a:solidFill>
                  <a:srgbClr val="232F3E"/>
                </a:solidFill>
              </a:rPr>
              <a:t>CIS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B06A76B4-C097-334F-9D29-194C5DB76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4764" y="1119066"/>
            <a:ext cx="235857" cy="235857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3377A84-21EE-BA41-B9FE-0BDAD880F713}"/>
              </a:ext>
            </a:extLst>
          </p:cNvPr>
          <p:cNvSpPr/>
          <p:nvPr/>
        </p:nvSpPr>
        <p:spPr>
          <a:xfrm>
            <a:off x="4488500" y="1116928"/>
            <a:ext cx="4940345" cy="5519349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26571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>
              <a:defRPr/>
            </a:pPr>
            <a:r>
              <a:rPr kumimoji="0" lang="en-US" sz="750" kern="0" dirty="0">
                <a:ln w="0"/>
                <a:solidFill>
                  <a:srgbClr val="1D8900"/>
                </a:solidFill>
                <a:latin typeface="Arial" panose="020B0604020202020204"/>
              </a:rPr>
              <a:t>VPC</a:t>
            </a:r>
          </a:p>
          <a:p>
            <a:pPr defTabSz="653156">
              <a:defRPr/>
            </a:pPr>
            <a:r>
              <a:rPr lang="en-US" sz="750" kern="0" dirty="0">
                <a:ln w="0"/>
                <a:solidFill>
                  <a:srgbClr val="1D8900"/>
                </a:solidFill>
                <a:latin typeface="Arial" panose="020B0604020202020204"/>
              </a:rPr>
              <a:t>10.10.0.0/16</a:t>
            </a:r>
          </a:p>
          <a:p>
            <a:pPr defTabSz="653156">
              <a:defRPr/>
            </a:pPr>
            <a:r>
              <a:rPr kumimoji="0" lang="en-US" sz="750" kern="0" dirty="0">
                <a:ln w="0"/>
                <a:solidFill>
                  <a:srgbClr val="1D8900"/>
                </a:solidFill>
                <a:latin typeface="Arial" panose="020B0604020202020204"/>
              </a:rPr>
              <a:t>10.20.0.0/16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A69BDDC1-09A9-D843-825E-0FA365BEB9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11426" y="350467"/>
            <a:ext cx="235857" cy="235857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66AE425-700F-0347-8AF9-3CC39E7C77C3}"/>
              </a:ext>
            </a:extLst>
          </p:cNvPr>
          <p:cNvSpPr/>
          <p:nvPr/>
        </p:nvSpPr>
        <p:spPr>
          <a:xfrm>
            <a:off x="5412185" y="1293892"/>
            <a:ext cx="1392581" cy="3653814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5314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53156"/>
            <a:r>
              <a:rPr lang="en-US" sz="750" kern="0" dirty="0" err="1" smtClean="0">
                <a:solidFill>
                  <a:srgbClr val="007CBC"/>
                </a:solidFill>
                <a:latin typeface="Arial" panose="020B0604020202020204"/>
              </a:rPr>
              <a:t>ap</a:t>
            </a:r>
            <a:r>
              <a:rPr lang="en-US" sz="750" kern="0" dirty="0" smtClean="0">
                <a:solidFill>
                  <a:srgbClr val="007CBC"/>
                </a:solidFill>
                <a:latin typeface="Arial" panose="020B0604020202020204"/>
              </a:rPr>
              <a:t>-</a:t>
            </a:r>
            <a:r>
              <a:rPr lang="vi-VN" sz="750" kern="0" dirty="0" smtClean="0">
                <a:solidFill>
                  <a:srgbClr val="007CBC"/>
                </a:solidFill>
                <a:latin typeface="Arial" panose="020B0604020202020204"/>
              </a:rPr>
              <a:t>south</a:t>
            </a:r>
            <a:r>
              <a:rPr lang="en-US" sz="750" kern="0" dirty="0" smtClean="0">
                <a:solidFill>
                  <a:srgbClr val="007CBC"/>
                </a:solidFill>
                <a:latin typeface="Arial" panose="020B0604020202020204"/>
              </a:rPr>
              <a:t>east-1a</a:t>
            </a:r>
            <a:endParaRPr lang="en-US" sz="750" kern="0" dirty="0">
              <a:solidFill>
                <a:srgbClr val="007CBC"/>
              </a:solidFill>
              <a:latin typeface="Arial" panose="020B060402020202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419E77-AABD-1F49-AA57-431A2793A2B2}"/>
              </a:ext>
            </a:extLst>
          </p:cNvPr>
          <p:cNvSpPr/>
          <p:nvPr/>
        </p:nvSpPr>
        <p:spPr>
          <a:xfrm>
            <a:off x="7328879" y="1293892"/>
            <a:ext cx="1392581" cy="3660126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5314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53156"/>
            <a:r>
              <a:rPr lang="en-US" altLang="ja-JP" sz="750" kern="0" dirty="0" err="1" smtClean="0">
                <a:solidFill>
                  <a:srgbClr val="007CBC"/>
                </a:solidFill>
                <a:latin typeface="Arial" panose="020B0604020202020204"/>
              </a:rPr>
              <a:t>ap</a:t>
            </a:r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-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south</a:t>
            </a:r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east-1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c</a:t>
            </a:r>
            <a:endParaRPr lang="en-US" altLang="ja-JP" sz="750" kern="0" dirty="0">
              <a:solidFill>
                <a:srgbClr val="007CBC"/>
              </a:solidFill>
              <a:latin typeface="Arial" panose="020B0604020202020204"/>
            </a:endParaRP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A43404B-4CE1-674E-B14E-DB9C95C3AC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90878" y="1520409"/>
            <a:ext cx="195943" cy="195943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B769129E-201E-934E-A5EA-ECBEDE4AA8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12044" y="1520409"/>
            <a:ext cx="195943" cy="195943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260D96E7-1241-3E44-B0D2-6F23D79E24E9}"/>
              </a:ext>
            </a:extLst>
          </p:cNvPr>
          <p:cNvSpPr/>
          <p:nvPr/>
        </p:nvSpPr>
        <p:spPr>
          <a:xfrm>
            <a:off x="5716083" y="1995663"/>
            <a:ext cx="2739654" cy="516268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5314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53156">
              <a:defRPr/>
            </a:pPr>
            <a:endParaRPr kumimoji="0" lang="en-US" sz="750" kern="0" dirty="0">
              <a:solidFill>
                <a:srgbClr val="D86613"/>
              </a:solidFill>
              <a:latin typeface="Arial" panose="020B0604020202020204"/>
            </a:endParaRPr>
          </a:p>
          <a:p>
            <a:pPr algn="ctr" defTabSz="653156">
              <a:defRPr/>
            </a:pPr>
            <a:endParaRPr kumimoji="0" lang="en-US" sz="750" kern="0" dirty="0">
              <a:solidFill>
                <a:srgbClr val="D86613"/>
              </a:solidFill>
              <a:latin typeface="Arial" panose="020B0604020202020204"/>
            </a:endParaRP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AE74A49-C25F-B44C-B7DA-FA665E2DAB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42247" y="1995663"/>
            <a:ext cx="235857" cy="235857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C1C9F696-4AC7-104F-8ED9-ACD1F520EC4F}"/>
              </a:ext>
            </a:extLst>
          </p:cNvPr>
          <p:cNvSpPr/>
          <p:nvPr/>
        </p:nvSpPr>
        <p:spPr>
          <a:xfrm>
            <a:off x="5574837" y="1828285"/>
            <a:ext cx="3003647" cy="7743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4" tIns="25714" rIns="65314" bIns="32657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solidFill>
                  <a:srgbClr val="DF3312"/>
                </a:solidFill>
              </a:rPr>
              <a:t>Sg-Lambda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A1545B6-B014-A342-8704-017FDA6720E0}"/>
              </a:ext>
            </a:extLst>
          </p:cNvPr>
          <p:cNvSpPr txBox="1"/>
          <p:nvPr/>
        </p:nvSpPr>
        <p:spPr>
          <a:xfrm>
            <a:off x="5707755" y="2312020"/>
            <a:ext cx="756770" cy="207749"/>
          </a:xfrm>
          <a:prstGeom prst="rect">
            <a:avLst/>
          </a:prstGeom>
          <a:noFill/>
        </p:spPr>
        <p:txBody>
          <a:bodyPr wrap="none" lIns="64286" rtlCol="0">
            <a:spAutoFit/>
          </a:bodyPr>
          <a:lstStyle/>
          <a:p>
            <a:pPr algn="ctr"/>
            <a:r>
              <a:rPr lang="en-US" sz="750" dirty="0"/>
              <a:t>AWS Lambda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D97436EC-517E-F647-BBE3-A546446F46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55798" y="2072848"/>
            <a:ext cx="260684" cy="26068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86B51111-2972-D145-8E29-FDB241D6AEF2}"/>
              </a:ext>
            </a:extLst>
          </p:cNvPr>
          <p:cNvSpPr txBox="1"/>
          <p:nvPr/>
        </p:nvSpPr>
        <p:spPr>
          <a:xfrm>
            <a:off x="7629532" y="2319605"/>
            <a:ext cx="756770" cy="207749"/>
          </a:xfrm>
          <a:prstGeom prst="rect">
            <a:avLst/>
          </a:prstGeom>
          <a:noFill/>
        </p:spPr>
        <p:txBody>
          <a:bodyPr wrap="none" lIns="64286" rtlCol="0">
            <a:spAutoFit/>
          </a:bodyPr>
          <a:lstStyle/>
          <a:p>
            <a:pPr algn="ctr"/>
            <a:r>
              <a:rPr lang="en-US" sz="750" dirty="0"/>
              <a:t>AWS Lambda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62F387CF-CF68-044A-935F-16D9681634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77575" y="2080433"/>
            <a:ext cx="260684" cy="260684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3B750282-5E54-3C48-8A46-DB148B16A0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00104" y="3155709"/>
            <a:ext cx="260684" cy="260684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2C7CBE38-CB24-D14E-994F-C17BF6428F50}"/>
              </a:ext>
            </a:extLst>
          </p:cNvPr>
          <p:cNvSpPr/>
          <p:nvPr/>
        </p:nvSpPr>
        <p:spPr>
          <a:xfrm>
            <a:off x="7404115" y="2791968"/>
            <a:ext cx="1260929" cy="11393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241663" tIns="32657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>
              <a:defRPr/>
            </a:pPr>
            <a:r>
              <a:rPr kumimoji="0"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Travel-RDS-1c</a:t>
            </a:r>
            <a:endParaRPr lang="en-US" altLang="ja-JP" sz="750" kern="0" dirty="0" smtClean="0">
              <a:solidFill>
                <a:srgbClr val="007CBC"/>
              </a:solidFill>
              <a:latin typeface="Arial" panose="020B0604020202020204"/>
            </a:endParaRPr>
          </a:p>
          <a:p>
            <a:pPr defTabSz="653156"/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10.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0</a:t>
            </a:r>
            <a:r>
              <a:rPr lang="en-US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.</a:t>
            </a:r>
            <a:r>
              <a:rPr lang="vi-VN" altLang="ja-JP" sz="750" kern="0" dirty="0">
                <a:solidFill>
                  <a:srgbClr val="007CBC"/>
                </a:solidFill>
                <a:latin typeface="Arial" panose="020B0604020202020204"/>
              </a:rPr>
              <a:t>1</a:t>
            </a:r>
            <a:r>
              <a:rPr lang="vi-VN" altLang="ja-JP" sz="750" kern="0" dirty="0" smtClean="0">
                <a:solidFill>
                  <a:srgbClr val="007CBC"/>
                </a:solidFill>
                <a:latin typeface="Arial" panose="020B0604020202020204"/>
              </a:rPr>
              <a:t>.0/24</a:t>
            </a:r>
            <a:endParaRPr lang="en-US" altLang="ja-JP" sz="750" kern="0" dirty="0" smtClean="0">
              <a:solidFill>
                <a:srgbClr val="007CBC"/>
              </a:solidFill>
              <a:latin typeface="Arial" panose="020B0604020202020204"/>
            </a:endParaRPr>
          </a:p>
          <a:p>
            <a:pPr defTabSz="653156">
              <a:defRPr/>
            </a:pPr>
            <a:endParaRPr kumimoji="0" lang="en-US" altLang="ja-JP" sz="750" kern="0" dirty="0">
              <a:solidFill>
                <a:srgbClr val="007CBC"/>
              </a:solidFill>
              <a:latin typeface="Arial" panose="020B0604020202020204"/>
            </a:endParaRP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84A5E5C9-1043-8640-9860-E08A6CF708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4239" y="2788157"/>
            <a:ext cx="195943" cy="195943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8BEB3CB9-7972-044C-AD90-DB528C490D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04114" y="2794771"/>
            <a:ext cx="195943" cy="195943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BFAE05B6-22B8-884F-87FA-FFFEA1949E18}"/>
              </a:ext>
            </a:extLst>
          </p:cNvPr>
          <p:cNvSpPr/>
          <p:nvPr/>
        </p:nvSpPr>
        <p:spPr>
          <a:xfrm>
            <a:off x="5567666" y="3062910"/>
            <a:ext cx="3003647" cy="7245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4" tIns="25714" rIns="65314" bIns="32657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 smtClean="0">
                <a:solidFill>
                  <a:srgbClr val="DF3312"/>
                </a:solidFill>
              </a:rPr>
              <a:t>Sg-</a:t>
            </a:r>
            <a:r>
              <a:rPr lang="vi-VN" sz="750" dirty="0" smtClean="0">
                <a:solidFill>
                  <a:srgbClr val="DF3312"/>
                </a:solidFill>
              </a:rPr>
              <a:t>MySQL</a:t>
            </a:r>
            <a:endParaRPr lang="en-US" sz="750" dirty="0">
              <a:solidFill>
                <a:srgbClr val="DF3312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39F649C-2387-394E-AC45-027DBB186A13}"/>
              </a:ext>
            </a:extLst>
          </p:cNvPr>
          <p:cNvSpPr txBox="1"/>
          <p:nvPr/>
        </p:nvSpPr>
        <p:spPr>
          <a:xfrm>
            <a:off x="7456136" y="3403624"/>
            <a:ext cx="10871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*</a:t>
            </a:r>
            <a:r>
              <a:rPr lang="vi-VN" sz="700" dirty="0" smtClean="0">
                <a:solidFill>
                  <a:srgbClr val="FF0000"/>
                </a:solidFill>
              </a:rPr>
              <a:t>Tạm thời có 1 con thôi, nhà nghèo ko để Multi A-Z dc</a:t>
            </a:r>
            <a:endParaRPr lang="en-US" sz="700" dirty="0">
              <a:solidFill>
                <a:srgbClr val="FF0000"/>
              </a:solidFill>
            </a:endParaRP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4E1D2336-36E3-7743-9702-61A0AB26A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82308" y="3162322"/>
            <a:ext cx="260684" cy="260684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ECE1F547-025C-B945-8B26-AA9552936322}"/>
              </a:ext>
            </a:extLst>
          </p:cNvPr>
          <p:cNvSpPr txBox="1"/>
          <p:nvPr/>
        </p:nvSpPr>
        <p:spPr>
          <a:xfrm>
            <a:off x="4954004" y="664572"/>
            <a:ext cx="7248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</a:t>
            </a:r>
          </a:p>
          <a:p>
            <a:pPr algn="ctr"/>
            <a:r>
              <a:rPr lang="en-US" sz="750" dirty="0"/>
              <a:t>CloudWatch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CFE09893-EFEF-EB47-84DA-B5608121574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86101" y="410648"/>
            <a:ext cx="260684" cy="260684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C272D28-65FC-F74E-9C1A-173DFB9BE554}"/>
              </a:ext>
            </a:extLst>
          </p:cNvPr>
          <p:cNvSpPr txBox="1"/>
          <p:nvPr/>
        </p:nvSpPr>
        <p:spPr>
          <a:xfrm>
            <a:off x="5512878" y="671993"/>
            <a:ext cx="6431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AWS</a:t>
            </a:r>
          </a:p>
          <a:p>
            <a:pPr algn="ctr"/>
            <a:r>
              <a:rPr lang="en-US" sz="750" dirty="0"/>
              <a:t>CloudTrail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536D6B6A-A7BE-9F44-87D8-A05A284E2E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704099" y="409890"/>
            <a:ext cx="260684" cy="260684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E984EA9F-A438-214F-9B5E-2C7702659EB4}"/>
              </a:ext>
            </a:extLst>
          </p:cNvPr>
          <p:cNvSpPr txBox="1"/>
          <p:nvPr/>
        </p:nvSpPr>
        <p:spPr>
          <a:xfrm>
            <a:off x="2794858" y="707436"/>
            <a:ext cx="5790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</a:t>
            </a:r>
          </a:p>
          <a:p>
            <a:pPr algn="ctr"/>
            <a:r>
              <a:rPr lang="en-US" sz="750" dirty="0"/>
              <a:t>Route 53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C453FC34-7F5D-3F4C-8A0E-DE421A7B511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54019" y="465543"/>
            <a:ext cx="260684" cy="260684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591CCEC5-F8F9-294D-85BA-F27AA4C2F615}"/>
              </a:ext>
            </a:extLst>
          </p:cNvPr>
          <p:cNvSpPr txBox="1"/>
          <p:nvPr/>
        </p:nvSpPr>
        <p:spPr>
          <a:xfrm>
            <a:off x="3629854" y="1961183"/>
            <a:ext cx="7537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</a:t>
            </a:r>
          </a:p>
          <a:p>
            <a:pPr algn="ctr"/>
            <a:r>
              <a:rPr lang="en-US" sz="750" dirty="0"/>
              <a:t>API Gateway</a:t>
            </a:r>
          </a:p>
        </p:txBody>
      </p:sp>
      <p:pic>
        <p:nvPicPr>
          <p:cNvPr id="201" name="Graphic 200">
            <a:extLst>
              <a:ext uri="{FF2B5EF4-FFF2-40B4-BE49-F238E27FC236}">
                <a16:creationId xmlns:a16="http://schemas.microsoft.com/office/drawing/2014/main" id="{23AAB5B2-A9BA-764E-BF40-3051C1E734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76377" y="1711255"/>
            <a:ext cx="260684" cy="26068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AE52524-BE99-1D44-9913-E0E4AC768A71}"/>
              </a:ext>
            </a:extLst>
          </p:cNvPr>
          <p:cNvSpPr txBox="1"/>
          <p:nvPr/>
        </p:nvSpPr>
        <p:spPr>
          <a:xfrm>
            <a:off x="2738955" y="2319020"/>
            <a:ext cx="679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</a:t>
            </a:r>
          </a:p>
          <a:p>
            <a:pPr algn="ctr"/>
            <a:r>
              <a:rPr lang="en-US" sz="750" dirty="0"/>
              <a:t>CloudFront</a:t>
            </a:r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C37FD225-9A62-E94A-81D9-82710A4FF35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948609" y="2054607"/>
            <a:ext cx="260684" cy="260684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1FBC53D6-6766-A44E-A2A6-BE08F142D3CC}"/>
              </a:ext>
            </a:extLst>
          </p:cNvPr>
          <p:cNvSpPr txBox="1"/>
          <p:nvPr/>
        </p:nvSpPr>
        <p:spPr>
          <a:xfrm>
            <a:off x="8871081" y="2903527"/>
            <a:ext cx="63190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Endpoints</a:t>
            </a:r>
          </a:p>
        </p:txBody>
      </p:sp>
      <p:pic>
        <p:nvPicPr>
          <p:cNvPr id="205" name="Graphic 204">
            <a:extLst>
              <a:ext uri="{FF2B5EF4-FFF2-40B4-BE49-F238E27FC236}">
                <a16:creationId xmlns:a16="http://schemas.microsoft.com/office/drawing/2014/main" id="{41EB9490-C0C1-A84D-AEA0-5288FC5E12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048954" y="2653502"/>
            <a:ext cx="277391" cy="277391"/>
          </a:xfrm>
          <a:prstGeom prst="rect">
            <a:avLst/>
          </a:prstGeom>
        </p:spPr>
      </p:pic>
      <p:cxnSp>
        <p:nvCxnSpPr>
          <p:cNvPr id="206" name="Straight Arrow Connector 79">
            <a:extLst>
              <a:ext uri="{FF2B5EF4-FFF2-40B4-BE49-F238E27FC236}">
                <a16:creationId xmlns:a16="http://schemas.microsoft.com/office/drawing/2014/main" id="{39D1356D-80BC-8241-AC65-BDD0B262F320}"/>
              </a:ext>
            </a:extLst>
          </p:cNvPr>
          <p:cNvCxnSpPr>
            <a:cxnSpLocks/>
            <a:stCxn id="165" idx="3"/>
            <a:endCxn id="205" idx="1"/>
          </p:cNvCxnSpPr>
          <p:nvPr/>
        </p:nvCxnSpPr>
        <p:spPr>
          <a:xfrm>
            <a:off x="8138259" y="2210775"/>
            <a:ext cx="910694" cy="581423"/>
          </a:xfrm>
          <a:prstGeom prst="bentConnector3">
            <a:avLst>
              <a:gd name="adj1" fmla="val 80122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2515A66-D750-9845-B24E-5AB221EF9F3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204355" y="2070113"/>
            <a:ext cx="299721" cy="271005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41041E40-8457-0042-959D-B73BC6710FB7}"/>
              </a:ext>
            </a:extLst>
          </p:cNvPr>
          <p:cNvSpPr txBox="1"/>
          <p:nvPr/>
        </p:nvSpPr>
        <p:spPr>
          <a:xfrm>
            <a:off x="10026031" y="2317907"/>
            <a:ext cx="6415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smtClean="0"/>
              <a:t>GCP</a:t>
            </a:r>
          </a:p>
          <a:p>
            <a:pPr algn="ctr"/>
            <a:r>
              <a:rPr lang="en-US" sz="750" dirty="0" smtClean="0"/>
              <a:t>Vision API</a:t>
            </a:r>
            <a:endParaRPr lang="en-US" sz="750" dirty="0"/>
          </a:p>
        </p:txBody>
      </p:sp>
      <p:cxnSp>
        <p:nvCxnSpPr>
          <p:cNvPr id="208" name="Straight Arrow Connector 27">
            <a:extLst>
              <a:ext uri="{FF2B5EF4-FFF2-40B4-BE49-F238E27FC236}">
                <a16:creationId xmlns:a16="http://schemas.microsoft.com/office/drawing/2014/main" id="{C040CC90-A82E-0B49-884A-844D46E60E42}"/>
              </a:ext>
            </a:extLst>
          </p:cNvPr>
          <p:cNvCxnSpPr>
            <a:cxnSpLocks/>
            <a:stCxn id="22" idx="1"/>
            <a:endCxn id="165" idx="3"/>
          </p:cNvCxnSpPr>
          <p:nvPr/>
        </p:nvCxnSpPr>
        <p:spPr>
          <a:xfrm rot="10800000" flipV="1">
            <a:off x="8138259" y="2205615"/>
            <a:ext cx="2066096" cy="516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C4029A8-50D3-2646-BE99-46F8C5FF7E38}"/>
              </a:ext>
            </a:extLst>
          </p:cNvPr>
          <p:cNvSpPr txBox="1"/>
          <p:nvPr/>
        </p:nvSpPr>
        <p:spPr>
          <a:xfrm>
            <a:off x="5773365" y="4663811"/>
            <a:ext cx="7761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NAT gateway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50BCA0F-1CDE-7947-8543-E7899CFFE492}"/>
              </a:ext>
            </a:extLst>
          </p:cNvPr>
          <p:cNvSpPr txBox="1"/>
          <p:nvPr/>
        </p:nvSpPr>
        <p:spPr>
          <a:xfrm>
            <a:off x="8780096" y="1472014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</a:t>
            </a:r>
          </a:p>
          <a:p>
            <a:pPr algn="ctr"/>
            <a:r>
              <a:rPr lang="en-US" sz="750" dirty="0" err="1"/>
              <a:t>GuardDuty</a:t>
            </a:r>
            <a:endParaRPr lang="en-US" sz="750" dirty="0"/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8D4A482B-309E-4A4C-92E1-80F1286587F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982538" y="1198287"/>
            <a:ext cx="260684" cy="260684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E8E31934-129E-954F-815C-E115B1371D64}"/>
              </a:ext>
            </a:extLst>
          </p:cNvPr>
          <p:cNvSpPr txBox="1"/>
          <p:nvPr/>
        </p:nvSpPr>
        <p:spPr>
          <a:xfrm>
            <a:off x="2759991" y="1252781"/>
            <a:ext cx="64633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AWS</a:t>
            </a:r>
          </a:p>
          <a:p>
            <a:pPr algn="ctr"/>
            <a:r>
              <a:rPr lang="en-US" sz="750" dirty="0"/>
              <a:t>Certificate</a:t>
            </a:r>
          </a:p>
          <a:p>
            <a:pPr algn="ctr"/>
            <a:r>
              <a:rPr lang="en-US" sz="750" dirty="0"/>
              <a:t>Manager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7397332A-8A8C-164B-9699-647E98B080F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952815" y="1002853"/>
            <a:ext cx="260684" cy="26068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C5CE1E9A-7C13-F745-8FD6-8A9AFA8E596E}"/>
              </a:ext>
            </a:extLst>
          </p:cNvPr>
          <p:cNvSpPr txBox="1"/>
          <p:nvPr/>
        </p:nvSpPr>
        <p:spPr>
          <a:xfrm>
            <a:off x="4335789" y="670574"/>
            <a:ext cx="76655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AWS Key </a:t>
            </a:r>
          </a:p>
          <a:p>
            <a:pPr algn="ctr"/>
            <a:r>
              <a:rPr lang="en-US" sz="750" dirty="0"/>
              <a:t>Management</a:t>
            </a:r>
          </a:p>
          <a:p>
            <a:pPr algn="ctr"/>
            <a:r>
              <a:rPr lang="en-US" sz="750" dirty="0"/>
              <a:t>Service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43B02FAA-F9EE-EF43-9DAF-A06E4797F26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88726" y="411282"/>
            <a:ext cx="260684" cy="260684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B7F0AA43-2455-5D4F-8097-942EC503DD70}"/>
              </a:ext>
            </a:extLst>
          </p:cNvPr>
          <p:cNvSpPr txBox="1"/>
          <p:nvPr/>
        </p:nvSpPr>
        <p:spPr>
          <a:xfrm>
            <a:off x="2671229" y="3384048"/>
            <a:ext cx="8611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rgbClr val="232F3E"/>
                </a:solidFill>
              </a:rPr>
              <a:t>OWASP TOP10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B7B0EB4-08DE-5743-B5E5-1DCB52F85FAF}"/>
              </a:ext>
            </a:extLst>
          </p:cNvPr>
          <p:cNvSpPr txBox="1"/>
          <p:nvPr/>
        </p:nvSpPr>
        <p:spPr>
          <a:xfrm>
            <a:off x="2760448" y="2915003"/>
            <a:ext cx="63511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AWS WAF</a:t>
            </a:r>
          </a:p>
        </p:txBody>
      </p:sp>
      <p:pic>
        <p:nvPicPr>
          <p:cNvPr id="219" name="Graphic 218">
            <a:extLst>
              <a:ext uri="{FF2B5EF4-FFF2-40B4-BE49-F238E27FC236}">
                <a16:creationId xmlns:a16="http://schemas.microsoft.com/office/drawing/2014/main" id="{6990E986-3921-1148-80E4-6BBC04A4980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947662" y="2672237"/>
            <a:ext cx="260684" cy="260684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53FCC28E-A657-C844-880E-1C7882D005B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=""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942765" y="3120800"/>
            <a:ext cx="277391" cy="277391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8DA8662E-91AB-0B49-BBFB-F6D0A76E4E8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86920" y="2324827"/>
            <a:ext cx="260684" cy="260684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1C26D33E-EACA-1D45-810D-4B53EE3763E0}"/>
              </a:ext>
            </a:extLst>
          </p:cNvPr>
          <p:cNvSpPr txBox="1"/>
          <p:nvPr/>
        </p:nvSpPr>
        <p:spPr>
          <a:xfrm>
            <a:off x="3677264" y="2561222"/>
            <a:ext cx="679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 S3</a:t>
            </a:r>
          </a:p>
          <a:p>
            <a:pPr algn="ctr"/>
            <a:r>
              <a:rPr lang="en-US" sz="750" dirty="0"/>
              <a:t>PWA</a:t>
            </a:r>
            <a:r>
              <a:rPr lang="ja-JP" altLang="en-US" sz="750"/>
              <a:t>用</a:t>
            </a:r>
            <a:endParaRPr lang="en-US" sz="750" dirty="0"/>
          </a:p>
        </p:txBody>
      </p:sp>
      <p:pic>
        <p:nvPicPr>
          <p:cNvPr id="223" name="Graphic 222">
            <a:extLst>
              <a:ext uri="{FF2B5EF4-FFF2-40B4-BE49-F238E27FC236}">
                <a16:creationId xmlns:a16="http://schemas.microsoft.com/office/drawing/2014/main" id="{2D25E908-B654-694E-A1C5-33E754F1637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57985" y="3422030"/>
            <a:ext cx="260684" cy="260684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14901CED-9BA5-C54F-9AC5-F7C1E29685D8}"/>
              </a:ext>
            </a:extLst>
          </p:cNvPr>
          <p:cNvSpPr txBox="1"/>
          <p:nvPr/>
        </p:nvSpPr>
        <p:spPr>
          <a:xfrm>
            <a:off x="8857155" y="3645750"/>
            <a:ext cx="679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 S3</a:t>
            </a:r>
          </a:p>
          <a:p>
            <a:pPr algn="ctr"/>
            <a:r>
              <a:rPr lang="en-US" sz="750" dirty="0"/>
              <a:t>OCR</a:t>
            </a:r>
            <a:r>
              <a:rPr lang="ja-JP" altLang="en-US" sz="750"/>
              <a:t>用</a:t>
            </a:r>
            <a:endParaRPr lang="en-US" sz="750" dirty="0"/>
          </a:p>
        </p:txBody>
      </p:sp>
      <p:cxnSp>
        <p:nvCxnSpPr>
          <p:cNvPr id="225" name="Straight Arrow Connector 79">
            <a:extLst>
              <a:ext uri="{FF2B5EF4-FFF2-40B4-BE49-F238E27FC236}">
                <a16:creationId xmlns:a16="http://schemas.microsoft.com/office/drawing/2014/main" id="{E55C23F7-2596-E444-9B06-8EAAD4216CFD}"/>
              </a:ext>
            </a:extLst>
          </p:cNvPr>
          <p:cNvCxnSpPr>
            <a:cxnSpLocks/>
            <a:endCxn id="223" idx="0"/>
          </p:cNvCxnSpPr>
          <p:nvPr/>
        </p:nvCxnSpPr>
        <p:spPr>
          <a:xfrm>
            <a:off x="9187648" y="3071662"/>
            <a:ext cx="679" cy="3503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BD2AB4B-1216-8B4A-84C0-6AA6F66C0DC7}"/>
              </a:ext>
            </a:extLst>
          </p:cNvPr>
          <p:cNvSpPr/>
          <p:nvPr/>
        </p:nvSpPr>
        <p:spPr>
          <a:xfrm>
            <a:off x="3703925" y="1140542"/>
            <a:ext cx="612231" cy="1886414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5314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53156"/>
            <a:r>
              <a:rPr lang="en-US" sz="750" kern="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defTabSz="653156"/>
            <a:r>
              <a:rPr lang="en-US" sz="750" kern="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cxnSp>
        <p:nvCxnSpPr>
          <p:cNvPr id="229" name="Straight Arrow Connector 79">
            <a:extLst>
              <a:ext uri="{FF2B5EF4-FFF2-40B4-BE49-F238E27FC236}">
                <a16:creationId xmlns:a16="http://schemas.microsoft.com/office/drawing/2014/main" id="{8D64AEAF-2897-FA4A-BC46-50D1D06BA3EB}"/>
              </a:ext>
            </a:extLst>
          </p:cNvPr>
          <p:cNvCxnSpPr>
            <a:cxnSpLocks/>
            <a:stCxn id="201" idx="3"/>
            <a:endCxn id="162" idx="0"/>
          </p:cNvCxnSpPr>
          <p:nvPr/>
        </p:nvCxnSpPr>
        <p:spPr>
          <a:xfrm>
            <a:off x="4137061" y="1841597"/>
            <a:ext cx="1949079" cy="23125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98669A20-4A41-C445-B117-75AFC95387F6}"/>
              </a:ext>
            </a:extLst>
          </p:cNvPr>
          <p:cNvSpPr txBox="1"/>
          <p:nvPr/>
        </p:nvSpPr>
        <p:spPr>
          <a:xfrm>
            <a:off x="3610947" y="4989300"/>
            <a:ext cx="7601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ea typeface="Amazon Ember" panose="020B0603020204020204" pitchFamily="34" charset="0"/>
                <a:cs typeface="Amazon Ember" panose="020B0603020204020204" pitchFamily="34" charset="0"/>
              </a:rPr>
              <a:t>Amazon SNS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D62DB6A7-E0FC-FA4C-AB88-EB2963D7E9E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865099" y="4750213"/>
            <a:ext cx="260684" cy="260684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D10CDB03-209C-614B-98C3-2379DF5418D4}"/>
              </a:ext>
            </a:extLst>
          </p:cNvPr>
          <p:cNvSpPr txBox="1"/>
          <p:nvPr/>
        </p:nvSpPr>
        <p:spPr>
          <a:xfrm>
            <a:off x="3609705" y="4446010"/>
            <a:ext cx="74732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Amazon SES</a:t>
            </a: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111065BF-D2AF-C345-B17C-2422F555C6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853023" y="4195995"/>
            <a:ext cx="260684" cy="260684"/>
          </a:xfrm>
          <a:prstGeom prst="rect">
            <a:avLst/>
          </a:prstGeom>
        </p:spPr>
      </p:pic>
      <p:sp>
        <p:nvSpPr>
          <p:cNvPr id="235" name="Rectangle 234">
            <a:extLst>
              <a:ext uri="{FF2B5EF4-FFF2-40B4-BE49-F238E27FC236}">
                <a16:creationId xmlns:a16="http://schemas.microsoft.com/office/drawing/2014/main" id="{63023A52-522C-534F-A1A3-6EA1F6051D2A}"/>
              </a:ext>
            </a:extLst>
          </p:cNvPr>
          <p:cNvSpPr/>
          <p:nvPr/>
        </p:nvSpPr>
        <p:spPr>
          <a:xfrm>
            <a:off x="3674748" y="3880724"/>
            <a:ext cx="612231" cy="139429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5314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53156"/>
            <a:r>
              <a:rPr lang="ja-JP" altLang="en-US" sz="750" ker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通知</a:t>
            </a:r>
            <a:endParaRPr lang="en-US" sz="750" kern="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3B30B1F-6440-B147-AD3D-8CB716FB0D78}"/>
              </a:ext>
            </a:extLst>
          </p:cNvPr>
          <p:cNvSpPr/>
          <p:nvPr/>
        </p:nvSpPr>
        <p:spPr>
          <a:xfrm>
            <a:off x="2741239" y="1753370"/>
            <a:ext cx="673454" cy="2510817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5314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53156"/>
            <a:r>
              <a:rPr lang="en-US" sz="750" kern="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6D5FD0B-81E7-E24C-948B-22AA0972B3C7}"/>
              </a:ext>
            </a:extLst>
          </p:cNvPr>
          <p:cNvSpPr txBox="1"/>
          <p:nvPr/>
        </p:nvSpPr>
        <p:spPr>
          <a:xfrm>
            <a:off x="2677641" y="3819285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rgbClr val="232F3E"/>
                </a:solidFill>
              </a:rPr>
              <a:t>IP Address</a:t>
            </a:r>
          </a:p>
          <a:p>
            <a:pPr algn="ctr"/>
            <a:r>
              <a:rPr lang="en-US" sz="750" dirty="0">
                <a:solidFill>
                  <a:srgbClr val="232F3E"/>
                </a:solidFill>
              </a:rPr>
              <a:t>(Call Center</a:t>
            </a:r>
            <a:r>
              <a:rPr lang="ja-JP" altLang="en-US" sz="750">
                <a:solidFill>
                  <a:srgbClr val="232F3E"/>
                </a:solidFill>
              </a:rPr>
              <a:t>用</a:t>
            </a:r>
            <a:r>
              <a:rPr lang="en-US" sz="750" dirty="0">
                <a:solidFill>
                  <a:srgbClr val="232F3E"/>
                </a:solidFill>
              </a:rPr>
              <a:t>)</a:t>
            </a:r>
          </a:p>
        </p:txBody>
      </p:sp>
      <p:pic>
        <p:nvPicPr>
          <p:cNvPr id="244" name="Graphic 243">
            <a:extLst>
              <a:ext uri="{FF2B5EF4-FFF2-40B4-BE49-F238E27FC236}">
                <a16:creationId xmlns:a16="http://schemas.microsoft.com/office/drawing/2014/main" id="{E4E48362-42A8-AF40-9B8D-5AC9FDFCF25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=""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942765" y="3556037"/>
            <a:ext cx="277391" cy="277391"/>
          </a:xfrm>
          <a:prstGeom prst="rect">
            <a:avLst/>
          </a:prstGeom>
        </p:spPr>
      </p:pic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3CB50796-3F03-9E43-A1A5-83AC5EB1EAA9}"/>
              </a:ext>
            </a:extLst>
          </p:cNvPr>
          <p:cNvCxnSpPr>
            <a:cxnSpLocks/>
            <a:stCxn id="203" idx="1"/>
            <a:endCxn id="107" idx="3"/>
          </p:cNvCxnSpPr>
          <p:nvPr/>
        </p:nvCxnSpPr>
        <p:spPr>
          <a:xfrm flipH="1">
            <a:off x="2037625" y="2184950"/>
            <a:ext cx="910984" cy="23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87DCE463-735F-B54F-8745-B8F6675D3618}"/>
              </a:ext>
            </a:extLst>
          </p:cNvPr>
          <p:cNvCxnSpPr>
            <a:cxnSpLocks/>
            <a:stCxn id="203" idx="1"/>
            <a:endCxn id="109" idx="1"/>
          </p:cNvCxnSpPr>
          <p:nvPr/>
        </p:nvCxnSpPr>
        <p:spPr>
          <a:xfrm rot="10800000">
            <a:off x="2024402" y="1582785"/>
            <a:ext cx="924208" cy="6021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48481E-C2EA-694D-9437-3C7EC246A8C1}"/>
              </a:ext>
            </a:extLst>
          </p:cNvPr>
          <p:cNvSpPr/>
          <p:nvPr/>
        </p:nvSpPr>
        <p:spPr>
          <a:xfrm>
            <a:off x="8037973" y="5190803"/>
            <a:ext cx="1306291" cy="1383599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5314" tIns="65314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53156"/>
            <a:r>
              <a:rPr lang="en-US" sz="750" kern="0" dirty="0">
                <a:solidFill>
                  <a:srgbClr val="007CBC"/>
                </a:solidFill>
                <a:latin typeface="Arial" panose="020B0604020202020204"/>
              </a:rPr>
              <a:t>ap-northeast-1a</a:t>
            </a:r>
          </a:p>
        </p:txBody>
      </p:sp>
      <p:cxnSp>
        <p:nvCxnSpPr>
          <p:cNvPr id="239" name="Straight Arrow Connector 27">
            <a:extLst>
              <a:ext uri="{FF2B5EF4-FFF2-40B4-BE49-F238E27FC236}">
                <a16:creationId xmlns:a16="http://schemas.microsoft.com/office/drawing/2014/main" id="{54BAAC01-ABB9-0546-A7FA-3938BA186C08}"/>
              </a:ext>
            </a:extLst>
          </p:cNvPr>
          <p:cNvCxnSpPr>
            <a:cxnSpLocks/>
            <a:stCxn id="180" idx="3"/>
            <a:endCxn id="162" idx="3"/>
          </p:cNvCxnSpPr>
          <p:nvPr/>
        </p:nvCxnSpPr>
        <p:spPr>
          <a:xfrm flipH="1" flipV="1">
            <a:off x="6216482" y="2203190"/>
            <a:ext cx="44306" cy="1082861"/>
          </a:xfrm>
          <a:prstGeom prst="bentConnector3">
            <a:avLst>
              <a:gd name="adj1" fmla="val -886072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7">
            <a:extLst>
              <a:ext uri="{FF2B5EF4-FFF2-40B4-BE49-F238E27FC236}">
                <a16:creationId xmlns:a16="http://schemas.microsoft.com/office/drawing/2014/main" id="{846EF6AD-4A94-1948-8A23-9F8ED46FEB10}"/>
              </a:ext>
            </a:extLst>
          </p:cNvPr>
          <p:cNvCxnSpPr>
            <a:cxnSpLocks/>
            <a:stCxn id="164" idx="0"/>
            <a:endCxn id="162" idx="1"/>
          </p:cNvCxnSpPr>
          <p:nvPr/>
        </p:nvCxnSpPr>
        <p:spPr>
          <a:xfrm rot="16200000" flipV="1">
            <a:off x="4951795" y="3207193"/>
            <a:ext cx="2192164" cy="184159"/>
          </a:xfrm>
          <a:prstGeom prst="bentConnector4">
            <a:avLst>
              <a:gd name="adj1" fmla="val 4421"/>
              <a:gd name="adj2" fmla="val 4794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75D9349-232F-7C41-BB81-D5F891610401}"/>
              </a:ext>
            </a:extLst>
          </p:cNvPr>
          <p:cNvSpPr/>
          <p:nvPr/>
        </p:nvSpPr>
        <p:spPr>
          <a:xfrm>
            <a:off x="8159098" y="5461140"/>
            <a:ext cx="1108825" cy="988109"/>
          </a:xfrm>
          <a:prstGeom prst="rect">
            <a:avLst/>
          </a:prstGeom>
          <a:solidFill>
            <a:srgbClr val="248813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241663" tIns="32657" rIns="65314" bIns="326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53156">
              <a:defRPr/>
            </a:pPr>
            <a:r>
              <a:rPr kumimoji="0" lang="en-US" sz="750" kern="0" dirty="0" err="1">
                <a:solidFill>
                  <a:srgbClr val="248813"/>
                </a:solidFill>
                <a:latin typeface="Arial" panose="020B0604020202020204"/>
              </a:rPr>
              <a:t>PubSub</a:t>
            </a:r>
            <a:r>
              <a:rPr lang="en-US" sz="750" kern="0" dirty="0">
                <a:solidFill>
                  <a:srgbClr val="248813"/>
                </a:solidFill>
                <a:latin typeface="Arial" panose="020B0604020202020204"/>
              </a:rPr>
              <a:t>-Ec2-1a</a:t>
            </a:r>
          </a:p>
          <a:p>
            <a:pPr defTabSz="653156"/>
            <a:r>
              <a:rPr lang="en-US" sz="750" kern="0" dirty="0">
                <a:solidFill>
                  <a:srgbClr val="248813"/>
                </a:solidFill>
                <a:latin typeface="Arial" panose="020B0604020202020204"/>
              </a:rPr>
              <a:t>10.10.160.0/26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4CDD4AD-7188-1542-BAEA-1880AAB32938}"/>
              </a:ext>
            </a:extLst>
          </p:cNvPr>
          <p:cNvSpPr/>
          <p:nvPr/>
        </p:nvSpPr>
        <p:spPr>
          <a:xfrm>
            <a:off x="8352069" y="5778968"/>
            <a:ext cx="666282" cy="54435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4" tIns="25714" rIns="65314" bIns="32657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solidFill>
                  <a:srgbClr val="DF3312"/>
                </a:solidFill>
              </a:rPr>
              <a:t>Sg-Ec2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ECD7FCE-0570-5847-AF2E-AAE6E5D59425}"/>
              </a:ext>
            </a:extLst>
          </p:cNvPr>
          <p:cNvSpPr txBox="1"/>
          <p:nvPr/>
        </p:nvSpPr>
        <p:spPr>
          <a:xfrm>
            <a:off x="8513003" y="6174158"/>
            <a:ext cx="36260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EC2</a:t>
            </a:r>
          </a:p>
        </p:txBody>
      </p:sp>
      <p:pic>
        <p:nvPicPr>
          <p:cNvPr id="250" name="Graphic 249">
            <a:extLst>
              <a:ext uri="{FF2B5EF4-FFF2-40B4-BE49-F238E27FC236}">
                <a16:creationId xmlns:a16="http://schemas.microsoft.com/office/drawing/2014/main" id="{211C6824-5560-534F-AA4D-BD69BA6B66D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=""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563961" y="5924359"/>
            <a:ext cx="260684" cy="260684"/>
          </a:xfrm>
          <a:prstGeom prst="rect">
            <a:avLst/>
          </a:prstGeom>
        </p:spPr>
      </p:pic>
      <p:cxnSp>
        <p:nvCxnSpPr>
          <p:cNvPr id="251" name="Straight Arrow Connector 27">
            <a:extLst>
              <a:ext uri="{FF2B5EF4-FFF2-40B4-BE49-F238E27FC236}">
                <a16:creationId xmlns:a16="http://schemas.microsoft.com/office/drawing/2014/main" id="{C0B00E98-D322-4645-997B-D1E175FE04D9}"/>
              </a:ext>
            </a:extLst>
          </p:cNvPr>
          <p:cNvCxnSpPr>
            <a:cxnSpLocks/>
            <a:stCxn id="252" idx="3"/>
            <a:endCxn id="249" idx="2"/>
          </p:cNvCxnSpPr>
          <p:nvPr/>
        </p:nvCxnSpPr>
        <p:spPr>
          <a:xfrm>
            <a:off x="2178849" y="6181682"/>
            <a:ext cx="6515454" cy="173844"/>
          </a:xfrm>
          <a:prstGeom prst="bentConnector4">
            <a:avLst>
              <a:gd name="adj1" fmla="val 40506"/>
              <a:gd name="adj2" fmla="val 19392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EA155BFE-EE67-3248-B771-300C2C1062A3}"/>
              </a:ext>
            </a:extLst>
          </p:cNvPr>
          <p:cNvSpPr txBox="1"/>
          <p:nvPr/>
        </p:nvSpPr>
        <p:spPr>
          <a:xfrm>
            <a:off x="1529652" y="6339493"/>
            <a:ext cx="954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750">
                <a:solidFill>
                  <a:srgbClr val="232F3E"/>
                </a:solidFill>
              </a:rPr>
              <a:t>運用保守ベンダー</a:t>
            </a:r>
            <a:endParaRPr lang="en-US" altLang="ja-JP" sz="750" dirty="0">
              <a:solidFill>
                <a:srgbClr val="232F3E"/>
              </a:solidFill>
            </a:endParaRPr>
          </a:p>
          <a:p>
            <a:pPr algn="ctr"/>
            <a:r>
              <a:rPr lang="ja-JP" altLang="en-US" sz="750">
                <a:solidFill>
                  <a:srgbClr val="232F3E"/>
                </a:solidFill>
              </a:rPr>
              <a:t>監視サーバ</a:t>
            </a:r>
            <a:endParaRPr lang="en-US" sz="750" dirty="0">
              <a:solidFill>
                <a:srgbClr val="232F3E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9F6C51B-8135-B448-A3E0-6E97C78C2DDE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193297" y="5901747"/>
            <a:ext cx="296784" cy="296784"/>
          </a:xfrm>
          <a:prstGeom prst="rect">
            <a:avLst/>
          </a:prstGeom>
        </p:spPr>
      </p:pic>
      <p:sp>
        <p:nvSpPr>
          <p:cNvPr id="134" name="TextBox 206">
            <a:extLst>
              <a:ext uri="{FF2B5EF4-FFF2-40B4-BE49-F238E27FC236}">
                <a16:creationId xmlns:a16="http://schemas.microsoft.com/office/drawing/2014/main" id="{4E5C5A51-AE60-6E4A-A59C-059DBE6BBAB3}"/>
              </a:ext>
            </a:extLst>
          </p:cNvPr>
          <p:cNvSpPr txBox="1"/>
          <p:nvPr/>
        </p:nvSpPr>
        <p:spPr>
          <a:xfrm>
            <a:off x="9944525" y="6146732"/>
            <a:ext cx="8082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Trend Micro</a:t>
            </a:r>
          </a:p>
          <a:p>
            <a:pPr algn="ctr"/>
            <a:r>
              <a:rPr lang="en-US" sz="750" dirty="0"/>
              <a:t>Deep Security</a:t>
            </a:r>
          </a:p>
        </p:txBody>
      </p:sp>
      <p:cxnSp>
        <p:nvCxnSpPr>
          <p:cNvPr id="137" name="Straight Arrow Connector 27">
            <a:extLst>
              <a:ext uri="{FF2B5EF4-FFF2-40B4-BE49-F238E27FC236}">
                <a16:creationId xmlns:a16="http://schemas.microsoft.com/office/drawing/2014/main" id="{A74D0B57-21B7-0342-B438-7819297A229D}"/>
              </a:ext>
            </a:extLst>
          </p:cNvPr>
          <p:cNvCxnSpPr>
            <a:cxnSpLocks/>
            <a:stCxn id="250" idx="3"/>
            <a:endCxn id="31" idx="1"/>
          </p:cNvCxnSpPr>
          <p:nvPr/>
        </p:nvCxnSpPr>
        <p:spPr>
          <a:xfrm flipV="1">
            <a:off x="8824645" y="6050139"/>
            <a:ext cx="1368652" cy="456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A98FE70C-B542-7047-9B5E-C3995CC3A4DB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8163393" y="5468798"/>
            <a:ext cx="198841" cy="198841"/>
          </a:xfrm>
          <a:prstGeom prst="rect">
            <a:avLst/>
          </a:prstGeom>
        </p:spPr>
      </p:pic>
      <p:pic>
        <p:nvPicPr>
          <p:cNvPr id="164" name="Graphic 209">
            <a:extLst>
              <a:ext uri="{FF2B5EF4-FFF2-40B4-BE49-F238E27FC236}">
                <a16:creationId xmlns:a16="http://schemas.microsoft.com/office/drawing/2014/main" id="{5A3970D3-88B7-FA4B-B4DC-5F666AF25ED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=""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001261" y="4395355"/>
            <a:ext cx="277391" cy="277391"/>
          </a:xfrm>
          <a:prstGeom prst="rect">
            <a:avLst/>
          </a:prstGeom>
        </p:spPr>
      </p:pic>
      <p:pic>
        <p:nvPicPr>
          <p:cNvPr id="178" name="Graphic 209">
            <a:extLst>
              <a:ext uri="{FF2B5EF4-FFF2-40B4-BE49-F238E27FC236}">
                <a16:creationId xmlns:a16="http://schemas.microsoft.com/office/drawing/2014/main" id="{E28806DA-A718-EB4C-834A-AFBBE5B5B53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=""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903348" y="4385070"/>
            <a:ext cx="277391" cy="277391"/>
          </a:xfrm>
          <a:prstGeom prst="rect">
            <a:avLst/>
          </a:prstGeom>
        </p:spPr>
      </p:pic>
      <p:sp>
        <p:nvSpPr>
          <p:cNvPr id="179" name="TextBox 208">
            <a:extLst>
              <a:ext uri="{FF2B5EF4-FFF2-40B4-BE49-F238E27FC236}">
                <a16:creationId xmlns:a16="http://schemas.microsoft.com/office/drawing/2014/main" id="{F6282E31-7EFE-4B42-AE24-8DD473491934}"/>
              </a:ext>
            </a:extLst>
          </p:cNvPr>
          <p:cNvSpPr txBox="1"/>
          <p:nvPr/>
        </p:nvSpPr>
        <p:spPr>
          <a:xfrm>
            <a:off x="7681366" y="4656230"/>
            <a:ext cx="7761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NAT gateway</a:t>
            </a:r>
          </a:p>
        </p:txBody>
      </p:sp>
      <p:cxnSp>
        <p:nvCxnSpPr>
          <p:cNvPr id="191" name="Straight Arrow Connector 27">
            <a:extLst>
              <a:ext uri="{FF2B5EF4-FFF2-40B4-BE49-F238E27FC236}">
                <a16:creationId xmlns:a16="http://schemas.microsoft.com/office/drawing/2014/main" id="{B47B343C-57E3-0342-B6BE-725B316DB05A}"/>
              </a:ext>
            </a:extLst>
          </p:cNvPr>
          <p:cNvCxnSpPr>
            <a:cxnSpLocks/>
            <a:stCxn id="236" idx="3"/>
            <a:endCxn id="164" idx="1"/>
          </p:cNvCxnSpPr>
          <p:nvPr/>
        </p:nvCxnSpPr>
        <p:spPr>
          <a:xfrm flipV="1">
            <a:off x="4637511" y="4534050"/>
            <a:ext cx="1363750" cy="1225471"/>
          </a:xfrm>
          <a:prstGeom prst="bentConnector3">
            <a:avLst>
              <a:gd name="adj1" fmla="val 12165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63">
            <a:extLst>
              <a:ext uri="{FF2B5EF4-FFF2-40B4-BE49-F238E27FC236}">
                <a16:creationId xmlns:a16="http://schemas.microsoft.com/office/drawing/2014/main" id="{7FFCE3D3-1863-3146-893C-FF0FF8359B4C}"/>
              </a:ext>
            </a:extLst>
          </p:cNvPr>
          <p:cNvSpPr txBox="1"/>
          <p:nvPr/>
        </p:nvSpPr>
        <p:spPr>
          <a:xfrm>
            <a:off x="4044160" y="5891654"/>
            <a:ext cx="94907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Internet gateway</a:t>
            </a:r>
          </a:p>
        </p:txBody>
      </p:sp>
      <p:pic>
        <p:nvPicPr>
          <p:cNvPr id="236" name="Graphic 64">
            <a:extLst>
              <a:ext uri="{FF2B5EF4-FFF2-40B4-BE49-F238E27FC236}">
                <a16:creationId xmlns:a16="http://schemas.microsoft.com/office/drawing/2014/main" id="{44425449-6B48-5842-A229-80ACC752752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=""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352707" y="5617119"/>
            <a:ext cx="284804" cy="284804"/>
          </a:xfrm>
          <a:prstGeom prst="rect">
            <a:avLst/>
          </a:prstGeom>
        </p:spPr>
      </p:pic>
      <p:sp>
        <p:nvSpPr>
          <p:cNvPr id="147" name="TextBox 32">
            <a:extLst>
              <a:ext uri="{FF2B5EF4-FFF2-40B4-BE49-F238E27FC236}">
                <a16:creationId xmlns:a16="http://schemas.microsoft.com/office/drawing/2014/main" id="{5B582531-8EA4-B840-90E9-ACB62A4F972E}"/>
              </a:ext>
            </a:extLst>
          </p:cNvPr>
          <p:cNvSpPr txBox="1"/>
          <p:nvPr/>
        </p:nvSpPr>
        <p:spPr>
          <a:xfrm>
            <a:off x="9379034" y="5119432"/>
            <a:ext cx="561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VPN</a:t>
            </a:r>
          </a:p>
        </p:txBody>
      </p:sp>
      <p:pic>
        <p:nvPicPr>
          <p:cNvPr id="153" name="Graphic 8">
            <a:extLst>
              <a:ext uri="{FF2B5EF4-FFF2-40B4-BE49-F238E27FC236}">
                <a16:creationId xmlns:a16="http://schemas.microsoft.com/office/drawing/2014/main" id="{B8279AF7-8FE8-474D-8C5F-12EDD43EEF5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=""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22528" y="4882734"/>
            <a:ext cx="256326" cy="256326"/>
          </a:xfrm>
          <a:prstGeom prst="rect">
            <a:avLst/>
          </a:prstGeom>
        </p:spPr>
      </p:pic>
      <p:pic>
        <p:nvPicPr>
          <p:cNvPr id="154" name="Graphic 49">
            <a:extLst>
              <a:ext uri="{FF2B5EF4-FFF2-40B4-BE49-F238E27FC236}">
                <a16:creationId xmlns:a16="http://schemas.microsoft.com/office/drawing/2014/main" id="{154A2094-6E25-FC4F-8735-20C0A5D7CA4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=""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218895" y="4882843"/>
            <a:ext cx="259226" cy="259226"/>
          </a:xfrm>
          <a:prstGeom prst="rect">
            <a:avLst/>
          </a:prstGeom>
        </p:spPr>
      </p:pic>
      <p:sp>
        <p:nvSpPr>
          <p:cNvPr id="156" name="TextBox 38">
            <a:extLst>
              <a:ext uri="{FF2B5EF4-FFF2-40B4-BE49-F238E27FC236}">
                <a16:creationId xmlns:a16="http://schemas.microsoft.com/office/drawing/2014/main" id="{B5708ACE-974F-7244-916C-32CCF79FB383}"/>
              </a:ext>
            </a:extLst>
          </p:cNvPr>
          <p:cNvSpPr txBox="1"/>
          <p:nvPr/>
        </p:nvSpPr>
        <p:spPr>
          <a:xfrm>
            <a:off x="10047164" y="5119636"/>
            <a:ext cx="591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232F3E"/>
                </a:solidFill>
              </a:rPr>
              <a:t>developers</a:t>
            </a:r>
          </a:p>
        </p:txBody>
      </p:sp>
      <p:cxnSp>
        <p:nvCxnSpPr>
          <p:cNvPr id="157" name="Straight Arrow Connector 27">
            <a:extLst>
              <a:ext uri="{FF2B5EF4-FFF2-40B4-BE49-F238E27FC236}">
                <a16:creationId xmlns:a16="http://schemas.microsoft.com/office/drawing/2014/main" id="{18556747-9E2F-E843-B387-41ECF727C811}"/>
              </a:ext>
            </a:extLst>
          </p:cNvPr>
          <p:cNvCxnSpPr>
            <a:cxnSpLocks/>
            <a:stCxn id="180" idx="3"/>
            <a:endCxn id="153" idx="1"/>
          </p:cNvCxnSpPr>
          <p:nvPr/>
        </p:nvCxnSpPr>
        <p:spPr>
          <a:xfrm>
            <a:off x="6260788" y="3286051"/>
            <a:ext cx="3261741" cy="1724846"/>
          </a:xfrm>
          <a:prstGeom prst="bentConnector3">
            <a:avLst>
              <a:gd name="adj1" fmla="val 2456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27">
            <a:extLst>
              <a:ext uri="{FF2B5EF4-FFF2-40B4-BE49-F238E27FC236}">
                <a16:creationId xmlns:a16="http://schemas.microsoft.com/office/drawing/2014/main" id="{D32CAEAC-E928-8E4F-BAA6-5749F0927788}"/>
              </a:ext>
            </a:extLst>
          </p:cNvPr>
          <p:cNvCxnSpPr>
            <a:cxnSpLocks/>
            <a:stCxn id="154" idx="1"/>
            <a:endCxn id="153" idx="3"/>
          </p:cNvCxnSpPr>
          <p:nvPr/>
        </p:nvCxnSpPr>
        <p:spPr>
          <a:xfrm rot="10800000">
            <a:off x="9778854" y="5010898"/>
            <a:ext cx="440040" cy="155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図 39">
            <a:extLst>
              <a:ext uri="{FF2B5EF4-FFF2-40B4-BE49-F238E27FC236}">
                <a16:creationId xmlns:a16="http://schemas.microsoft.com/office/drawing/2014/main" id="{F6F2A2BF-9F36-2544-94E3-19A42A80A366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5497659" y="4003024"/>
            <a:ext cx="198841" cy="198841"/>
          </a:xfrm>
          <a:prstGeom prst="rect">
            <a:avLst/>
          </a:prstGeom>
        </p:spPr>
      </p:pic>
      <p:pic>
        <p:nvPicPr>
          <p:cNvPr id="130" name="図 39">
            <a:extLst>
              <a:ext uri="{FF2B5EF4-FFF2-40B4-BE49-F238E27FC236}">
                <a16:creationId xmlns:a16="http://schemas.microsoft.com/office/drawing/2014/main" id="{EDC0549E-F8BF-4143-942A-BFC8FFBC22E3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7404115" y="4003024"/>
            <a:ext cx="198841" cy="198841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B94E45F2-946C-0F44-BB28-3BF6AD709332}"/>
              </a:ext>
            </a:extLst>
          </p:cNvPr>
          <p:cNvSpPr>
            <a:spLocks noChangeAspect="1"/>
          </p:cNvSpPr>
          <p:nvPr/>
        </p:nvSpPr>
        <p:spPr>
          <a:xfrm>
            <a:off x="3689129" y="1023322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１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214BE38-E678-764A-A8BD-3E980DA2A0AC}"/>
              </a:ext>
            </a:extLst>
          </p:cNvPr>
          <p:cNvSpPr>
            <a:spLocks noChangeAspect="1"/>
          </p:cNvSpPr>
          <p:nvPr/>
        </p:nvSpPr>
        <p:spPr>
          <a:xfrm>
            <a:off x="5815951" y="1970321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２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31F045EA-D382-5344-8CF8-6C3BAC122CE8}"/>
              </a:ext>
            </a:extLst>
          </p:cNvPr>
          <p:cNvSpPr>
            <a:spLocks noChangeAspect="1"/>
          </p:cNvSpPr>
          <p:nvPr/>
        </p:nvSpPr>
        <p:spPr>
          <a:xfrm>
            <a:off x="8943184" y="3325714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４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237F1AD5-82C3-814C-8486-D08BFFAA2F14}"/>
              </a:ext>
            </a:extLst>
          </p:cNvPr>
          <p:cNvSpPr>
            <a:spLocks noChangeAspect="1"/>
          </p:cNvSpPr>
          <p:nvPr/>
        </p:nvSpPr>
        <p:spPr>
          <a:xfrm>
            <a:off x="5898821" y="3069297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５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C05D8FB-BC8C-9843-A906-0358A9E0027D}"/>
              </a:ext>
            </a:extLst>
          </p:cNvPr>
          <p:cNvSpPr>
            <a:spLocks noChangeAspect="1"/>
          </p:cNvSpPr>
          <p:nvPr/>
        </p:nvSpPr>
        <p:spPr>
          <a:xfrm>
            <a:off x="3639708" y="3842206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６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1C98B7A-FFF5-2F47-917B-5DC399BDC8DC}"/>
              </a:ext>
            </a:extLst>
          </p:cNvPr>
          <p:cNvSpPr>
            <a:spLocks noChangeAspect="1"/>
          </p:cNvSpPr>
          <p:nvPr/>
        </p:nvSpPr>
        <p:spPr>
          <a:xfrm>
            <a:off x="10178152" y="1988439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７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2984F51-7139-AF4C-91E6-7E8AEDCC2D80}"/>
              </a:ext>
            </a:extLst>
          </p:cNvPr>
          <p:cNvSpPr>
            <a:spLocks noChangeAspect="1"/>
          </p:cNvSpPr>
          <p:nvPr/>
        </p:nvSpPr>
        <p:spPr>
          <a:xfrm>
            <a:off x="2675040" y="1693653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８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46004DA2-DB0A-574C-A735-0DCB59392284}"/>
              </a:ext>
            </a:extLst>
          </p:cNvPr>
          <p:cNvSpPr>
            <a:spLocks noChangeAspect="1"/>
          </p:cNvSpPr>
          <p:nvPr/>
        </p:nvSpPr>
        <p:spPr>
          <a:xfrm>
            <a:off x="8875314" y="1135281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９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C021849-FD07-6D4F-A24C-F3E72365B01E}"/>
              </a:ext>
            </a:extLst>
          </p:cNvPr>
          <p:cNvSpPr>
            <a:spLocks noChangeAspect="1"/>
          </p:cNvSpPr>
          <p:nvPr/>
        </p:nvSpPr>
        <p:spPr>
          <a:xfrm>
            <a:off x="6271940" y="376247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10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C019E66-4375-A74E-96AC-D002CF10F19D}"/>
              </a:ext>
            </a:extLst>
          </p:cNvPr>
          <p:cNvSpPr>
            <a:spLocks noChangeAspect="1"/>
          </p:cNvSpPr>
          <p:nvPr/>
        </p:nvSpPr>
        <p:spPr>
          <a:xfrm>
            <a:off x="5086170" y="379676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11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77C1C9D-3BCD-BA45-826C-4FAB2EC55B0D}"/>
              </a:ext>
            </a:extLst>
          </p:cNvPr>
          <p:cNvSpPr>
            <a:spLocks noChangeAspect="1"/>
          </p:cNvSpPr>
          <p:nvPr/>
        </p:nvSpPr>
        <p:spPr>
          <a:xfrm>
            <a:off x="8425001" y="5882601"/>
            <a:ext cx="154286" cy="154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57" dirty="0"/>
              <a:t>12</a:t>
            </a:r>
          </a:p>
        </p:txBody>
      </p:sp>
      <p:sp>
        <p:nvSpPr>
          <p:cNvPr id="187" name="TextBox 187">
            <a:extLst>
              <a:ext uri="{FF2B5EF4-FFF2-40B4-BE49-F238E27FC236}">
                <a16:creationId xmlns:a16="http://schemas.microsoft.com/office/drawing/2014/main" id="{239F649C-2387-394E-AC45-027DBB186A13}"/>
              </a:ext>
            </a:extLst>
          </p:cNvPr>
          <p:cNvSpPr txBox="1"/>
          <p:nvPr/>
        </p:nvSpPr>
        <p:spPr>
          <a:xfrm>
            <a:off x="4615024" y="2773570"/>
            <a:ext cx="692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*</a:t>
            </a:r>
            <a:r>
              <a:rPr lang="en-US" sz="700" dirty="0" err="1" smtClean="0">
                <a:solidFill>
                  <a:srgbClr val="FF0000"/>
                </a:solidFill>
              </a:rPr>
              <a:t>Chưa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biết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nối</a:t>
            </a:r>
            <a:r>
              <a:rPr lang="en-US" sz="700" dirty="0" smtClean="0">
                <a:solidFill>
                  <a:srgbClr val="FF0000"/>
                </a:solidFill>
              </a:rPr>
              <a:t> Lambda </a:t>
            </a:r>
            <a:r>
              <a:rPr lang="en-US" sz="700" dirty="0" err="1" smtClean="0">
                <a:solidFill>
                  <a:srgbClr val="FF0000"/>
                </a:solidFill>
              </a:rPr>
              <a:t>để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làm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gì</a:t>
            </a:r>
            <a:r>
              <a:rPr lang="en-US" sz="700" dirty="0" smtClean="0">
                <a:solidFill>
                  <a:srgbClr val="FF0000"/>
                </a:solidFill>
              </a:rPr>
              <a:t> ?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90" name="TextBox 187">
            <a:extLst>
              <a:ext uri="{FF2B5EF4-FFF2-40B4-BE49-F238E27FC236}">
                <a16:creationId xmlns:a16="http://schemas.microsoft.com/office/drawing/2014/main" id="{239F649C-2387-394E-AC45-027DBB186A13}"/>
              </a:ext>
            </a:extLst>
          </p:cNvPr>
          <p:cNvSpPr txBox="1"/>
          <p:nvPr/>
        </p:nvSpPr>
        <p:spPr>
          <a:xfrm>
            <a:off x="4558334" y="4085401"/>
            <a:ext cx="69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*Sao NAT </a:t>
            </a:r>
            <a:r>
              <a:rPr lang="en-US" sz="700" dirty="0" err="1" smtClean="0">
                <a:solidFill>
                  <a:srgbClr val="FF0000"/>
                </a:solidFill>
              </a:rPr>
              <a:t>lại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nối</a:t>
            </a:r>
            <a:r>
              <a:rPr lang="en-US" sz="700" dirty="0" smtClean="0">
                <a:solidFill>
                  <a:srgbClr val="FF0000"/>
                </a:solidFill>
              </a:rPr>
              <a:t> IG ?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92" name="TextBox 187">
            <a:extLst>
              <a:ext uri="{FF2B5EF4-FFF2-40B4-BE49-F238E27FC236}">
                <a16:creationId xmlns:a16="http://schemas.microsoft.com/office/drawing/2014/main" id="{239F649C-2387-394E-AC45-027DBB186A13}"/>
              </a:ext>
            </a:extLst>
          </p:cNvPr>
          <p:cNvSpPr txBox="1"/>
          <p:nvPr/>
        </p:nvSpPr>
        <p:spPr>
          <a:xfrm>
            <a:off x="8978666" y="1246833"/>
            <a:ext cx="692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*?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210" name="TextBox 187">
            <a:extLst>
              <a:ext uri="{FF2B5EF4-FFF2-40B4-BE49-F238E27FC236}">
                <a16:creationId xmlns:a16="http://schemas.microsoft.com/office/drawing/2014/main" id="{239F649C-2387-394E-AC45-027DBB186A13}"/>
              </a:ext>
            </a:extLst>
          </p:cNvPr>
          <p:cNvSpPr txBox="1"/>
          <p:nvPr/>
        </p:nvSpPr>
        <p:spPr>
          <a:xfrm>
            <a:off x="10536644" y="2007981"/>
            <a:ext cx="692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*</a:t>
            </a:r>
            <a:r>
              <a:rPr lang="en-US" sz="700" dirty="0" err="1" smtClean="0">
                <a:solidFill>
                  <a:srgbClr val="FF0000"/>
                </a:solidFill>
              </a:rPr>
              <a:t>Gọi</a:t>
            </a:r>
            <a:r>
              <a:rPr lang="en-US" sz="700" dirty="0" smtClean="0">
                <a:solidFill>
                  <a:srgbClr val="FF0000"/>
                </a:solidFill>
              </a:rPr>
              <a:t> API </a:t>
            </a:r>
            <a:r>
              <a:rPr lang="en-US" sz="700" dirty="0" err="1" smtClean="0">
                <a:solidFill>
                  <a:srgbClr val="FF0000"/>
                </a:solidFill>
              </a:rPr>
              <a:t>nhận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diện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ảnh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của</a:t>
            </a:r>
            <a:r>
              <a:rPr lang="en-US" sz="700" dirty="0" smtClean="0">
                <a:solidFill>
                  <a:srgbClr val="FF0000"/>
                </a:solidFill>
              </a:rPr>
              <a:t> GG, hay </a:t>
            </a:r>
            <a:r>
              <a:rPr lang="en-US" sz="700" dirty="0" err="1" smtClean="0">
                <a:solidFill>
                  <a:srgbClr val="FF0000"/>
                </a:solidFill>
              </a:rPr>
              <a:t>vì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thế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mới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cần</a:t>
            </a:r>
            <a:r>
              <a:rPr lang="en-US" sz="700" dirty="0" smtClean="0">
                <a:solidFill>
                  <a:srgbClr val="FF0000"/>
                </a:solidFill>
              </a:rPr>
              <a:t> NAT ?</a:t>
            </a:r>
            <a:endParaRPr 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2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Office PowerPoint</Application>
  <PresentationFormat>ワイド画面</PresentationFormat>
  <Paragraphs>96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Amazon Ember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4</cp:revision>
  <dcterms:created xsi:type="dcterms:W3CDTF">2022-02-09T02:24:22Z</dcterms:created>
  <dcterms:modified xsi:type="dcterms:W3CDTF">2022-08-21T00:29:42Z</dcterms:modified>
</cp:coreProperties>
</file>