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es-ES" b="1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Chatbots</a:t>
          </a:r>
          <a:r>
            <a:rPr lang="es-ES" b="1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educativos </a:t>
          </a:r>
          <a:endParaRPr lang="es-ES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s-ES" noProof="0" dirty="0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Actúan como tutores virtuales o asistentes 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s-ES" noProof="0" dirty="0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es-ES" b="1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Robotica</a:t>
          </a:r>
          <a:r>
            <a:rPr lang="es-ES" b="1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Educativa </a:t>
          </a:r>
          <a:endParaRPr lang="es-ES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s-ES" noProof="0" dirty="0"/>
        </a:p>
      </dgm:t>
    </dgm:pt>
    <dgm:pt modelId="{A84AA4D5-2E69-4308-B848-AF7C866DBA3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Fomentan el aprendizaje practico y la creatividad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A60D0F-7C99-4FA0-90CA-9CD92DBEF3B7}" type="parTrans" cxnId="{E785B928-0A23-43BA-9D0D-4355335BED79}">
      <dgm:prSet/>
      <dgm:spPr/>
      <dgm:t>
        <a:bodyPr rtlCol="0"/>
        <a:lstStyle/>
        <a:p>
          <a:pPr rtl="0"/>
          <a:endParaRPr lang="es-ES" noProof="0" dirty="0"/>
        </a:p>
      </dgm:t>
    </dgm:pt>
    <dgm:pt modelId="{195A1AC7-FDFE-47D0-B6D9-46AB9BA4736B}" type="sibTrans" cxnId="{E785B928-0A23-43BA-9D0D-4355335BED79}">
      <dgm:prSet/>
      <dgm:spPr/>
      <dgm:t>
        <a:bodyPr rtlCol="0"/>
        <a:lstStyle/>
        <a:p>
          <a:pPr rtl="0"/>
          <a:endParaRPr lang="es-ES" noProof="0" dirty="0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es-ES" b="1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Plataformas de autoaprendizaje </a:t>
          </a:r>
          <a:endParaRPr lang="es-ES" b="1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s-ES" noProof="0" dirty="0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s-ES" noProof="0" dirty="0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es-ES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Adaptabilidad a cada alumno por separado gracias a la IA</a:t>
          </a:r>
          <a:endParaRPr lang="es-ES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s-ES" noProof="0" dirty="0"/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s-ES" noProof="0" dirty="0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E785B928-0A23-43BA-9D0D-4355335BED79}" srcId="{ABA77F75-8642-4931-8D7E-BE6C6DB9940D}" destId="{A84AA4D5-2E69-4308-B848-AF7C866DBA37}" srcOrd="0" destOrd="0" parTransId="{5AA60D0F-7C99-4FA0-90CA-9CD92DBEF3B7}" sibTransId="{195A1AC7-FDFE-47D0-B6D9-46AB9BA4736B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15558403-8721-4CBE-97C1-25F56F385AD1}" type="presOf" srcId="{A84AA4D5-2E69-4308-B848-AF7C866DBA37}" destId="{E4FD5043-5612-43C5-B6AE-CCD431549399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731512"/>
          <a:ext cx="3447370" cy="1039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Chatbots</a:t>
          </a:r>
          <a:r>
            <a:rPr lang="es-ES" sz="2900" b="1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educativos </a:t>
          </a:r>
          <a:endParaRPr lang="es-ES" sz="29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731512"/>
        <a:ext cx="3447370" cy="1039105"/>
      </dsp:txXfrm>
    </dsp:sp>
    <dsp:sp modelId="{17CA1487-CDD9-4364-92F6-A11DBDAFE16C}">
      <dsp:nvSpPr>
        <dsp:cNvPr id="0" name=""/>
        <dsp:cNvSpPr/>
      </dsp:nvSpPr>
      <dsp:spPr>
        <a:xfrm>
          <a:off x="3535" y="1770618"/>
          <a:ext cx="3447370" cy="1990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rtlCol="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9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Actúan como tutores virtuales o asistentes </a:t>
          </a:r>
          <a:endParaRPr lang="es-ES" sz="2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1770618"/>
        <a:ext cx="3447370" cy="1990125"/>
      </dsp:txXfrm>
    </dsp:sp>
    <dsp:sp modelId="{055A5EAB-EAE0-4501-8649-31F112FF9AD5}">
      <dsp:nvSpPr>
        <dsp:cNvPr id="0" name=""/>
        <dsp:cNvSpPr/>
      </dsp:nvSpPr>
      <dsp:spPr>
        <a:xfrm>
          <a:off x="3933537" y="731512"/>
          <a:ext cx="3447370" cy="1039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noProof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Robotica</a:t>
          </a:r>
          <a:r>
            <a:rPr lang="es-ES" sz="2900" b="1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Educativa </a:t>
          </a:r>
          <a:endParaRPr lang="es-ES" sz="29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731512"/>
        <a:ext cx="3447370" cy="1039105"/>
      </dsp:txXfrm>
    </dsp:sp>
    <dsp:sp modelId="{E4FD5043-5612-43C5-B6AE-CCD431549399}">
      <dsp:nvSpPr>
        <dsp:cNvPr id="0" name=""/>
        <dsp:cNvSpPr/>
      </dsp:nvSpPr>
      <dsp:spPr>
        <a:xfrm>
          <a:off x="3933537" y="1770618"/>
          <a:ext cx="3447370" cy="1990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rtlCol="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9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Fomentan el aprendizaje practico y la creatividad</a:t>
          </a:r>
          <a:endParaRPr lang="es-ES" sz="2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770618"/>
        <a:ext cx="3447370" cy="1990125"/>
      </dsp:txXfrm>
    </dsp:sp>
    <dsp:sp modelId="{23D06E36-F688-4B37-8BB8-73015E665B0E}">
      <dsp:nvSpPr>
        <dsp:cNvPr id="0" name=""/>
        <dsp:cNvSpPr/>
      </dsp:nvSpPr>
      <dsp:spPr>
        <a:xfrm>
          <a:off x="7863539" y="731512"/>
          <a:ext cx="3447370" cy="1039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Plataformas de autoaprendizaje </a:t>
          </a:r>
          <a:endParaRPr lang="es-ES" sz="2900" b="1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731512"/>
        <a:ext cx="3447370" cy="1039105"/>
      </dsp:txXfrm>
    </dsp:sp>
    <dsp:sp modelId="{EA81ED6A-A7EA-4137-A3DC-D16E79F1B938}">
      <dsp:nvSpPr>
        <dsp:cNvPr id="0" name=""/>
        <dsp:cNvSpPr/>
      </dsp:nvSpPr>
      <dsp:spPr>
        <a:xfrm>
          <a:off x="7863539" y="1770618"/>
          <a:ext cx="3447370" cy="1990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rtlCol="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ES" sz="2900" kern="1200" noProof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Adaptabilidad a cada alumno por separado gracias a la IA</a:t>
          </a:r>
          <a:endParaRPr lang="es-ES" sz="29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770618"/>
        <a:ext cx="3447370" cy="1990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20/05/2025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20/05/2025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30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7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20/05/2025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ialnet.unirioja.es/servlet/articulo?codigo=724277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 smtClean="0">
                <a:latin typeface="Rockwell" panose="02060603020205020403" pitchFamily="18" charset="0"/>
              </a:rPr>
              <a:t>La inteligencia artificial en la educación </a:t>
            </a:r>
            <a:endParaRPr lang="es-ES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75184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Alumno :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JULio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Cesar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Cazarez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Uriarte</a:t>
            </a:r>
          </a:p>
          <a:p>
            <a:pPr algn="ctr" rtl="0"/>
            <a:r>
              <a:rPr lang="es-E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Materia: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Inteligencia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</a:t>
            </a:r>
          </a:p>
          <a:p>
            <a:pPr algn="ctr"/>
            <a:r>
              <a:rPr lang="es-E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Maestro: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JOSE MARIO RIOS 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FELIX</a:t>
            </a:r>
          </a:p>
          <a:p>
            <a:pPr algn="ctr" rtl="0"/>
            <a:endParaRPr lang="es-E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 smtClean="0"/>
              <a:t>ARTICULOS</a:t>
            </a:r>
            <a:r>
              <a:rPr lang="es-MX" dirty="0" smtClean="0"/>
              <a:t> CIENTIFICOS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chrome-extension</a:t>
            </a:r>
            <a:r>
              <a:rPr lang="es-MX" dirty="0"/>
              <a:t>://</a:t>
            </a:r>
            <a:r>
              <a:rPr lang="es-MX" dirty="0" err="1"/>
              <a:t>efaidnbmnnnibpcajpcglclefindmkaj</a:t>
            </a:r>
            <a:r>
              <a:rPr lang="es-MX" dirty="0"/>
              <a:t>/https://</a:t>
            </a:r>
            <a:r>
              <a:rPr lang="es-MX" dirty="0" smtClean="0"/>
              <a:t>planetadelibrosar0.cdnstatics.com/libros_contenido_extra/40/39307_Inteligencia_artificial.pdf</a:t>
            </a:r>
          </a:p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dialnet.unirioja.es/servlet/articulo?codigo=7242777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986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Gracias Por Su Atención GIF - Gracias Por Su Atención - Discover &amp; Share  GI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50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318573" y="792681"/>
            <a:ext cx="8951862" cy="86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2027581" y="593899"/>
            <a:ext cx="9223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latin typeface="Bahnschrift SemiBold" panose="020B0502040204020203" pitchFamily="34" charset="0"/>
              </a:rPr>
              <a:t>¿</a:t>
            </a:r>
            <a:r>
              <a:rPr lang="es-MX" sz="4400" dirty="0" smtClean="0">
                <a:latin typeface="Bahnschrift SemiBold" panose="020B0502040204020203" pitchFamily="34" charset="0"/>
              </a:rPr>
              <a:t>Que es la inteligencia artificial?</a:t>
            </a:r>
            <a:endParaRPr lang="es-MX" sz="4400" dirty="0">
              <a:latin typeface="Bahnschrift SemiBold" panose="020B05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03403" y="1885256"/>
            <a:ext cx="10685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/>
              <a:t>Es la </a:t>
            </a:r>
            <a:r>
              <a:rPr lang="es-MX" sz="2800" dirty="0"/>
              <a:t>automatización de actividades que vinculamos con procesos </a:t>
            </a:r>
            <a:r>
              <a:rPr lang="es-MX" sz="2800" dirty="0" smtClean="0"/>
              <a:t>de </a:t>
            </a:r>
            <a:r>
              <a:rPr lang="es-MX" sz="2800" dirty="0"/>
              <a:t>pensamiento humano, como la toma de </a:t>
            </a:r>
            <a:r>
              <a:rPr lang="es-MX" sz="2800" dirty="0" smtClean="0"/>
              <a:t>decisiones, resolución </a:t>
            </a:r>
            <a:r>
              <a:rPr lang="es-MX" sz="2800" dirty="0"/>
              <a:t>de problemas o aprendizaje.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73" y="3658014"/>
            <a:ext cx="2381664" cy="238166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854" y="3658014"/>
            <a:ext cx="3887027" cy="23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Ayuda a personalizar el aprendizaje</a:t>
            </a:r>
          </a:p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Permite crear entornos adaptativos para cada estudiante </a:t>
            </a:r>
          </a:p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Automatiza tareas como la evolución </a:t>
            </a:r>
          </a:p>
          <a:p>
            <a:r>
              <a:rPr lang="es-E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Apoya al docente para centrase mas en el acompañamiento humano 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41412" y="1042175"/>
            <a:ext cx="10511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latin typeface="Bahnschrift SemiBold" panose="020B0502040204020203" pitchFamily="34" charset="0"/>
              </a:rPr>
              <a:t>¿Por </a:t>
            </a:r>
            <a:r>
              <a:rPr lang="es-MX" sz="2800" dirty="0">
                <a:latin typeface="Bahnschrift SemiBold" panose="020B0502040204020203" pitchFamily="34" charset="0"/>
              </a:rPr>
              <a:t>que es importante la inteligencia artificial en la </a:t>
            </a:r>
            <a:r>
              <a:rPr lang="es-MX" sz="2800" dirty="0" smtClean="0">
                <a:latin typeface="Bahnschrift SemiBold" panose="020B0502040204020203" pitchFamily="34" charset="0"/>
              </a:rPr>
              <a:t>educación? </a:t>
            </a:r>
            <a:endParaRPr lang="es-MX" sz="2800" dirty="0">
              <a:latin typeface="Bahnschrift SemiBold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86" y="4547826"/>
            <a:ext cx="3761340" cy="211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90855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43084" y="808383"/>
            <a:ext cx="1158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¿</a:t>
            </a:r>
            <a:r>
              <a:rPr lang="es-MX" sz="2800" dirty="0">
                <a:latin typeface="Bahnschrift SemiBold" panose="020B0502040204020203" pitchFamily="34" charset="0"/>
              </a:rPr>
              <a:t>Qué tecnologías se utilizan para la inteligencia artificial en la educación?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484677" cy="3541714"/>
          </a:xfrm>
        </p:spPr>
        <p:txBody>
          <a:bodyPr rtlCol="0">
            <a:normAutofit/>
          </a:bodyPr>
          <a:lstStyle/>
          <a:p>
            <a:pPr lvl="1"/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ChatGPT</a:t>
            </a:r>
            <a:endParaRPr lang="es-E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Duolingo</a:t>
            </a:r>
            <a:endParaRPr lang="es-E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Khan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Academy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chatGPT-4</a:t>
            </a:r>
            <a:endParaRPr lang="es-ES" sz="24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Plataformas como Century </a:t>
            </a:r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</a:t>
            </a:r>
            <a:endParaRPr lang="es-E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404730" y="1288944"/>
            <a:ext cx="988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Bahnschrift SemiBold" panose="020B0502040204020203" pitchFamily="34" charset="0"/>
              </a:rPr>
              <a:t>Aplicaciones</a:t>
            </a:r>
            <a:r>
              <a:rPr lang="es-MX" dirty="0" smtClean="0"/>
              <a:t> </a:t>
            </a:r>
            <a:r>
              <a:rPr lang="es-MX" sz="2800" dirty="0">
                <a:latin typeface="Bahnschrift SemiBold" panose="020B0502040204020203" pitchFamily="34" charset="0"/>
              </a:rPr>
              <a:t>reales de Inteligencia Artificial en la educación </a:t>
            </a:r>
            <a:endParaRPr lang="es-MX" sz="2800" dirty="0">
              <a:latin typeface="Bahnschrift SemiBold" panose="020B0502040204020203" pitchFamily="34" charset="0"/>
            </a:endParaRPr>
          </a:p>
        </p:txBody>
      </p:sp>
      <p:pic>
        <p:nvPicPr>
          <p:cNvPr id="2050" name="Picture 2" descr="Chat GPT, what it is, how it works - iSend - WhatsApp - SMS Mark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10" y="195793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é tan bien enseña inglés Duolingo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410" y="3558138"/>
            <a:ext cx="47874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910" y="1950826"/>
            <a:ext cx="1929986" cy="16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09" y="2077209"/>
            <a:ext cx="6319561" cy="3541714"/>
          </a:xfrm>
        </p:spPr>
        <p:txBody>
          <a:bodyPr rtlCol="0">
            <a:normAutofit/>
          </a:bodyPr>
          <a:lstStyle/>
          <a:p>
            <a:pPr marL="457200" lvl="1" indent="0" rtl="0">
              <a:buNone/>
            </a:pP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Ventajas :</a:t>
            </a:r>
          </a:p>
          <a:p>
            <a:pPr lvl="1"/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Personalizacion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aprendizaje</a:t>
            </a:r>
          </a:p>
          <a:p>
            <a:pPr lvl="1"/>
            <a:r>
              <a:rPr lang="es-E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Automatizacion</a:t>
            </a:r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tareas administrativas</a:t>
            </a:r>
          </a:p>
          <a:p>
            <a:pPr lvl="1"/>
            <a:r>
              <a:rPr lang="es-E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Acceso 24/7 a tutores virtuales</a:t>
            </a:r>
          </a:p>
          <a:p>
            <a:pPr lvl="1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15408" y="1113182"/>
            <a:ext cx="4810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latin typeface="Bahnschrift SemiBold" panose="020B0502040204020203" pitchFamily="34" charset="0"/>
              </a:rPr>
              <a:t>Ventajas</a:t>
            </a:r>
            <a:r>
              <a:rPr lang="es-MX" dirty="0" smtClean="0"/>
              <a:t> </a:t>
            </a:r>
            <a:r>
              <a:rPr lang="es-MX" sz="2800" dirty="0">
                <a:latin typeface="Bahnschrift SemiBold" panose="020B0502040204020203" pitchFamily="34" charset="0"/>
              </a:rPr>
              <a:t>y Desventajas</a:t>
            </a:r>
            <a:endParaRPr lang="es-MX" sz="2800" dirty="0">
              <a:latin typeface="Bahnschrift SemiBold" panose="020B05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420676" y="2199861"/>
            <a:ext cx="5453271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>
              <a:lnSpc>
                <a:spcPct val="120000"/>
              </a:lnSpc>
              <a:spcBef>
                <a:spcPts val="500"/>
              </a:spcBef>
              <a:buSzPct val="125000"/>
            </a:pPr>
            <a:r>
              <a:rPr lang="es-MX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Desventajas: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MX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Dependencia </a:t>
            </a:r>
            <a:r>
              <a:rPr lang="es-MX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Tecnologica</a:t>
            </a:r>
            <a:endParaRPr lang="es-MX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MX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Falta de acceso en zonas pobres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MX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Perdida de pensamiento critico </a:t>
            </a:r>
          </a:p>
          <a:p>
            <a:pPr marL="800100" lvl="1" indent="-3429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pPr>
            <a:r>
              <a:rPr lang="es-MX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Problemas de privacidad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/>
            <a:r>
              <a:rPr lang="es-MX" sz="2400" dirty="0"/>
              <a:t>Big Data</a:t>
            </a:r>
            <a:r>
              <a:rPr lang="es-MX" sz="2400" dirty="0" smtClean="0"/>
              <a:t>:</a:t>
            </a:r>
          </a:p>
          <a:p>
            <a:pPr lvl="1"/>
            <a:r>
              <a:rPr lang="es-MX" sz="2400" dirty="0"/>
              <a:t>Machine </a:t>
            </a:r>
            <a:r>
              <a:rPr lang="es-MX" sz="2400" dirty="0" err="1"/>
              <a:t>Learning</a:t>
            </a:r>
            <a:r>
              <a:rPr lang="es-MX" sz="2400" dirty="0" smtClean="0"/>
              <a:t>:</a:t>
            </a:r>
          </a:p>
          <a:p>
            <a:pPr lvl="1"/>
            <a:r>
              <a:rPr lang="es-MX" sz="2400" dirty="0"/>
              <a:t>Educación adaptativa: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55165" y="980661"/>
            <a:ext cx="3889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Bahnschrift SemiBold" panose="020B0502040204020203" pitchFamily="34" charset="0"/>
              </a:rPr>
              <a:t>Conceptos</a:t>
            </a:r>
            <a:r>
              <a:rPr lang="es-MX" dirty="0" smtClean="0"/>
              <a:t> </a:t>
            </a:r>
            <a:r>
              <a:rPr lang="es-MX" sz="2800" dirty="0">
                <a:latin typeface="Bahnschrift SemiBold" panose="020B0502040204020203" pitchFamily="34" charset="0"/>
              </a:rPr>
              <a:t>Importantes</a:t>
            </a:r>
          </a:p>
          <a:p>
            <a:endParaRPr lang="es-MX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 sz="2800" b="1" dirty="0">
                <a:solidFill>
                  <a:srgbClr val="FF0000"/>
                </a:solidFill>
              </a:rPr>
              <a:t>Argentina:</a:t>
            </a:r>
            <a:r>
              <a:rPr lang="es-MX" sz="2800" dirty="0"/>
              <a:t> incluye la IA en su currículum educativo</a:t>
            </a:r>
            <a:r>
              <a:rPr lang="es-MX" sz="2800" dirty="0" smtClean="0"/>
              <a:t>.</a:t>
            </a:r>
          </a:p>
          <a:p>
            <a:r>
              <a:rPr lang="es-ES" sz="2800" b="1" dirty="0">
                <a:solidFill>
                  <a:srgbClr val="FF0000"/>
                </a:solidFill>
              </a:rPr>
              <a:t>Finlandia y Suecia : </a:t>
            </a:r>
            <a:r>
              <a:rPr lang="es-ES" sz="2800" b="1" dirty="0"/>
              <a:t>tienen posturas distintas, pero ambas promueven competencias digitales</a:t>
            </a:r>
          </a:p>
          <a:p>
            <a:r>
              <a:rPr lang="es-ES" sz="2800" b="1" dirty="0">
                <a:solidFill>
                  <a:srgbClr val="FF0000"/>
                </a:solidFill>
              </a:rPr>
              <a:t>Inglaterra:</a:t>
            </a:r>
            <a:r>
              <a:rPr lang="es-ES" sz="2800" b="1" dirty="0"/>
              <a:t> Integra la Inteligencia Artificial desde los 5 años , con énfasis en ética y comprensión del funcionamiento </a:t>
            </a:r>
          </a:p>
          <a:p>
            <a:pPr lvl="0"/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98991" y="1004396"/>
            <a:ext cx="94484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latin typeface="Bahnschrift SemiBold" panose="020B0502040204020203" pitchFamily="34" charset="0"/>
              </a:rPr>
              <a:t>Casos de países con inteligencia Artificial en la </a:t>
            </a:r>
            <a:r>
              <a:rPr lang="es-MX" sz="2800" dirty="0" smtClean="0">
                <a:latin typeface="Bahnschrift SemiBold" panose="020B0502040204020203" pitchFamily="34" charset="0"/>
              </a:rPr>
              <a:t>educación</a:t>
            </a:r>
            <a:endParaRPr lang="es-MX" sz="2800" dirty="0">
              <a:latin typeface="Bahnschrift SemiBold" panose="020B0502040204020203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ConClusion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/>
              <a:t>La inteligencia artificial ya no es una promesa del futuro, sino una herramienta del presente. Su impacto en la educación es profundo: permite personalizar el aprendizaje, automatizar tareas repetitivas y abrir nuevas formas de enseñar y aprender. Sin embargo, su implementación debe ir acompañada de una formación ética, crítica y tecnológica tanto para docentes como para estudiantes.</a:t>
            </a:r>
          </a:p>
        </p:txBody>
      </p:sp>
    </p:spTree>
    <p:extLst>
      <p:ext uri="{BB962C8B-B14F-4D97-AF65-F5344CB8AC3E}">
        <p14:creationId xmlns:p14="http://schemas.microsoft.com/office/powerpoint/2010/main" val="2130054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Panorámica</PresentationFormat>
  <Paragraphs>54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Bahnschrift SemiBold</vt:lpstr>
      <vt:lpstr>Calibri</vt:lpstr>
      <vt:lpstr>Rockwell</vt:lpstr>
      <vt:lpstr>Tahoma</vt:lpstr>
      <vt:lpstr>Trebuchet MS</vt:lpstr>
      <vt:lpstr>Tw Cen MT</vt:lpstr>
      <vt:lpstr>Wingdings</vt:lpstr>
      <vt:lpstr>Circuito</vt:lpstr>
      <vt:lpstr>La inteligencia artificial en la educación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</vt:lpstr>
      <vt:lpstr>ARTICULOS CIENTIFICOS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2025-05-20T20:52:55Z</dcterms:created>
  <dcterms:modified xsi:type="dcterms:W3CDTF">2025-05-21T00:58:49Z</dcterms:modified>
</cp:coreProperties>
</file>