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82" r:id="rId2"/>
    <p:sldId id="283" r:id="rId3"/>
    <p:sldId id="284" r:id="rId4"/>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6629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67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563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7931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Most Common Intermediate Operations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Intermediate Operations, distinct, filter, limit, skip, takeWhile, dropWhile</a:t>
            </a:r>
          </a:p>
        </p:txBody>
      </p:sp>
      <p:sp>
        <p:nvSpPr>
          <p:cNvPr id="8" name="Rectangle 7">
            <a:extLst>
              <a:ext uri="{FF2B5EF4-FFF2-40B4-BE49-F238E27FC236}">
                <a16:creationId xmlns:a16="http://schemas.microsoft.com/office/drawing/2014/main" id="{89DBB243-EF27-4345-872D-E76597E95619}"/>
              </a:ext>
            </a:extLst>
          </p:cNvPr>
          <p:cNvSpPr/>
          <p:nvPr/>
        </p:nvSpPr>
        <p:spPr>
          <a:xfrm>
            <a:off x="952499" y="2401615"/>
            <a:ext cx="34782670" cy="1386331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Up until now, I've kind of glossed over intermediate operations.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used filter, limit, map and sorted in my examples.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you can see from this table, the operations you've already seen briefly, cover half of the basic operations available to your stream pipelines.</a:t>
            </a:r>
          </a:p>
        </p:txBody>
      </p:sp>
      <p:graphicFrame>
        <p:nvGraphicFramePr>
          <p:cNvPr id="2" name="Table 1">
            <a:extLst>
              <a:ext uri="{FF2B5EF4-FFF2-40B4-BE49-F238E27FC236}">
                <a16:creationId xmlns:a16="http://schemas.microsoft.com/office/drawing/2014/main" id="{5E5B6F70-61CA-4AC6-62A1-4A18A75094DC}"/>
              </a:ext>
            </a:extLst>
          </p:cNvPr>
          <p:cNvGraphicFramePr>
            <a:graphicFrameLocks noGrp="1"/>
          </p:cNvGraphicFramePr>
          <p:nvPr/>
        </p:nvGraphicFramePr>
        <p:xfrm>
          <a:off x="5505449" y="8217721"/>
          <a:ext cx="25565102" cy="9283870"/>
        </p:xfrm>
        <a:graphic>
          <a:graphicData uri="http://schemas.openxmlformats.org/drawingml/2006/table">
            <a:tbl>
              <a:tblPr firstRow="1" bandRow="1">
                <a:tableStyleId>{5C22544A-7EE6-4342-B048-85BDC9FD1C3A}</a:tableStyleId>
              </a:tblPr>
              <a:tblGrid>
                <a:gridCol w="4861870">
                  <a:extLst>
                    <a:ext uri="{9D8B030D-6E8A-4147-A177-3AD203B41FA5}">
                      <a16:colId xmlns:a16="http://schemas.microsoft.com/office/drawing/2014/main" val="2844207666"/>
                    </a:ext>
                  </a:extLst>
                </a:gridCol>
                <a:gridCol w="20703232">
                  <a:extLst>
                    <a:ext uri="{9D8B030D-6E8A-4147-A177-3AD203B41FA5}">
                      <a16:colId xmlns:a16="http://schemas.microsoft.com/office/drawing/2014/main" val="1891655341"/>
                    </a:ext>
                  </a:extLst>
                </a:gridCol>
              </a:tblGrid>
              <a:tr h="88720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321168581"/>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distinct()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r h="213987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filter(</a:t>
                      </a:r>
                      <a:r>
                        <a:rPr lang="it-IT"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it-IT"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takeWhile(</a:t>
                      </a:r>
                      <a:r>
                        <a:rPr lang="it-IT"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it-IT"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it-IT"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en-US"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dropWhile</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249934"/>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limit</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(long </a:t>
                      </a:r>
                      <a:r>
                        <a:rPr lang="fr-FR"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maxSize</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62681"/>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&lt;R&gt;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map(</a:t>
                      </a:r>
                      <a:r>
                        <a:rPr lang="fr-FR" sz="4000" b="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Function</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fr-FR"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a:t>
                      </a:r>
                      <a:r>
                        <a:rPr lang="fr-FR"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extends</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 R&gt; mapper)</a:t>
                      </a:r>
                      <a:endPar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3057823"/>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0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peek</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fr-FR"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Consumer</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fr-FR"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fr-FR"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action)</a:t>
                      </a:r>
                      <a:endPar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3146367"/>
                  </a:ext>
                </a:extLst>
              </a:tr>
              <a:tr h="9130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skip(long 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5720123"/>
                  </a:ext>
                </a:extLst>
              </a:tr>
              <a:tr h="137299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sorted()</a:t>
                      </a:r>
                    </a:p>
                    <a:p>
                      <a:pPr marL="180000" marR="0" lvl="0" indent="0" algn="l" defTabSz="914400" rtl="0" eaLnBrk="1" fontAlgn="auto" latinLnBrk="0" hangingPunct="1">
                        <a:lnSpc>
                          <a:spcPct val="90000"/>
                        </a:lnSpc>
                        <a:spcBef>
                          <a:spcPts val="0"/>
                        </a:spcBef>
                        <a:spcAft>
                          <a:spcPts val="2400"/>
                        </a:spcAft>
                        <a:buClr>
                          <a:srgbClr val="000000"/>
                        </a:buClr>
                        <a:buSzTx/>
                        <a:buFont typeface="Arial" panose="020B0604020202020204" pitchFamily="34" charset="0"/>
                        <a:buNone/>
                        <a:tabLst/>
                        <a:defRPr/>
                      </a:pP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sorted(</a:t>
                      </a:r>
                      <a:r>
                        <a:rPr lang="en-US" sz="40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Comparator</a:t>
                      </a:r>
                      <a:r>
                        <a:rPr lang="en-US" sz="40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T&gt; comparator)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7795364"/>
                  </a:ext>
                </a:extLst>
              </a:tr>
            </a:tbl>
          </a:graphicData>
        </a:graphic>
      </p:graphicFrame>
    </p:spTree>
    <p:extLst>
      <p:ext uri="{BB962C8B-B14F-4D97-AF65-F5344CB8AC3E}">
        <p14:creationId xmlns:p14="http://schemas.microsoft.com/office/powerpoint/2010/main" val="308928369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43997"/>
            <a:ext cx="34509447" cy="1461939"/>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500" dirty="0">
                <a:latin typeface="Open Sans" panose="020B0606030504020204" pitchFamily="34" charset="0"/>
                <a:ea typeface="Open Sans" panose="020B0606030504020204" pitchFamily="34" charset="0"/>
                <a:cs typeface="Open Sans" panose="020B0606030504020204" pitchFamily="34" charset="0"/>
              </a:rPr>
              <a:t>Intermediate Operations that effect the size of the Resulting Stream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Intermediate Operations, distinct, filter, limit, skip, takeWhile, dropWhile</a:t>
            </a:r>
          </a:p>
        </p:txBody>
      </p:sp>
      <p:sp>
        <p:nvSpPr>
          <p:cNvPr id="8" name="Rectangle 7">
            <a:extLst>
              <a:ext uri="{FF2B5EF4-FFF2-40B4-BE49-F238E27FC236}">
                <a16:creationId xmlns:a16="http://schemas.microsoft.com/office/drawing/2014/main" id="{89DBB243-EF27-4345-872D-E76597E95619}"/>
              </a:ext>
            </a:extLst>
          </p:cNvPr>
          <p:cNvSpPr/>
          <p:nvPr/>
        </p:nvSpPr>
        <p:spPr>
          <a:xfrm>
            <a:off x="952499" y="2834673"/>
            <a:ext cx="34782670" cy="1343026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start by talking about the set of operations, that may change the number of elements in the resulting stream.</a:t>
            </a:r>
          </a:p>
        </p:txBody>
      </p:sp>
      <p:graphicFrame>
        <p:nvGraphicFramePr>
          <p:cNvPr id="2" name="Table 1">
            <a:extLst>
              <a:ext uri="{FF2B5EF4-FFF2-40B4-BE49-F238E27FC236}">
                <a16:creationId xmlns:a16="http://schemas.microsoft.com/office/drawing/2014/main" id="{5E5B6F70-61CA-4AC6-62A1-4A18A75094DC}"/>
              </a:ext>
            </a:extLst>
          </p:cNvPr>
          <p:cNvGraphicFramePr>
            <a:graphicFrameLocks noGrp="1"/>
          </p:cNvGraphicFramePr>
          <p:nvPr/>
        </p:nvGraphicFramePr>
        <p:xfrm>
          <a:off x="952498" y="5437450"/>
          <a:ext cx="34782668" cy="10827484"/>
        </p:xfrm>
        <a:graphic>
          <a:graphicData uri="http://schemas.openxmlformats.org/drawingml/2006/table">
            <a:tbl>
              <a:tblPr firstRow="1" bandRow="1">
                <a:tableStyleId>{5C22544A-7EE6-4342-B048-85BDC9FD1C3A}</a:tableStyleId>
              </a:tblPr>
              <a:tblGrid>
                <a:gridCol w="4150843">
                  <a:extLst>
                    <a:ext uri="{9D8B030D-6E8A-4147-A177-3AD203B41FA5}">
                      <a16:colId xmlns:a16="http://schemas.microsoft.com/office/drawing/2014/main" val="2844207666"/>
                    </a:ext>
                  </a:extLst>
                </a:gridCol>
                <a:gridCol w="15693081">
                  <a:extLst>
                    <a:ext uri="{9D8B030D-6E8A-4147-A177-3AD203B41FA5}">
                      <a16:colId xmlns:a16="http://schemas.microsoft.com/office/drawing/2014/main" val="1891655341"/>
                    </a:ext>
                  </a:extLst>
                </a:gridCol>
                <a:gridCol w="14938744">
                  <a:extLst>
                    <a:ext uri="{9D8B030D-6E8A-4147-A177-3AD203B41FA5}">
                      <a16:colId xmlns:a16="http://schemas.microsoft.com/office/drawing/2014/main" val="422293161"/>
                    </a:ext>
                  </a:extLst>
                </a:gridCol>
              </a:tblGrid>
              <a:tr h="102456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 Type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321168581"/>
                  </a:ext>
                </a:extLst>
              </a:tr>
              <a:tr h="105446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distinct()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Removes duplicate values from the Stream.</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r h="51688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filter(</a:t>
                      </a:r>
                      <a:r>
                        <a:rPr lang="it-IT"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it-IT"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takeWhile(</a:t>
                      </a:r>
                      <a:r>
                        <a:rPr lang="it-IT"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it-IT"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it-IT"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p>
                      <a:pPr marL="180000" marR="0" lvl="0" indent="0" algn="l" defTabSz="914400" rtl="0" eaLnBrk="1" fontAlgn="auto" latinLnBrk="0" hangingPunct="1">
                        <a:lnSpc>
                          <a:spcPct val="90000"/>
                        </a:lnSpc>
                        <a:spcBef>
                          <a:spcPts val="0"/>
                        </a:spcBef>
                        <a:spcAft>
                          <a:spcPts val="5022"/>
                        </a:spcAft>
                        <a:buClr>
                          <a:srgbClr val="000000"/>
                        </a:buClr>
                        <a:buSzTx/>
                        <a:buFont typeface="Arial" panose="020B0604020202020204" pitchFamily="34" charset="0"/>
                        <a:buNone/>
                        <a:tabLst/>
                        <a:defRPr/>
                      </a:pPr>
                      <a:r>
                        <a:rPr lang="en-US" sz="48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dropWhile</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Predicate</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 super </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 predicate)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These methods allow you to reduce the elements in the output stream.  Elements that match the filter's Predicate are kept in the outgoing stream, for the filter and takeWhile operations. Elements will be dropped until or while the </a:t>
                      </a: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dropWhile's</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predicate is not true.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249934"/>
                  </a:ext>
                </a:extLst>
              </a:tr>
              <a:tr h="178978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fr-FR" sz="4800" b="0" dirty="0" err="1">
                          <a:solidFill>
                            <a:schemeClr val="accent1"/>
                          </a:solidFill>
                          <a:latin typeface="Roboto Mono" panose="00000009000000000000" pitchFamily="49" charset="0"/>
                          <a:ea typeface="Roboto Mono" panose="00000009000000000000" pitchFamily="49" charset="0"/>
                          <a:cs typeface="Open Sans" panose="020B0606030504020204" pitchFamily="34" charset="0"/>
                        </a:rPr>
                        <a:t>limit</a:t>
                      </a:r>
                      <a:r>
                        <a:rPr lang="fr-FR"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(long </a:t>
                      </a:r>
                      <a:r>
                        <a:rPr lang="fr-FR" sz="4800" b="0" dirty="0" err="1">
                          <a:solidFill>
                            <a:schemeClr val="tx1"/>
                          </a:solidFill>
                          <a:latin typeface="Roboto Mono" panose="00000009000000000000" pitchFamily="49" charset="0"/>
                          <a:ea typeface="Roboto Mono" panose="00000009000000000000" pitchFamily="49" charset="0"/>
                          <a:cs typeface="Open Sans" panose="020B0606030504020204" pitchFamily="34" charset="0"/>
                        </a:rPr>
                        <a:t>maxSize</a:t>
                      </a:r>
                      <a:r>
                        <a:rPr lang="fr-FR"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reduces your stream to the size specified in the argument.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62681"/>
                  </a:ext>
                </a:extLst>
              </a:tr>
              <a:tr h="178978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Stream</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&lt;</a:t>
                      </a:r>
                      <a:r>
                        <a:rPr lang="en-US" sz="4800" b="0" dirty="0">
                          <a:solidFill>
                            <a:schemeClr val="accent1"/>
                          </a:solidFill>
                          <a:latin typeface="Roboto Mono" panose="00000009000000000000" pitchFamily="49" charset="0"/>
                          <a:ea typeface="Roboto Mono" panose="00000009000000000000" pitchFamily="49" charset="0"/>
                          <a:cs typeface="Open Sans" panose="020B0606030504020204" pitchFamily="34" charset="0"/>
                        </a:rPr>
                        <a:t>T</a:t>
                      </a: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&gt;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Roboto Mono" panose="00000009000000000000" pitchFamily="49" charset="0"/>
                          <a:ea typeface="Roboto Mono" panose="00000009000000000000" pitchFamily="49" charset="0"/>
                          <a:cs typeface="Open Sans" panose="020B0606030504020204" pitchFamily="34" charset="0"/>
                        </a:rPr>
                        <a:t>skip(long 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method skips elements, meaning they won't be part of the resulting stream.</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5720123"/>
                  </a:ext>
                </a:extLst>
              </a:tr>
            </a:tbl>
          </a:graphicData>
        </a:graphic>
      </p:graphicFrame>
    </p:spTree>
    <p:extLst>
      <p:ext uri="{BB962C8B-B14F-4D97-AF65-F5344CB8AC3E}">
        <p14:creationId xmlns:p14="http://schemas.microsoft.com/office/powerpoint/2010/main" val="21085413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18136"/>
            <a:ext cx="35214768" cy="138499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000" dirty="0">
                <a:latin typeface="Open Sans" panose="020B0606030504020204" pitchFamily="34" charset="0"/>
                <a:ea typeface="Open Sans" panose="020B0606030504020204" pitchFamily="34" charset="0"/>
                <a:cs typeface="Open Sans" panose="020B0606030504020204" pitchFamily="34" charset="0"/>
              </a:rPr>
              <a:t>Declarative Language of Stream Operations Resembles Query commands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200054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Intermediate Operations, distinct, filter, limit, skip, takeWhile, dropWhile</a:t>
            </a:r>
          </a:p>
        </p:txBody>
      </p:sp>
      <p:sp>
        <p:nvSpPr>
          <p:cNvPr id="3" name="Rectangle 2">
            <a:extLst>
              <a:ext uri="{FF2B5EF4-FFF2-40B4-BE49-F238E27FC236}">
                <a16:creationId xmlns:a16="http://schemas.microsoft.com/office/drawing/2014/main" id="{103261A6-CD24-798D-28D5-A67008068E27}"/>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Java API designers designed the Stream to let you process data in a declarative way, much like a structured query language or SQL in a database.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lets you say </a:t>
            </a:r>
            <a:r>
              <a:rPr lang="en-US" sz="6400" b="1" dirty="0">
                <a:latin typeface="Open Sans" panose="020B0606030504020204" pitchFamily="34" charset="0"/>
                <a:ea typeface="Open Sans" panose="020B0606030504020204" pitchFamily="34" charset="0"/>
                <a:cs typeface="Open Sans" panose="020B0606030504020204" pitchFamily="34" charset="0"/>
              </a:rPr>
              <a:t>what should happen</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Open Sans" panose="020B0606030504020204" pitchFamily="34" charset="0"/>
                <a:ea typeface="Open Sans" panose="020B0606030504020204" pitchFamily="34" charset="0"/>
                <a:cs typeface="Open Sans" panose="020B0606030504020204" pitchFamily="34" charset="0"/>
              </a:rPr>
              <a:t>not actually how it will happen</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you've had experience querying databases, you might be familiar with the limit and distinct keywords, available in many database query languages.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filter operation represents your where clause, and sorted would be your order by clause, and so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aggregate functions commonly used in queries as well, such as max, min, count and so on.</a:t>
            </a:r>
          </a:p>
        </p:txBody>
      </p:sp>
    </p:spTree>
    <p:extLst>
      <p:ext uri="{BB962C8B-B14F-4D97-AF65-F5344CB8AC3E}">
        <p14:creationId xmlns:p14="http://schemas.microsoft.com/office/powerpoint/2010/main" val="2819161480"/>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631</TotalTime>
  <Words>503</Words>
  <Application>Microsoft Office PowerPoint</Application>
  <PresentationFormat>Custom</PresentationFormat>
  <Paragraphs>54</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168</cp:revision>
  <dcterms:modified xsi:type="dcterms:W3CDTF">2024-10-24T07:51:16Z</dcterms:modified>
</cp:coreProperties>
</file>