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93924-8FEA-C2CC-15C6-005C22A6D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7C6B52-F818-4391-C300-C079446A5A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685841-E030-5F9C-AF04-604A822ECB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330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A8718-14B9-9DD3-258B-193DE0D2B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61FB03-46D7-EABF-AA53-6C0087B1D7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26FB3A-A419-1205-E69A-D4BBC5ED7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085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F0397-3594-F6FB-DFBD-F50668F2F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2F5AB2-A1D9-01CE-C2E2-A2C6C1CA1A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8F1B39-F37A-8DC3-B7C3-34B137FE65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54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35F76-A805-910F-2AE7-82A5664C3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57E54F-FD0C-E7AF-87C4-FA8A338054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A8BA8E-2E04-52B9-B574-1AA6FA2815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879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E95A7-9C3B-052F-6EFC-BD8726247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9BDA72-5B12-81F3-B0BA-3A32C535B9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B0AB46-2B99-7B62-5890-64754FCB3D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496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01A81-2A4E-448B-3DA0-DE4DD200F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C85538-43B1-A437-0614-299F35060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40A8BC-367F-FA06-9DF9-CA1920611E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7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D27AC-332D-A0DD-8EB3-0A07A72A2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EF5F6A-C263-1D4C-F612-F854F8AFBC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2F7374-A89F-3911-66C9-4A2BF2D7A0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14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5377A-971B-4594-7F50-BD0C49CB1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00F719-3C6C-8142-0B2D-CBACD46902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4EBF7E-69BE-57AB-D1C4-24CE61502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65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CAC5B-9E3C-F321-53A3-C281AE0CC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E74AF5-11EA-8BFE-3E5C-48628689AE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0C5E6F-0934-ABCE-BB4A-132BF6ACC1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57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25002-5B8E-1AAF-8D58-1195BD533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308774-E58B-011F-F710-E16594C153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17A624-F9F0-1627-21DE-02B5C7F4E1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84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639D5-45DB-96EF-954B-BC7501C76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712651-BD72-1F51-D190-C7205B88C9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B90CD4-4493-1F4A-3AB3-580BC89EC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67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4E0D0-BDAD-330E-F212-FFB785EBB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FE3ED4-CD3F-0140-FEA5-153984A86A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5FC8CE-8B32-07CF-FDC1-8DFFF5E8D5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63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C8EA2-AD3B-96C0-F4F8-9B57F220C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8F781A-F68C-66DE-5AC0-CB42295CAA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0383ED-C1AD-F1A1-B349-A2D290B1C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2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4D817-1BEA-7CAD-1FFF-5A86C3FE2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D2AD38-AA51-0488-2BC0-F9E5175462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CE2D5F-3657-79F2-788A-F6A2A5B96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71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twiki.org/cgi-bin/xtra/tzdatepick.html" TargetMode="External"/><Relationship Id="rId4" Type="http://schemas.openxmlformats.org/officeDocument/2006/relationships/hyperlink" Target="https://en.wikipedia.org/wiki/Daylight_saving_time_by_country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E2487-07A8-7CA0-C921-8F0029F5E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B1831ACF-08C1-AEE7-D115-79E6CF596E84}"/>
              </a:ext>
            </a:extLst>
          </p:cNvPr>
          <p:cNvSpPr/>
          <p:nvPr/>
        </p:nvSpPr>
        <p:spPr>
          <a:xfrm>
            <a:off x="952498" y="459786"/>
            <a:ext cx="1470915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Date-Based Timeline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D8A88EB8-BA3B-3A1C-12B5-69357723EB5A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2A3F98CA-CC18-E018-56AC-36B2AFFA0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58520512-76F6-A7B2-2635-11AB56B15531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8AFFA415-76F7-63B3-3297-8D3152E3926C}"/>
              </a:ext>
            </a:extLst>
          </p:cNvPr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Instance, Period, Duration and Time Zones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EF0E77-BC12-B454-4407-F89501DF37F8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shows a timeline from January 1, 2020, through the end of April of the same year.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point on a timeline, shown here as March 20, at 4:55 pm, is called 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time.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interval (or span of time) on a date time line is called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Period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often represented by elapsed time in date units such as years, months, or days.</a:t>
            </a:r>
          </a:p>
        </p:txBody>
      </p:sp>
      <p:pic>
        <p:nvPicPr>
          <p:cNvPr id="3" name="Picture 2" descr="A blue line with orange dots&#10;&#10;Description automatically generated">
            <a:extLst>
              <a:ext uri="{FF2B5EF4-FFF2-40B4-BE49-F238E27FC236}">
                <a16:creationId xmlns:a16="http://schemas.microsoft.com/office/drawing/2014/main" id="{FB6482BB-1841-1276-F8CE-F24F675215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1" t="6302" r="1934" b="10313"/>
          <a:stretch/>
        </p:blipFill>
        <p:spPr>
          <a:xfrm>
            <a:off x="6512011" y="11862492"/>
            <a:ext cx="23551979" cy="572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9121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50DF1-FFFC-2A8F-7E9C-0B1EE68F1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747E9C99-1CAC-B7A4-498D-927A64360B34}"/>
              </a:ext>
            </a:extLst>
          </p:cNvPr>
          <p:cNvSpPr/>
          <p:nvPr/>
        </p:nvSpPr>
        <p:spPr>
          <a:xfrm>
            <a:off x="952498" y="459786"/>
            <a:ext cx="695062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Zone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38252F2E-DB8B-2137-2A5C-2F2A98D2F1C4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6054B952-54D9-8D5F-BC21-437EB07BB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672C99AE-B5F8-620C-D0A0-F42F6BF70058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EF4C74D9-76C7-6F1B-9854-4BF84AD9C2B3}"/>
              </a:ext>
            </a:extLst>
          </p:cNvPr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Instance, Period, Duration and Time Zones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C976D2-3DE4-C8BC-8D16-A4333DA9A641}"/>
              </a:ext>
            </a:extLst>
          </p:cNvPr>
          <p:cNvSpPr/>
          <p:nvPr/>
        </p:nvSpPr>
        <p:spPr>
          <a:xfrm>
            <a:off x="952498" y="4285906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helpful links are displayed on this slide.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site gives you a list of the time zone identifiers.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second gives you a list of day light savings rules.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 of these sites use the IANA Time Zone database as their source.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AC71BE-7B09-BB25-9712-98DD52A87D08}"/>
              </a:ext>
            </a:extLst>
          </p:cNvPr>
          <p:cNvGraphicFramePr>
            <a:graphicFrameLocks noGrp="1"/>
          </p:cNvGraphicFramePr>
          <p:nvPr/>
        </p:nvGraphicFramePr>
        <p:xfrm>
          <a:off x="952498" y="11804926"/>
          <a:ext cx="34782670" cy="1801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2670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801754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https://en.wikipedia.org/wiki/Daylight_saving_time_by_country</a:t>
                      </a:r>
                      <a:endParaRPr lang="en-US" sz="6400" b="0" dirty="0">
                        <a:solidFill>
                          <a:schemeClr val="accent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CB39B2-E784-71B6-A761-8D82B8503865}"/>
              </a:ext>
            </a:extLst>
          </p:cNvPr>
          <p:cNvGraphicFramePr>
            <a:graphicFrameLocks noGrp="1"/>
          </p:cNvGraphicFramePr>
          <p:nvPr/>
        </p:nvGraphicFramePr>
        <p:xfrm>
          <a:off x="952498" y="7523362"/>
          <a:ext cx="34782670" cy="1801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2670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801754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https://twiki.org/cgi-bin/xtra/tzdatepick.html</a:t>
                      </a:r>
                      <a:endParaRPr lang="en-US" sz="6400" b="0" dirty="0">
                        <a:solidFill>
                          <a:schemeClr val="accent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280385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2BC5A-306C-42FD-9B7C-C40107CAC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DE147A78-C000-D92D-86CC-C3ACF0CC4082}"/>
              </a:ext>
            </a:extLst>
          </p:cNvPr>
          <p:cNvSpPr/>
          <p:nvPr/>
        </p:nvSpPr>
        <p:spPr>
          <a:xfrm>
            <a:off x="952498" y="570999"/>
            <a:ext cx="33699931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JDK 8 and the introduction of the </a:t>
            </a:r>
            <a:r>
              <a:rPr lang="en-US" sz="9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</a:t>
            </a: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313AE05A-86DD-4A95-9477-C508C095F4BF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2367C342-C8D8-D1F3-ECF3-009769603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C632FC13-7B7F-0B09-7DEE-51C3F7CE9426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2829FB84-D6A7-1A2F-4EA2-F0C53CA75A52}"/>
              </a:ext>
            </a:extLst>
          </p:cNvPr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Instance, Period, Duration and Time Zones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A1FDF0-7599-CF85-9E65-3E1226098CFD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classes in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that may look attractive to use, and were used before JDK 8.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probably run across these classes at some point in older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TimeZone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GregorianCalendar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110802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FEDD6-D6CA-086E-811F-E3B39F121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2B8015D2-87B8-A2CC-3EE0-F914BD789A19}"/>
              </a:ext>
            </a:extLst>
          </p:cNvPr>
          <p:cNvSpPr/>
          <p:nvPr/>
        </p:nvSpPr>
        <p:spPr>
          <a:xfrm>
            <a:off x="952498" y="570999"/>
            <a:ext cx="33699931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JDK 8 and the introduction of the </a:t>
            </a:r>
            <a:r>
              <a:rPr lang="en-US" sz="9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</a:t>
            </a: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6E49F6A9-6828-774A-7857-9A00D5C5A06F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27F11247-C63A-17E9-3BAC-B9264C049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31897D88-7BD5-AA7E-B0F2-DC9EB22A591F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03ECBBEA-12F6-F1B6-E296-6EFF440EE8A5}"/>
              </a:ext>
            </a:extLst>
          </p:cNvPr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Instance, Period, Duration and Time Zones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D17ECE-40EF-736B-6344-BF1FC1445EB0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Additional classes for formatting are in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java.text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DateFormat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SimpleDateFormat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use of these classes in new code is discouraged.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immutable thread-safe classes, provided by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packages, should be used, instead.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won't be covering these old classes in this course, except to point them out here, so you'll recognize them if you see them.</a:t>
            </a:r>
          </a:p>
        </p:txBody>
      </p:sp>
    </p:spTree>
    <p:extLst>
      <p:ext uri="{BB962C8B-B14F-4D97-AF65-F5344CB8AC3E}">
        <p14:creationId xmlns:p14="http://schemas.microsoft.com/office/powerpoint/2010/main" val="1163710293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6647E-EFA9-8AB3-CFC1-3F7839F1A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1EE5A49E-D685-3E9B-1974-FD43CB4A487C}"/>
              </a:ext>
            </a:extLst>
          </p:cNvPr>
          <p:cNvSpPr/>
          <p:nvPr/>
        </p:nvSpPr>
        <p:spPr>
          <a:xfrm>
            <a:off x="952498" y="459786"/>
            <a:ext cx="1680908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System.currentTimeMillis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5988EE15-3220-63FA-FA91-E44AFF726E85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AAF2DE9B-EC0C-5CF7-389E-9BD74C874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D1651446-924A-DBF6-FD35-FC860389B42F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CEDCCDCD-ED6F-11FA-F079-C8855A9125BA}"/>
              </a:ext>
            </a:extLst>
          </p:cNvPr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Instance, Period, Duration and Time Zones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AC75F9-5CB8-7D8C-1523-6E7F45DB91BE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System.currentTimeMillis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returns the milliseconds since epoch time, so midnight, January 1, 1970 UTC.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time is based on the operating system.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can be used to measure elapsed times, or provide timestamps.</a:t>
            </a:r>
          </a:p>
        </p:txBody>
      </p:sp>
    </p:spTree>
    <p:extLst>
      <p:ext uri="{BB962C8B-B14F-4D97-AF65-F5344CB8AC3E}">
        <p14:creationId xmlns:p14="http://schemas.microsoft.com/office/powerpoint/2010/main" val="2777394687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68A90-0BA3-2E91-9F8D-9FA95FF5E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13CA2231-D0B4-92F7-B37F-97718402FED5}"/>
              </a:ext>
            </a:extLst>
          </p:cNvPr>
          <p:cNvSpPr/>
          <p:nvPr/>
        </p:nvSpPr>
        <p:spPr>
          <a:xfrm>
            <a:off x="952498" y="459786"/>
            <a:ext cx="1168589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System.nanoTime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94D92EDF-18EB-1FC1-D0CA-6A0C875AC58D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1A3FE717-00E2-237F-4ED1-B7A3C5D58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7F42FEA6-9384-9355-01E9-B2A954596624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7547FA10-EC28-0EEC-7FD1-69C78E297FC5}"/>
              </a:ext>
            </a:extLst>
          </p:cNvPr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Instance, Period, Duration and Time Zones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97FC73-D0AD-FCF6-2FD5-1EEE7CF0E11B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System.nanoTime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uses the JVM's high resolution time source, to return nanoseconds, from an arbitrary origin time, which is not Epoch time, and may even be a time in the future.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origin time may differ across different JVM instances.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this reason, this time can't be used to represent real time, or wall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clock time.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shouldn't be used as timestamps for data.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Instead, it's purpose is to measure elapsed time for invocations in a single JVM instance.</a:t>
            </a:r>
          </a:p>
        </p:txBody>
      </p:sp>
    </p:spTree>
    <p:extLst>
      <p:ext uri="{BB962C8B-B14F-4D97-AF65-F5344CB8AC3E}">
        <p14:creationId xmlns:p14="http://schemas.microsoft.com/office/powerpoint/2010/main" val="297824210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DC008-952F-18AD-696E-870690576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039634B8-6D67-B8C6-80AD-A9FD95D41E97}"/>
              </a:ext>
            </a:extLst>
          </p:cNvPr>
          <p:cNvSpPr/>
          <p:nvPr/>
        </p:nvSpPr>
        <p:spPr>
          <a:xfrm>
            <a:off x="952498" y="459786"/>
            <a:ext cx="1243289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Hourly Timeline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CF17ED1F-D448-C00F-7A5C-B36F84BB0EB7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F21D6430-22F8-3576-E8FB-8DE713152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0CCE8B04-E04A-84A6-2E5E-110160C23788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C37E4FF7-1647-972C-BB29-8ED01F135B45}"/>
              </a:ext>
            </a:extLst>
          </p:cNvPr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Instance, Period, Duration and Time Zones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04AEEC-A167-C5B8-5F3F-5AE6D4AC3911}"/>
              </a:ext>
            </a:extLst>
          </p:cNvPr>
          <p:cNvSpPr/>
          <p:nvPr/>
        </p:nvSpPr>
        <p:spPr>
          <a:xfrm>
            <a:off x="952498" y="4285906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shows a timeline for a single 24-hour day.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timeline can have an Instant as well, as shown at 16:30 which represents 4:30 pm, on this timeline.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is also showing a span of time, from 6:40 am until 1:20 pm.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the interval is time based (in terms of the units being in hours, minutes or seconds), this is called a Duration.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the Duration lasted 6 hours and 40 minutes.</a:t>
            </a:r>
          </a:p>
        </p:txBody>
      </p:sp>
      <p:pic>
        <p:nvPicPr>
          <p:cNvPr id="4" name="Picture 3" descr="A blue and orange rectangular object with text&#10;&#10;Description automatically generated">
            <a:extLst>
              <a:ext uri="{FF2B5EF4-FFF2-40B4-BE49-F238E27FC236}">
                <a16:creationId xmlns:a16="http://schemas.microsoft.com/office/drawing/2014/main" id="{DCBAFE9A-B826-8568-F3F8-A9A442A618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7" t="24887" r="2445" b="7798"/>
          <a:stretch/>
        </p:blipFill>
        <p:spPr>
          <a:xfrm>
            <a:off x="4917989" y="14320989"/>
            <a:ext cx="26740023" cy="380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3980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B2CF0-6D45-DD84-D17A-577486041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8CFB5D53-FCDE-A011-1707-94E44697BD9E}"/>
              </a:ext>
            </a:extLst>
          </p:cNvPr>
          <p:cNvSpPr/>
          <p:nvPr/>
        </p:nvSpPr>
        <p:spPr>
          <a:xfrm>
            <a:off x="952498" y="459786"/>
            <a:ext cx="464870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Instant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041ED6CF-D5E0-7AF9-8923-60434D158CCE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93AFEDC0-938A-E6D2-5578-83C760DA4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2FF849BF-6AE7-32DE-129D-30D5CD3265F1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D4F5D848-8EB6-C942-07E0-CADF46F42E3D}"/>
              </a:ext>
            </a:extLst>
          </p:cNvPr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Instance, Period, Duration and Time Zones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CBBACE-44BF-57CA-A2F5-BF9FCDFB479D}"/>
              </a:ext>
            </a:extLst>
          </p:cNvPr>
          <p:cNvSpPr/>
          <p:nvPr/>
        </p:nvSpPr>
        <p:spPr>
          <a:xfrm>
            <a:off x="952498" y="4285906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the previous slide, I showed you that you can represent an event on a timeline as an Instant.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provides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for this.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has two fields, one for seconds, a long, and one for nano seconds, an int.</a:t>
            </a:r>
          </a:p>
        </p:txBody>
      </p:sp>
      <p:pic>
        <p:nvPicPr>
          <p:cNvPr id="3" name="Picture 2" descr="A blue and white rectangular object with white text&#10;&#10;Description automatically generated">
            <a:extLst>
              <a:ext uri="{FF2B5EF4-FFF2-40B4-BE49-F238E27FC236}">
                <a16:creationId xmlns:a16="http://schemas.microsoft.com/office/drawing/2014/main" id="{B630EE40-B68E-D843-CD50-C7F02A7A14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4" t="5384" r="4135" b="7608"/>
          <a:stretch/>
        </p:blipFill>
        <p:spPr>
          <a:xfrm>
            <a:off x="14636579" y="10287000"/>
            <a:ext cx="7302843" cy="464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7996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C44AE-B9EC-D1A1-5472-7AF1C3FE5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7676CAB8-F655-F1F8-DD93-77279A4CCEEC}"/>
              </a:ext>
            </a:extLst>
          </p:cNvPr>
          <p:cNvSpPr/>
          <p:nvPr/>
        </p:nvSpPr>
        <p:spPr>
          <a:xfrm>
            <a:off x="952498" y="459786"/>
            <a:ext cx="464870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Instant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3F6F5A14-9D14-3508-8AEF-77C3E1469BA8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F8FA9094-76B8-E3BC-2B52-01F5A25B9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2E9B9D15-1237-5290-F82F-7546010E63D6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3DC708CC-8256-268B-99B6-185B64D72237}"/>
              </a:ext>
            </a:extLst>
          </p:cNvPr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Instance, Period, Duration and Time Zones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9F76F6-DA07-635B-31FF-F5666AD796F3}"/>
              </a:ext>
            </a:extLst>
          </p:cNvPr>
          <p:cNvSpPr/>
          <p:nvPr/>
        </p:nvSpPr>
        <p:spPr>
          <a:xfrm>
            <a:off x="952498" y="4285906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you're new to programming, you might be asking what does seconds mean?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can you store a moment in time as seconds?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Doesn't it need some context, like a starting point in time, from which to measure these seconds, or a defined timeline?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seconds are called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epoch seconds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the epoch is the starting point for many such points in time.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Instead of having to specify this point in time, every time you want a time stamp or instant of time, many software languages use a specific date and time, called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Epoch Time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657726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46465-CEE8-A80D-62C0-DC14A7ACE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9A75950D-CBAD-102D-336F-D5AF7D785328}"/>
              </a:ext>
            </a:extLst>
          </p:cNvPr>
          <p:cNvSpPr/>
          <p:nvPr/>
        </p:nvSpPr>
        <p:spPr>
          <a:xfrm>
            <a:off x="952498" y="459786"/>
            <a:ext cx="2806858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the significance of the EPOCH Time?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47FB04E9-BB4E-CD19-BD92-F7D9FF7C1CD3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C867ACA3-1254-0260-03A8-698392DEC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7A2289DC-6B58-07A1-AFDB-CF3C7C566FCC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E7DF0C02-C176-6FB7-A006-4532518D5BE9}"/>
              </a:ext>
            </a:extLst>
          </p:cNvPr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Instance, Period, Duration and Time Zones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A9B541-3164-4CEF-9509-D351F191C1B7}"/>
              </a:ext>
            </a:extLst>
          </p:cNvPr>
          <p:cNvSpPr/>
          <p:nvPr/>
        </p:nvSpPr>
        <p:spPr>
          <a:xfrm>
            <a:off x="952498" y="4285906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00:00:00 UTC, Thursday 1st January 1970 is called alternately Unix Time,  POSIX Time, Epoch Time or Unix Epoch Time.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 systems have different epoch times, but many software languages use this particular date and time, including Java, as the predetermined start of time.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used to create time stamps whose meaning, as seconds, can be understood.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ever do want to see it, or use it, it's a constant named EPOCH, on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LocalDate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Instant classes.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UTC is a symbol that stands for Coordinated Universal Time, which coordinates with Greenwich Mean Time (GMT).</a:t>
            </a:r>
          </a:p>
        </p:txBody>
      </p:sp>
    </p:spTree>
    <p:extLst>
      <p:ext uri="{BB962C8B-B14F-4D97-AF65-F5344CB8AC3E}">
        <p14:creationId xmlns:p14="http://schemas.microsoft.com/office/powerpoint/2010/main" val="50102387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601B7-FCD5-F61C-A4F8-448E19D5A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5C6A413E-0D1F-BD90-3C13-6E89A994C44B}"/>
              </a:ext>
            </a:extLst>
          </p:cNvPr>
          <p:cNvSpPr/>
          <p:nvPr/>
        </p:nvSpPr>
        <p:spPr>
          <a:xfrm>
            <a:off x="952498" y="459786"/>
            <a:ext cx="1327607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Duration and Period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4F7D34EF-270E-A31C-E4DC-35292628424C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DB56B177-B723-B082-0500-295C79549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13764836-EB44-3420-F090-23412C96A0C0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6637C736-EFAC-5C1E-0A67-C660F289A95B}"/>
              </a:ext>
            </a:extLst>
          </p:cNvPr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Instance, Period, Duration and Time Zones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56A6A5-AA40-423C-7016-971A9A16E47B}"/>
              </a:ext>
            </a:extLst>
          </p:cNvPr>
          <p:cNvSpPr/>
          <p:nvPr/>
        </p:nvSpPr>
        <p:spPr>
          <a:xfrm>
            <a:off x="952498" y="4285906"/>
            <a:ext cx="20412334" cy="13645398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look at the Duration class on this slide, you might think it looks like the Instant class, but there are significant differences.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First, Duration and Period do not implement Temporal or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TemporalAccessor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instead implement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TemporalAmount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as shown.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these classes are something quite different from a unit of date or time.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are amounts of time.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 represent elapsed time between units of time (or dates).</a:t>
            </a:r>
          </a:p>
        </p:txBody>
      </p:sp>
      <p:pic>
        <p:nvPicPr>
          <p:cNvPr id="3" name="Picture 2" descr="A diagram of a period&#10;&#10;Description automatically generated">
            <a:extLst>
              <a:ext uri="{FF2B5EF4-FFF2-40B4-BE49-F238E27FC236}">
                <a16:creationId xmlns:a16="http://schemas.microsoft.com/office/drawing/2014/main" id="{7FF71EA9-92C1-55AF-B725-4BC76B1C4C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t="5480" r="4030" b="5500"/>
          <a:stretch/>
        </p:blipFill>
        <p:spPr>
          <a:xfrm>
            <a:off x="21784389" y="4285905"/>
            <a:ext cx="13950779" cy="948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1948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3FDF2-3517-1734-AF6C-2B206C915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F00F88A7-8BE5-D14E-A896-C3C14BF33E83}"/>
              </a:ext>
            </a:extLst>
          </p:cNvPr>
          <p:cNvSpPr/>
          <p:nvPr/>
        </p:nvSpPr>
        <p:spPr>
          <a:xfrm>
            <a:off x="952498" y="459786"/>
            <a:ext cx="1497845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Greenwich Mean Time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B300AF15-F4A5-7E85-9F53-C20CD85DF534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2DC3C9B8-F18B-4AE5-B866-06401F4E8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BFA1E434-F860-3C93-F941-7BBC8D8E3BBC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4DD4554C-22C8-46FC-6898-6D89F020538D}"/>
              </a:ext>
            </a:extLst>
          </p:cNvPr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Instance, Period, Duration and Time Zones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5948A9-F16F-984A-2E6E-9ADD64AACF3C}"/>
              </a:ext>
            </a:extLst>
          </p:cNvPr>
          <p:cNvSpPr/>
          <p:nvPr/>
        </p:nvSpPr>
        <p:spPr>
          <a:xfrm>
            <a:off x="952498" y="4285906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Maybe you'll remember from an old geography class, that the earth is drawn with imaginary lines on it, to help uniformly describe locations on earth.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lines drawn from the north pole to the south pole are called meridians.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could be drawn anywhere, but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Prime Meridian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was historically agreed upon, as a starting point or the zero measurement.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reference point for all other measurements.</a:t>
            </a:r>
          </a:p>
        </p:txBody>
      </p:sp>
    </p:spTree>
    <p:extLst>
      <p:ext uri="{BB962C8B-B14F-4D97-AF65-F5344CB8AC3E}">
        <p14:creationId xmlns:p14="http://schemas.microsoft.com/office/powerpoint/2010/main" val="402365939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C76D6-24C7-E4A1-BF9E-23C30346B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2580E34F-1B2B-2EE8-8E66-0C3BC74FCBBC}"/>
              </a:ext>
            </a:extLst>
          </p:cNvPr>
          <p:cNvSpPr/>
          <p:nvPr/>
        </p:nvSpPr>
        <p:spPr>
          <a:xfrm>
            <a:off x="952498" y="459786"/>
            <a:ext cx="1461938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Greenwich Mean Time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8E5F5909-FA8F-A9E0-7430-5906F0FA2514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2558638E-306A-5D5E-C57F-281C19211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24365CBC-C396-3F55-2026-B620821E09FD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ED074DF8-819E-12FF-892D-68D24AE38A4F}"/>
              </a:ext>
            </a:extLst>
          </p:cNvPr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Instance, Period, Duration and Time Zones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2303AA-8556-24CB-761C-EE52A10632A8}"/>
              </a:ext>
            </a:extLst>
          </p:cNvPr>
          <p:cNvSpPr/>
          <p:nvPr/>
        </p:nvSpPr>
        <p:spPr>
          <a:xfrm>
            <a:off x="952498" y="4285906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time in Greenwich, was solar time, based on the position of the sun in the sky.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atomic clocks were introduced, they were able to provide more precise time than Greenwich Mean Time (GMT).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1972, GMT was superseded by UTC, which stands for Coordinated Universal Time, and is based on atomic time.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differences between GMT and UTC can differ by up to 0.9 seconds in a day.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this reason, GMT and UTC are often used interchangeably, when you don't need great precision.</a:t>
            </a:r>
          </a:p>
        </p:txBody>
      </p:sp>
    </p:spTree>
    <p:extLst>
      <p:ext uri="{BB962C8B-B14F-4D97-AF65-F5344CB8AC3E}">
        <p14:creationId xmlns:p14="http://schemas.microsoft.com/office/powerpoint/2010/main" val="202946050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F5DAA-80D7-144A-608E-727A83952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D606DACE-19CE-1EB2-D2F8-E66E0D3BFC33}"/>
              </a:ext>
            </a:extLst>
          </p:cNvPr>
          <p:cNvSpPr/>
          <p:nvPr/>
        </p:nvSpPr>
        <p:spPr>
          <a:xfrm>
            <a:off x="952498" y="459786"/>
            <a:ext cx="695062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Zone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7CC41FD8-60F6-CB40-47B8-A1E33770C639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6733E558-201D-A6D5-5344-5B0729A11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9487620E-D8E3-1BBF-B0B3-25DE4DFB3287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8FE30504-6243-DD17-509D-AF9567011772}"/>
              </a:ext>
            </a:extLst>
          </p:cNvPr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Instance, Period, Duration and Time Zones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622B80-3D76-0B46-F402-44BE89A3B3C9}"/>
              </a:ext>
            </a:extLst>
          </p:cNvPr>
          <p:cNvSpPr/>
          <p:nvPr/>
        </p:nvSpPr>
        <p:spPr>
          <a:xfrm>
            <a:off x="952498" y="4285906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Time Zone consists of two parts, a UTC offset, and optionally, information about Daylight Savings Time.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derives it's time zone data from three sources: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Internet Assigned Numbers Authority (IANA)'s Time Zone Database (TZDB) is the default, and takes precedence over the others.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IATA (the airline industry body).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</a:t>
            </a:r>
          </a:p>
        </p:txBody>
      </p:sp>
    </p:spTree>
    <p:extLst>
      <p:ext uri="{BB962C8B-B14F-4D97-AF65-F5344CB8AC3E}">
        <p14:creationId xmlns:p14="http://schemas.microsoft.com/office/powerpoint/2010/main" val="2363604584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1329</Words>
  <Application>Microsoft Office PowerPoint</Application>
  <PresentationFormat>Custom</PresentationFormat>
  <Paragraphs>113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167</cp:revision>
  <dcterms:modified xsi:type="dcterms:W3CDTF">2024-11-26T03:23:10Z</dcterms:modified>
</cp:coreProperties>
</file>