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307" r:id="rId2"/>
    <p:sldId id="308" r:id="rId3"/>
    <p:sldId id="309"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 id="334" r:id="rId29"/>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52" d="100"/>
          <a:sy n="52" d="100"/>
        </p:scale>
        <p:origin x="115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77307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5328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04411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54581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0479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413902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31616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52792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21315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41102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13069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848180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76308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59983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592616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668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469969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76837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81186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726359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55877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74013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0425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75317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84473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2148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0179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8703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83446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 of primitive values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817849"/>
            <a:ext cx="24296136" cy="1532598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an array of primitive types is allocated, space is allocated for all of it's elements contiguously, as shown here.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see from this slide that we have an array of </a:t>
            </a:r>
            <a:r>
              <a:rPr lang="en-US" sz="6400" b="1" dirty="0">
                <a:latin typeface="Open Sans" panose="020B0606030504020204" pitchFamily="34" charset="0"/>
                <a:ea typeface="Open Sans" panose="020B0606030504020204" pitchFamily="34" charset="0"/>
                <a:cs typeface="Open Sans" panose="020B0606030504020204" pitchFamily="34" charset="0"/>
              </a:rPr>
              <a:t>seven integers</a:t>
            </a:r>
            <a:r>
              <a:rPr lang="en-US" sz="6400" dirty="0">
                <a:latin typeface="Open Sans" panose="020B0606030504020204" pitchFamily="34" charset="0"/>
                <a:ea typeface="Open Sans" panose="020B0606030504020204" pitchFamily="34" charset="0"/>
                <a:cs typeface="Open Sans" panose="020B0606030504020204" pitchFamily="34" charset="0"/>
              </a:rPr>
              <a: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index position is in the left column, and that's the number we use to access a specific array value.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the first element, when we use index position 0, this will retrieve the value 34.</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we use index position 1, this gets the value of 18, and so 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addresses I show here are memory addresses represented by these numbers.</a:t>
            </a:r>
          </a:p>
        </p:txBody>
      </p:sp>
      <p:graphicFrame>
        <p:nvGraphicFramePr>
          <p:cNvPr id="2" name="Table 1">
            <a:extLst>
              <a:ext uri="{FF2B5EF4-FFF2-40B4-BE49-F238E27FC236}">
                <a16:creationId xmlns:a16="http://schemas.microsoft.com/office/drawing/2014/main" id="{FE07DEC2-A62B-999E-7AD1-A0BF549D7896}"/>
              </a:ext>
            </a:extLst>
          </p:cNvPr>
          <p:cNvGraphicFramePr>
            <a:graphicFrameLocks noGrp="1"/>
          </p:cNvGraphicFramePr>
          <p:nvPr/>
        </p:nvGraphicFramePr>
        <p:xfrm>
          <a:off x="26005207" y="4573140"/>
          <a:ext cx="9618292" cy="10734524"/>
        </p:xfrm>
        <a:graphic>
          <a:graphicData uri="http://schemas.openxmlformats.org/drawingml/2006/table">
            <a:tbl>
              <a:tblPr firstRow="1" bandRow="1">
                <a:tableStyleId>{5C22544A-7EE6-4342-B048-85BDC9FD1C3A}</a:tableStyleId>
              </a:tblPr>
              <a:tblGrid>
                <a:gridCol w="3022580">
                  <a:extLst>
                    <a:ext uri="{9D8B030D-6E8A-4147-A177-3AD203B41FA5}">
                      <a16:colId xmlns:a16="http://schemas.microsoft.com/office/drawing/2014/main" val="2844207666"/>
                    </a:ext>
                  </a:extLst>
                </a:gridCol>
                <a:gridCol w="2967134">
                  <a:extLst>
                    <a:ext uri="{9D8B030D-6E8A-4147-A177-3AD203B41FA5}">
                      <a16:colId xmlns:a16="http://schemas.microsoft.com/office/drawing/2014/main" val="1891655341"/>
                    </a:ext>
                  </a:extLst>
                </a:gridCol>
                <a:gridCol w="3628578">
                  <a:extLst>
                    <a:ext uri="{9D8B030D-6E8A-4147-A177-3AD203B41FA5}">
                      <a16:colId xmlns:a16="http://schemas.microsoft.com/office/drawing/2014/main" val="1185062113"/>
                    </a:ext>
                  </a:extLst>
                </a:gridCol>
              </a:tblGrid>
              <a:tr h="118431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Value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Address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34</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18</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104</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7606250"/>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91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108</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9979769"/>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57</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112</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2140941"/>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453</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116</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0623938"/>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68</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120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6418895"/>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6</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6</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124</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5605836"/>
                  </a:ext>
                </a:extLst>
              </a:tr>
            </a:tbl>
          </a:graphicData>
        </a:graphic>
      </p:graphicFrame>
    </p:spTree>
    <p:extLst>
      <p:ext uri="{BB962C8B-B14F-4D97-AF65-F5344CB8AC3E}">
        <p14:creationId xmlns:p14="http://schemas.microsoft.com/office/powerpoint/2010/main" val="3028909672"/>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145345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ArrayList capacity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3" name="Rectangle 2">
            <a:extLst>
              <a:ext uri="{FF2B5EF4-FFF2-40B4-BE49-F238E27FC236}">
                <a16:creationId xmlns:a16="http://schemas.microsoft.com/office/drawing/2014/main" id="{BB62F6B0-3077-2EBA-7D65-61436CC0E64A}"/>
              </a:ext>
            </a:extLst>
          </p:cNvPr>
          <p:cNvSpPr/>
          <p:nvPr/>
        </p:nvSpPr>
        <p:spPr>
          <a:xfrm>
            <a:off x="952501" y="2780526"/>
            <a:ext cx="34782670" cy="228845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can add 3 more elements using the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add method, and the array that is used to store the data doesn't need to change.</a:t>
            </a:r>
          </a:p>
        </p:txBody>
      </p:sp>
      <p:graphicFrame>
        <p:nvGraphicFramePr>
          <p:cNvPr id="6" name="Table 5">
            <a:extLst>
              <a:ext uri="{FF2B5EF4-FFF2-40B4-BE49-F238E27FC236}">
                <a16:creationId xmlns:a16="http://schemas.microsoft.com/office/drawing/2014/main" id="{F597EB79-D762-2A94-61B6-C6077596A3AB}"/>
              </a:ext>
            </a:extLst>
          </p:cNvPr>
          <p:cNvGraphicFramePr>
            <a:graphicFrameLocks noGrp="1"/>
          </p:cNvGraphicFramePr>
          <p:nvPr/>
        </p:nvGraphicFramePr>
        <p:xfrm>
          <a:off x="952498" y="14486487"/>
          <a:ext cx="34782672" cy="2548628"/>
        </p:xfrm>
        <a:graphic>
          <a:graphicData uri="http://schemas.openxmlformats.org/drawingml/2006/table">
            <a:tbl>
              <a:tblPr firstRow="1" bandRow="1">
                <a:tableStyleId>{5C22544A-7EE6-4342-B048-85BDC9FD1C3A}</a:tableStyleId>
              </a:tblPr>
              <a:tblGrid>
                <a:gridCol w="5796182">
                  <a:extLst>
                    <a:ext uri="{9D8B030D-6E8A-4147-A177-3AD203B41FA5}">
                      <a16:colId xmlns:a16="http://schemas.microsoft.com/office/drawing/2014/main" val="2844207666"/>
                    </a:ext>
                  </a:extLst>
                </a:gridCol>
                <a:gridCol w="2898649">
                  <a:extLst>
                    <a:ext uri="{9D8B030D-6E8A-4147-A177-3AD203B41FA5}">
                      <a16:colId xmlns:a16="http://schemas.microsoft.com/office/drawing/2014/main" val="1891655341"/>
                    </a:ext>
                  </a:extLst>
                </a:gridCol>
                <a:gridCol w="2898649">
                  <a:extLst>
                    <a:ext uri="{9D8B030D-6E8A-4147-A177-3AD203B41FA5}">
                      <a16:colId xmlns:a16="http://schemas.microsoft.com/office/drawing/2014/main" val="3126023316"/>
                    </a:ext>
                  </a:extLst>
                </a:gridCol>
                <a:gridCol w="2898649">
                  <a:extLst>
                    <a:ext uri="{9D8B030D-6E8A-4147-A177-3AD203B41FA5}">
                      <a16:colId xmlns:a16="http://schemas.microsoft.com/office/drawing/2014/main" val="3510570195"/>
                    </a:ext>
                  </a:extLst>
                </a:gridCol>
                <a:gridCol w="2898649">
                  <a:extLst>
                    <a:ext uri="{9D8B030D-6E8A-4147-A177-3AD203B41FA5}">
                      <a16:colId xmlns:a16="http://schemas.microsoft.com/office/drawing/2014/main" val="2203070157"/>
                    </a:ext>
                  </a:extLst>
                </a:gridCol>
                <a:gridCol w="2898649">
                  <a:extLst>
                    <a:ext uri="{9D8B030D-6E8A-4147-A177-3AD203B41FA5}">
                      <a16:colId xmlns:a16="http://schemas.microsoft.com/office/drawing/2014/main" val="1765810579"/>
                    </a:ext>
                  </a:extLst>
                </a:gridCol>
                <a:gridCol w="2898649">
                  <a:extLst>
                    <a:ext uri="{9D8B030D-6E8A-4147-A177-3AD203B41FA5}">
                      <a16:colId xmlns:a16="http://schemas.microsoft.com/office/drawing/2014/main" val="1427929878"/>
                    </a:ext>
                  </a:extLst>
                </a:gridCol>
                <a:gridCol w="2898649">
                  <a:extLst>
                    <a:ext uri="{9D8B030D-6E8A-4147-A177-3AD203B41FA5}">
                      <a16:colId xmlns:a16="http://schemas.microsoft.com/office/drawing/2014/main" val="3275781114"/>
                    </a:ext>
                  </a:extLst>
                </a:gridCol>
                <a:gridCol w="2898649">
                  <a:extLst>
                    <a:ext uri="{9D8B030D-6E8A-4147-A177-3AD203B41FA5}">
                      <a16:colId xmlns:a16="http://schemas.microsoft.com/office/drawing/2014/main" val="930503361"/>
                    </a:ext>
                  </a:extLst>
                </a:gridCol>
                <a:gridCol w="2898649">
                  <a:extLst>
                    <a:ext uri="{9D8B030D-6E8A-4147-A177-3AD203B41FA5}">
                      <a16:colId xmlns:a16="http://schemas.microsoft.com/office/drawing/2014/main" val="3679510846"/>
                    </a:ext>
                  </a:extLst>
                </a:gridCol>
                <a:gridCol w="2898649">
                  <a:extLst>
                    <a:ext uri="{9D8B030D-6E8A-4147-A177-3AD203B41FA5}">
                      <a16:colId xmlns:a16="http://schemas.microsoft.com/office/drawing/2014/main" val="240310130"/>
                    </a:ext>
                  </a:extLst>
                </a:gridCol>
              </a:tblGrid>
              <a:tr h="118431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2</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3</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4</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6</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7</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8</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9</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Value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4" name="Picture 3">
            <a:extLst>
              <a:ext uri="{FF2B5EF4-FFF2-40B4-BE49-F238E27FC236}">
                <a16:creationId xmlns:a16="http://schemas.microsoft.com/office/drawing/2014/main" id="{B4F217F1-E26D-6D64-BE27-C5BFFE30AD3C}"/>
              </a:ext>
            </a:extLst>
          </p:cNvPr>
          <p:cNvPicPr>
            <a:picLocks noChangeAspect="1"/>
          </p:cNvPicPr>
          <p:nvPr/>
        </p:nvPicPr>
        <p:blipFill>
          <a:blip r:embed="rId4"/>
          <a:stretch>
            <a:fillRect/>
          </a:stretch>
        </p:blipFill>
        <p:spPr>
          <a:xfrm>
            <a:off x="952498" y="5281528"/>
            <a:ext cx="21202804" cy="7134278"/>
          </a:xfrm>
          <a:prstGeom prst="rect">
            <a:avLst/>
          </a:prstGeom>
        </p:spPr>
      </p:pic>
      <p:sp>
        <p:nvSpPr>
          <p:cNvPr id="7" name="Rectangle 6">
            <a:extLst>
              <a:ext uri="{FF2B5EF4-FFF2-40B4-BE49-F238E27FC236}">
                <a16:creationId xmlns:a16="http://schemas.microsoft.com/office/drawing/2014/main" id="{3A20679F-D5FF-BAB0-9DFF-A32E14F19351}"/>
              </a:ext>
            </a:extLst>
          </p:cNvPr>
          <p:cNvSpPr/>
          <p:nvPr/>
        </p:nvSpPr>
        <p:spPr>
          <a:xfrm>
            <a:off x="952499" y="12895052"/>
            <a:ext cx="34782670" cy="228845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elements at indices 7, 8, and 9 get populated.</a:t>
            </a:r>
          </a:p>
        </p:txBody>
      </p:sp>
      <p:sp>
        <p:nvSpPr>
          <p:cNvPr id="2" name="Shape 131">
            <a:extLst>
              <a:ext uri="{FF2B5EF4-FFF2-40B4-BE49-F238E27FC236}">
                <a16:creationId xmlns:a16="http://schemas.microsoft.com/office/drawing/2014/main" id="{55443C32-7BE8-01D6-FE25-0CB16B542B19}"/>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1633747689"/>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43132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ArrayList capacity is reached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graphicFrame>
        <p:nvGraphicFramePr>
          <p:cNvPr id="6" name="Table 5">
            <a:extLst>
              <a:ext uri="{FF2B5EF4-FFF2-40B4-BE49-F238E27FC236}">
                <a16:creationId xmlns:a16="http://schemas.microsoft.com/office/drawing/2014/main" id="{F597EB79-D762-2A94-61B6-C6077596A3AB}"/>
              </a:ext>
            </a:extLst>
          </p:cNvPr>
          <p:cNvGraphicFramePr>
            <a:graphicFrameLocks noGrp="1"/>
          </p:cNvGraphicFramePr>
          <p:nvPr/>
        </p:nvGraphicFramePr>
        <p:xfrm>
          <a:off x="954000" y="14486400"/>
          <a:ext cx="34782675" cy="2548628"/>
        </p:xfrm>
        <a:graphic>
          <a:graphicData uri="http://schemas.openxmlformats.org/drawingml/2006/table">
            <a:tbl>
              <a:tblPr firstRow="1" bandRow="1">
                <a:tableStyleId>{5C22544A-7EE6-4342-B048-85BDC9FD1C3A}</a:tableStyleId>
              </a:tblPr>
              <a:tblGrid>
                <a:gridCol w="4091385">
                  <a:extLst>
                    <a:ext uri="{9D8B030D-6E8A-4147-A177-3AD203B41FA5}">
                      <a16:colId xmlns:a16="http://schemas.microsoft.com/office/drawing/2014/main" val="2844207666"/>
                    </a:ext>
                  </a:extLst>
                </a:gridCol>
                <a:gridCol w="2046086">
                  <a:extLst>
                    <a:ext uri="{9D8B030D-6E8A-4147-A177-3AD203B41FA5}">
                      <a16:colId xmlns:a16="http://schemas.microsoft.com/office/drawing/2014/main" val="1891655341"/>
                    </a:ext>
                  </a:extLst>
                </a:gridCol>
                <a:gridCol w="2046086">
                  <a:extLst>
                    <a:ext uri="{9D8B030D-6E8A-4147-A177-3AD203B41FA5}">
                      <a16:colId xmlns:a16="http://schemas.microsoft.com/office/drawing/2014/main" val="3126023316"/>
                    </a:ext>
                  </a:extLst>
                </a:gridCol>
                <a:gridCol w="2046086">
                  <a:extLst>
                    <a:ext uri="{9D8B030D-6E8A-4147-A177-3AD203B41FA5}">
                      <a16:colId xmlns:a16="http://schemas.microsoft.com/office/drawing/2014/main" val="3510570195"/>
                    </a:ext>
                  </a:extLst>
                </a:gridCol>
                <a:gridCol w="2046086">
                  <a:extLst>
                    <a:ext uri="{9D8B030D-6E8A-4147-A177-3AD203B41FA5}">
                      <a16:colId xmlns:a16="http://schemas.microsoft.com/office/drawing/2014/main" val="2203070157"/>
                    </a:ext>
                  </a:extLst>
                </a:gridCol>
                <a:gridCol w="2046086">
                  <a:extLst>
                    <a:ext uri="{9D8B030D-6E8A-4147-A177-3AD203B41FA5}">
                      <a16:colId xmlns:a16="http://schemas.microsoft.com/office/drawing/2014/main" val="1765810579"/>
                    </a:ext>
                  </a:extLst>
                </a:gridCol>
                <a:gridCol w="2046086">
                  <a:extLst>
                    <a:ext uri="{9D8B030D-6E8A-4147-A177-3AD203B41FA5}">
                      <a16:colId xmlns:a16="http://schemas.microsoft.com/office/drawing/2014/main" val="1427929878"/>
                    </a:ext>
                  </a:extLst>
                </a:gridCol>
                <a:gridCol w="2046086">
                  <a:extLst>
                    <a:ext uri="{9D8B030D-6E8A-4147-A177-3AD203B41FA5}">
                      <a16:colId xmlns:a16="http://schemas.microsoft.com/office/drawing/2014/main" val="3275781114"/>
                    </a:ext>
                  </a:extLst>
                </a:gridCol>
                <a:gridCol w="2046086">
                  <a:extLst>
                    <a:ext uri="{9D8B030D-6E8A-4147-A177-3AD203B41FA5}">
                      <a16:colId xmlns:a16="http://schemas.microsoft.com/office/drawing/2014/main" val="930503361"/>
                    </a:ext>
                  </a:extLst>
                </a:gridCol>
                <a:gridCol w="2046086">
                  <a:extLst>
                    <a:ext uri="{9D8B030D-6E8A-4147-A177-3AD203B41FA5}">
                      <a16:colId xmlns:a16="http://schemas.microsoft.com/office/drawing/2014/main" val="3679510846"/>
                    </a:ext>
                  </a:extLst>
                </a:gridCol>
                <a:gridCol w="2046086">
                  <a:extLst>
                    <a:ext uri="{9D8B030D-6E8A-4147-A177-3AD203B41FA5}">
                      <a16:colId xmlns:a16="http://schemas.microsoft.com/office/drawing/2014/main" val="240310130"/>
                    </a:ext>
                  </a:extLst>
                </a:gridCol>
                <a:gridCol w="2046086">
                  <a:extLst>
                    <a:ext uri="{9D8B030D-6E8A-4147-A177-3AD203B41FA5}">
                      <a16:colId xmlns:a16="http://schemas.microsoft.com/office/drawing/2014/main" val="1992832952"/>
                    </a:ext>
                  </a:extLst>
                </a:gridCol>
                <a:gridCol w="2046086">
                  <a:extLst>
                    <a:ext uri="{9D8B030D-6E8A-4147-A177-3AD203B41FA5}">
                      <a16:colId xmlns:a16="http://schemas.microsoft.com/office/drawing/2014/main" val="1639961652"/>
                    </a:ext>
                  </a:extLst>
                </a:gridCol>
                <a:gridCol w="2046086">
                  <a:extLst>
                    <a:ext uri="{9D8B030D-6E8A-4147-A177-3AD203B41FA5}">
                      <a16:colId xmlns:a16="http://schemas.microsoft.com/office/drawing/2014/main" val="2804984686"/>
                    </a:ext>
                  </a:extLst>
                </a:gridCol>
                <a:gridCol w="2046086">
                  <a:extLst>
                    <a:ext uri="{9D8B030D-6E8A-4147-A177-3AD203B41FA5}">
                      <a16:colId xmlns:a16="http://schemas.microsoft.com/office/drawing/2014/main" val="2431128060"/>
                    </a:ext>
                  </a:extLst>
                </a:gridCol>
                <a:gridCol w="2046086">
                  <a:extLst>
                    <a:ext uri="{9D8B030D-6E8A-4147-A177-3AD203B41FA5}">
                      <a16:colId xmlns:a16="http://schemas.microsoft.com/office/drawing/2014/main" val="2518539869"/>
                    </a:ext>
                  </a:extLst>
                </a:gridCol>
              </a:tblGrid>
              <a:tr h="118431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2</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3</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4</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6</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7</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8</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9</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10</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11</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12</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13</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14</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Value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
        <p:nvSpPr>
          <p:cNvPr id="8" name="Rectangle 7">
            <a:extLst>
              <a:ext uri="{FF2B5EF4-FFF2-40B4-BE49-F238E27FC236}">
                <a16:creationId xmlns:a16="http://schemas.microsoft.com/office/drawing/2014/main" id="{D7F46CAF-6412-678C-6A0F-68E4652B6578}"/>
              </a:ext>
            </a:extLst>
          </p:cNvPr>
          <p:cNvSpPr/>
          <p:nvPr/>
        </p:nvSpPr>
        <p:spPr>
          <a:xfrm>
            <a:off x="952499" y="3203553"/>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if the number of elements exceeds the current capacity, Java needs to reallocate memory to fit all the elements, and this can be a costly operation, especially if your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contains a lot of items.</a:t>
            </a:r>
          </a:p>
        </p:txBody>
      </p:sp>
      <p:pic>
        <p:nvPicPr>
          <p:cNvPr id="2" name="Picture 1">
            <a:extLst>
              <a:ext uri="{FF2B5EF4-FFF2-40B4-BE49-F238E27FC236}">
                <a16:creationId xmlns:a16="http://schemas.microsoft.com/office/drawing/2014/main" id="{1332B1AD-3A60-493B-B908-82AB3A2F635D}"/>
              </a:ext>
            </a:extLst>
          </p:cNvPr>
          <p:cNvPicPr>
            <a:picLocks noChangeAspect="1"/>
          </p:cNvPicPr>
          <p:nvPr/>
        </p:nvPicPr>
        <p:blipFill>
          <a:blip r:embed="rId4"/>
          <a:stretch>
            <a:fillRect/>
          </a:stretch>
        </p:blipFill>
        <p:spPr>
          <a:xfrm>
            <a:off x="950997" y="6756771"/>
            <a:ext cx="21955285" cy="7060458"/>
          </a:xfrm>
          <a:prstGeom prst="rect">
            <a:avLst/>
          </a:prstGeom>
        </p:spPr>
      </p:pic>
      <p:sp>
        <p:nvSpPr>
          <p:cNvPr id="3" name="Shape 131">
            <a:extLst>
              <a:ext uri="{FF2B5EF4-FFF2-40B4-BE49-F238E27FC236}">
                <a16:creationId xmlns:a16="http://schemas.microsoft.com/office/drawing/2014/main" id="{532D0CD9-50AD-7EAA-48D6-6DC791D44579}"/>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3532947330"/>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43132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ArrayList capacity is reached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graphicFrame>
        <p:nvGraphicFramePr>
          <p:cNvPr id="6" name="Table 5">
            <a:extLst>
              <a:ext uri="{FF2B5EF4-FFF2-40B4-BE49-F238E27FC236}">
                <a16:creationId xmlns:a16="http://schemas.microsoft.com/office/drawing/2014/main" id="{F597EB79-D762-2A94-61B6-C6077596A3AB}"/>
              </a:ext>
            </a:extLst>
          </p:cNvPr>
          <p:cNvGraphicFramePr>
            <a:graphicFrameLocks noGrp="1"/>
          </p:cNvGraphicFramePr>
          <p:nvPr/>
        </p:nvGraphicFramePr>
        <p:xfrm>
          <a:off x="954000" y="14486400"/>
          <a:ext cx="34782675" cy="2548628"/>
        </p:xfrm>
        <a:graphic>
          <a:graphicData uri="http://schemas.openxmlformats.org/drawingml/2006/table">
            <a:tbl>
              <a:tblPr firstRow="1" bandRow="1">
                <a:tableStyleId>{5C22544A-7EE6-4342-B048-85BDC9FD1C3A}</a:tableStyleId>
              </a:tblPr>
              <a:tblGrid>
                <a:gridCol w="4091385">
                  <a:extLst>
                    <a:ext uri="{9D8B030D-6E8A-4147-A177-3AD203B41FA5}">
                      <a16:colId xmlns:a16="http://schemas.microsoft.com/office/drawing/2014/main" val="2844207666"/>
                    </a:ext>
                  </a:extLst>
                </a:gridCol>
                <a:gridCol w="2046086">
                  <a:extLst>
                    <a:ext uri="{9D8B030D-6E8A-4147-A177-3AD203B41FA5}">
                      <a16:colId xmlns:a16="http://schemas.microsoft.com/office/drawing/2014/main" val="1891655341"/>
                    </a:ext>
                  </a:extLst>
                </a:gridCol>
                <a:gridCol w="2046086">
                  <a:extLst>
                    <a:ext uri="{9D8B030D-6E8A-4147-A177-3AD203B41FA5}">
                      <a16:colId xmlns:a16="http://schemas.microsoft.com/office/drawing/2014/main" val="3126023316"/>
                    </a:ext>
                  </a:extLst>
                </a:gridCol>
                <a:gridCol w="2046086">
                  <a:extLst>
                    <a:ext uri="{9D8B030D-6E8A-4147-A177-3AD203B41FA5}">
                      <a16:colId xmlns:a16="http://schemas.microsoft.com/office/drawing/2014/main" val="3510570195"/>
                    </a:ext>
                  </a:extLst>
                </a:gridCol>
                <a:gridCol w="2046086">
                  <a:extLst>
                    <a:ext uri="{9D8B030D-6E8A-4147-A177-3AD203B41FA5}">
                      <a16:colId xmlns:a16="http://schemas.microsoft.com/office/drawing/2014/main" val="2203070157"/>
                    </a:ext>
                  </a:extLst>
                </a:gridCol>
                <a:gridCol w="2046086">
                  <a:extLst>
                    <a:ext uri="{9D8B030D-6E8A-4147-A177-3AD203B41FA5}">
                      <a16:colId xmlns:a16="http://schemas.microsoft.com/office/drawing/2014/main" val="1765810579"/>
                    </a:ext>
                  </a:extLst>
                </a:gridCol>
                <a:gridCol w="2046086">
                  <a:extLst>
                    <a:ext uri="{9D8B030D-6E8A-4147-A177-3AD203B41FA5}">
                      <a16:colId xmlns:a16="http://schemas.microsoft.com/office/drawing/2014/main" val="1427929878"/>
                    </a:ext>
                  </a:extLst>
                </a:gridCol>
                <a:gridCol w="2046086">
                  <a:extLst>
                    <a:ext uri="{9D8B030D-6E8A-4147-A177-3AD203B41FA5}">
                      <a16:colId xmlns:a16="http://schemas.microsoft.com/office/drawing/2014/main" val="3275781114"/>
                    </a:ext>
                  </a:extLst>
                </a:gridCol>
                <a:gridCol w="2046086">
                  <a:extLst>
                    <a:ext uri="{9D8B030D-6E8A-4147-A177-3AD203B41FA5}">
                      <a16:colId xmlns:a16="http://schemas.microsoft.com/office/drawing/2014/main" val="930503361"/>
                    </a:ext>
                  </a:extLst>
                </a:gridCol>
                <a:gridCol w="2046086">
                  <a:extLst>
                    <a:ext uri="{9D8B030D-6E8A-4147-A177-3AD203B41FA5}">
                      <a16:colId xmlns:a16="http://schemas.microsoft.com/office/drawing/2014/main" val="3679510846"/>
                    </a:ext>
                  </a:extLst>
                </a:gridCol>
                <a:gridCol w="2046086">
                  <a:extLst>
                    <a:ext uri="{9D8B030D-6E8A-4147-A177-3AD203B41FA5}">
                      <a16:colId xmlns:a16="http://schemas.microsoft.com/office/drawing/2014/main" val="240310130"/>
                    </a:ext>
                  </a:extLst>
                </a:gridCol>
                <a:gridCol w="2046086">
                  <a:extLst>
                    <a:ext uri="{9D8B030D-6E8A-4147-A177-3AD203B41FA5}">
                      <a16:colId xmlns:a16="http://schemas.microsoft.com/office/drawing/2014/main" val="1992832952"/>
                    </a:ext>
                  </a:extLst>
                </a:gridCol>
                <a:gridCol w="2046086">
                  <a:extLst>
                    <a:ext uri="{9D8B030D-6E8A-4147-A177-3AD203B41FA5}">
                      <a16:colId xmlns:a16="http://schemas.microsoft.com/office/drawing/2014/main" val="1639961652"/>
                    </a:ext>
                  </a:extLst>
                </a:gridCol>
                <a:gridCol w="2046086">
                  <a:extLst>
                    <a:ext uri="{9D8B030D-6E8A-4147-A177-3AD203B41FA5}">
                      <a16:colId xmlns:a16="http://schemas.microsoft.com/office/drawing/2014/main" val="2804984686"/>
                    </a:ext>
                  </a:extLst>
                </a:gridCol>
                <a:gridCol w="2046086">
                  <a:extLst>
                    <a:ext uri="{9D8B030D-6E8A-4147-A177-3AD203B41FA5}">
                      <a16:colId xmlns:a16="http://schemas.microsoft.com/office/drawing/2014/main" val="2431128060"/>
                    </a:ext>
                  </a:extLst>
                </a:gridCol>
                <a:gridCol w="2046086">
                  <a:extLst>
                    <a:ext uri="{9D8B030D-6E8A-4147-A177-3AD203B41FA5}">
                      <a16:colId xmlns:a16="http://schemas.microsoft.com/office/drawing/2014/main" val="2518539869"/>
                    </a:ext>
                  </a:extLst>
                </a:gridCol>
              </a:tblGrid>
              <a:tr h="118431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2</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3</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4</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6</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7</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8</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9</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10</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11</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12</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13</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14</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Value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
        <p:nvSpPr>
          <p:cNvPr id="3" name="Rectangle 2">
            <a:extLst>
              <a:ext uri="{FF2B5EF4-FFF2-40B4-BE49-F238E27FC236}">
                <a16:creationId xmlns:a16="http://schemas.microsoft.com/office/drawing/2014/main" id="{4260376E-519B-1ADB-3C6D-BCE6E0268484}"/>
              </a:ext>
            </a:extLst>
          </p:cNvPr>
          <p:cNvSpPr/>
          <p:nvPr/>
        </p:nvSpPr>
        <p:spPr>
          <a:xfrm>
            <a:off x="952501" y="2780526"/>
            <a:ext cx="34782670" cy="15287038"/>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now, if our code simply calls add on this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the next operation is going to create a new array, with more elements, but needs to copy the existing 10 elements over.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Then the new element is added. You can imagine this add operation costs more, in both time and memory, than the previous add methods did.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Java reallocates new memory for the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it automatically sets the capacity to a greater capacity.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the Java language doesn't really specify exactly how it determines the new capacity or promise that it will continue to increase the capacity in the same way in future versions.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can't actually get this capacity size from the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
        <p:nvSpPr>
          <p:cNvPr id="2" name="Shape 131">
            <a:extLst>
              <a:ext uri="{FF2B5EF4-FFF2-40B4-BE49-F238E27FC236}">
                <a16:creationId xmlns:a16="http://schemas.microsoft.com/office/drawing/2014/main" id="{F7A7E0CD-8A99-6FF4-425D-264CF3E5AB77}"/>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315619997"/>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43132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ArrayList capacity is reached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graphicFrame>
        <p:nvGraphicFramePr>
          <p:cNvPr id="3" name="Table 2">
            <a:extLst>
              <a:ext uri="{FF2B5EF4-FFF2-40B4-BE49-F238E27FC236}">
                <a16:creationId xmlns:a16="http://schemas.microsoft.com/office/drawing/2014/main" id="{DDEB995F-5A79-5333-5DD6-17949D3280C1}"/>
              </a:ext>
            </a:extLst>
          </p:cNvPr>
          <p:cNvGraphicFramePr>
            <a:graphicFrameLocks noGrp="1"/>
          </p:cNvGraphicFramePr>
          <p:nvPr/>
        </p:nvGraphicFramePr>
        <p:xfrm>
          <a:off x="954000" y="14486400"/>
          <a:ext cx="34782675" cy="2548628"/>
        </p:xfrm>
        <a:graphic>
          <a:graphicData uri="http://schemas.openxmlformats.org/drawingml/2006/table">
            <a:tbl>
              <a:tblPr firstRow="1" bandRow="1">
                <a:tableStyleId>{5C22544A-7EE6-4342-B048-85BDC9FD1C3A}</a:tableStyleId>
              </a:tblPr>
              <a:tblGrid>
                <a:gridCol w="4091385">
                  <a:extLst>
                    <a:ext uri="{9D8B030D-6E8A-4147-A177-3AD203B41FA5}">
                      <a16:colId xmlns:a16="http://schemas.microsoft.com/office/drawing/2014/main" val="2844207666"/>
                    </a:ext>
                  </a:extLst>
                </a:gridCol>
                <a:gridCol w="2046086">
                  <a:extLst>
                    <a:ext uri="{9D8B030D-6E8A-4147-A177-3AD203B41FA5}">
                      <a16:colId xmlns:a16="http://schemas.microsoft.com/office/drawing/2014/main" val="1891655341"/>
                    </a:ext>
                  </a:extLst>
                </a:gridCol>
                <a:gridCol w="2046086">
                  <a:extLst>
                    <a:ext uri="{9D8B030D-6E8A-4147-A177-3AD203B41FA5}">
                      <a16:colId xmlns:a16="http://schemas.microsoft.com/office/drawing/2014/main" val="3126023316"/>
                    </a:ext>
                  </a:extLst>
                </a:gridCol>
                <a:gridCol w="2046086">
                  <a:extLst>
                    <a:ext uri="{9D8B030D-6E8A-4147-A177-3AD203B41FA5}">
                      <a16:colId xmlns:a16="http://schemas.microsoft.com/office/drawing/2014/main" val="3510570195"/>
                    </a:ext>
                  </a:extLst>
                </a:gridCol>
                <a:gridCol w="2046086">
                  <a:extLst>
                    <a:ext uri="{9D8B030D-6E8A-4147-A177-3AD203B41FA5}">
                      <a16:colId xmlns:a16="http://schemas.microsoft.com/office/drawing/2014/main" val="2203070157"/>
                    </a:ext>
                  </a:extLst>
                </a:gridCol>
                <a:gridCol w="2046086">
                  <a:extLst>
                    <a:ext uri="{9D8B030D-6E8A-4147-A177-3AD203B41FA5}">
                      <a16:colId xmlns:a16="http://schemas.microsoft.com/office/drawing/2014/main" val="1765810579"/>
                    </a:ext>
                  </a:extLst>
                </a:gridCol>
                <a:gridCol w="2046086">
                  <a:extLst>
                    <a:ext uri="{9D8B030D-6E8A-4147-A177-3AD203B41FA5}">
                      <a16:colId xmlns:a16="http://schemas.microsoft.com/office/drawing/2014/main" val="1427929878"/>
                    </a:ext>
                  </a:extLst>
                </a:gridCol>
                <a:gridCol w="2046086">
                  <a:extLst>
                    <a:ext uri="{9D8B030D-6E8A-4147-A177-3AD203B41FA5}">
                      <a16:colId xmlns:a16="http://schemas.microsoft.com/office/drawing/2014/main" val="3275781114"/>
                    </a:ext>
                  </a:extLst>
                </a:gridCol>
                <a:gridCol w="2046086">
                  <a:extLst>
                    <a:ext uri="{9D8B030D-6E8A-4147-A177-3AD203B41FA5}">
                      <a16:colId xmlns:a16="http://schemas.microsoft.com/office/drawing/2014/main" val="930503361"/>
                    </a:ext>
                  </a:extLst>
                </a:gridCol>
                <a:gridCol w="2046086">
                  <a:extLst>
                    <a:ext uri="{9D8B030D-6E8A-4147-A177-3AD203B41FA5}">
                      <a16:colId xmlns:a16="http://schemas.microsoft.com/office/drawing/2014/main" val="3679510846"/>
                    </a:ext>
                  </a:extLst>
                </a:gridCol>
                <a:gridCol w="2046086">
                  <a:extLst>
                    <a:ext uri="{9D8B030D-6E8A-4147-A177-3AD203B41FA5}">
                      <a16:colId xmlns:a16="http://schemas.microsoft.com/office/drawing/2014/main" val="240310130"/>
                    </a:ext>
                  </a:extLst>
                </a:gridCol>
                <a:gridCol w="2046086">
                  <a:extLst>
                    <a:ext uri="{9D8B030D-6E8A-4147-A177-3AD203B41FA5}">
                      <a16:colId xmlns:a16="http://schemas.microsoft.com/office/drawing/2014/main" val="1992832952"/>
                    </a:ext>
                  </a:extLst>
                </a:gridCol>
                <a:gridCol w="2046086">
                  <a:extLst>
                    <a:ext uri="{9D8B030D-6E8A-4147-A177-3AD203B41FA5}">
                      <a16:colId xmlns:a16="http://schemas.microsoft.com/office/drawing/2014/main" val="1639961652"/>
                    </a:ext>
                  </a:extLst>
                </a:gridCol>
                <a:gridCol w="2046086">
                  <a:extLst>
                    <a:ext uri="{9D8B030D-6E8A-4147-A177-3AD203B41FA5}">
                      <a16:colId xmlns:a16="http://schemas.microsoft.com/office/drawing/2014/main" val="2804984686"/>
                    </a:ext>
                  </a:extLst>
                </a:gridCol>
                <a:gridCol w="2046086">
                  <a:extLst>
                    <a:ext uri="{9D8B030D-6E8A-4147-A177-3AD203B41FA5}">
                      <a16:colId xmlns:a16="http://schemas.microsoft.com/office/drawing/2014/main" val="2431128060"/>
                    </a:ext>
                  </a:extLst>
                </a:gridCol>
                <a:gridCol w="2046086">
                  <a:extLst>
                    <a:ext uri="{9D8B030D-6E8A-4147-A177-3AD203B41FA5}">
                      <a16:colId xmlns:a16="http://schemas.microsoft.com/office/drawing/2014/main" val="2518539869"/>
                    </a:ext>
                  </a:extLst>
                </a:gridCol>
              </a:tblGrid>
              <a:tr h="118431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2</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3</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4</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6</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7</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8</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9</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10</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11</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12</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13</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14</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Value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
        <p:nvSpPr>
          <p:cNvPr id="5" name="Rectangle 4">
            <a:extLst>
              <a:ext uri="{FF2B5EF4-FFF2-40B4-BE49-F238E27FC236}">
                <a16:creationId xmlns:a16="http://schemas.microsoft.com/office/drawing/2014/main" id="{60FAD7B6-74E6-2DDA-6D32-C4C3E89DB2E2}"/>
              </a:ext>
            </a:extLst>
          </p:cNvPr>
          <p:cNvSpPr/>
          <p:nvPr/>
        </p:nvSpPr>
        <p:spPr>
          <a:xfrm>
            <a:off x="952501" y="2780526"/>
            <a:ext cx="34782670" cy="15287038"/>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From their own documentation, Java states that, "The details of the growth policy are not specified beyond the fact that adding an element, has constant amortized time cost".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Ok, maybe you're interested in what constant amortized time is.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Let's start with how to determine cost, which in this case is generally considered in terms of time, but may include memory usage and processing costs, etc.</a:t>
            </a:r>
          </a:p>
        </p:txBody>
      </p:sp>
      <p:sp>
        <p:nvSpPr>
          <p:cNvPr id="2" name="Shape 131">
            <a:extLst>
              <a:ext uri="{FF2B5EF4-FFF2-40B4-BE49-F238E27FC236}">
                <a16:creationId xmlns:a16="http://schemas.microsoft.com/office/drawing/2014/main" id="{9DDD232C-4861-49EB-90CD-9CB64D3F618D}"/>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2059315955"/>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962443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Big O Notation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Maybe you've heard people talking about Big O Notation, or Big O, and wondered what this means.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won't get too deep into it, but there are a couple of concepts that are fairly easy to grasp, and will help us understand how </a:t>
            </a:r>
            <a:r>
              <a:rPr lang="en-US" sz="6400" b="1" dirty="0">
                <a:latin typeface="Open Sans" panose="020B0606030504020204" pitchFamily="34" charset="0"/>
                <a:ea typeface="Open Sans" panose="020B0606030504020204" pitchFamily="34" charset="0"/>
                <a:cs typeface="Open Sans" panose="020B0606030504020204" pitchFamily="34" charset="0"/>
              </a:rPr>
              <a:t>cheap</a:t>
            </a:r>
            <a:r>
              <a:rPr lang="en-US" sz="6400" dirty="0">
                <a:latin typeface="Open Sans" panose="020B0606030504020204" pitchFamily="34" charset="0"/>
                <a:ea typeface="Open Sans" panose="020B0606030504020204" pitchFamily="34" charset="0"/>
                <a:cs typeface="Open Sans" panose="020B0606030504020204" pitchFamily="34" charset="0"/>
              </a:rPr>
              <a:t> or </a:t>
            </a:r>
            <a:r>
              <a:rPr lang="en-US" sz="6400" b="1" dirty="0">
                <a:latin typeface="Open Sans" panose="020B0606030504020204" pitchFamily="34" charset="0"/>
                <a:ea typeface="Open Sans" panose="020B0606030504020204" pitchFamily="34" charset="0"/>
                <a:cs typeface="Open Sans" panose="020B0606030504020204" pitchFamily="34" charset="0"/>
              </a:rPr>
              <a:t>expensive</a:t>
            </a:r>
            <a:r>
              <a:rPr lang="en-US" sz="6400" dirty="0">
                <a:latin typeface="Open Sans" panose="020B0606030504020204" pitchFamily="34" charset="0"/>
                <a:ea typeface="Open Sans" panose="020B0606030504020204" pitchFamily="34" charset="0"/>
                <a:cs typeface="Open Sans" panose="020B0606030504020204" pitchFamily="34" charset="0"/>
              </a:rPr>
              <a:t> an operation is in terms of time and memory usage, as the operation scales.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it's a way to express how well the operation performs when applied to more and more elements.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Big O approximates the cost of an operation for a certain number of elements called 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Cost is usually determined by the time it takes, but it can include memory usage and complexity, for example.</a:t>
            </a:r>
          </a:p>
        </p:txBody>
      </p:sp>
      <p:sp>
        <p:nvSpPr>
          <p:cNvPr id="3" name="Shape 131">
            <a:extLst>
              <a:ext uri="{FF2B5EF4-FFF2-40B4-BE49-F238E27FC236}">
                <a16:creationId xmlns:a16="http://schemas.microsoft.com/office/drawing/2014/main" id="{B7E3BDC7-3EE5-CBC9-35E0-8F979137837B}"/>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4133960363"/>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962443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Big O Notation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As n (the number of elements) gets bigger, an operation's cost can stay the same.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cost often grows as the number of elements grow.</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Costs can grow linearly, meaning the cost stays in step with the magnitude of the number of elements.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Or costs can grow exponentially or by some other non-linear fashion.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a perfect world, an operation's time and complexity would never change.   This ideal world, in Big O Notation is O(1), sometimes called constant time.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many situations, an operation's cost is in direct correlation to the number of elements, n.   In Big O Notation this is O(n), sometimes called linear time.</a:t>
            </a:r>
          </a:p>
        </p:txBody>
      </p:sp>
      <p:sp>
        <p:nvSpPr>
          <p:cNvPr id="3" name="Shape 131">
            <a:extLst>
              <a:ext uri="{FF2B5EF4-FFF2-40B4-BE49-F238E27FC236}">
                <a16:creationId xmlns:a16="http://schemas.microsoft.com/office/drawing/2014/main" id="{E3C65E7F-5F3A-7C43-E7B8-6B9FA0002AEA}"/>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941863977"/>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962443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Big O Notation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if we have 10 elements, the cost is 10 times what it would be for 1 element because the operation may have to execute some functions up to 10 times vs. just once, and 100 times for 100 elements, for example.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is generally our worst case scenario for List operations, but there are Big O Notations, for worse performers.</a:t>
            </a:r>
          </a:p>
        </p:txBody>
      </p:sp>
      <p:sp>
        <p:nvSpPr>
          <p:cNvPr id="3" name="Shape 131">
            <a:extLst>
              <a:ext uri="{FF2B5EF4-FFF2-40B4-BE49-F238E27FC236}">
                <a16:creationId xmlns:a16="http://schemas.microsoft.com/office/drawing/2014/main" id="{23795308-530C-FE65-D3E6-66F03CFAC658}"/>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4086205827"/>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977464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Constant Amortized Time Cost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Another scenario is the one the Java docs declared for the growth of the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that adding an element has constant amortized time cost.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our case, we'll designate this constant amortized time as O(1)*.</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that in the majority of cases, the cost is close to O(1), but at certain intervals, the cost is O(n).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we add an element to an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where the capacity of the List is already allocated and space is available, the cost is the same each time, regardless of how many elements we add.</a:t>
            </a:r>
          </a:p>
        </p:txBody>
      </p:sp>
      <p:sp>
        <p:nvSpPr>
          <p:cNvPr id="3" name="Shape 131">
            <a:extLst>
              <a:ext uri="{FF2B5EF4-FFF2-40B4-BE49-F238E27FC236}">
                <a16:creationId xmlns:a16="http://schemas.microsoft.com/office/drawing/2014/main" id="{2C3967F9-72D6-66C8-FCFD-5E386E315A07}"/>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1445288377"/>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977464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Constant Amortized Time Cost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as soon as we reach the capacity and all the elements (all n elements) need to be copied in memory, this single add would have a maximum cost of 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After this operation, that forced a reallocation, any additional add operations go back to O(1), until the capacity is reached again.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As the expensive intervals decrease, the cost gets closer to O(1), so we give it the notation O(1)*.</a:t>
            </a:r>
          </a:p>
        </p:txBody>
      </p:sp>
      <p:sp>
        <p:nvSpPr>
          <p:cNvPr id="3" name="Shape 131">
            <a:extLst>
              <a:ext uri="{FF2B5EF4-FFF2-40B4-BE49-F238E27FC236}">
                <a16:creationId xmlns:a16="http://schemas.microsoft.com/office/drawing/2014/main" id="{55DB539E-0921-734F-8F69-505677C1F868}"/>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3500176900"/>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40407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ArrayList Operations - Big O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2642694"/>
            <a:ext cx="17820691" cy="1528861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shows the Big O values for the most common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operations or methods.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Let's just talk about one example, the contains method, which looks for a matching element, and needs to traverse through the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to find a match.</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could find a match at the very first index, this is the best case scenario, so it's O(1).</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might not find a match until the last index, this is the worst case scenario, so it's O(n).</a:t>
            </a:r>
          </a:p>
        </p:txBody>
      </p:sp>
      <p:graphicFrame>
        <p:nvGraphicFramePr>
          <p:cNvPr id="3" name="Table 2">
            <a:extLst>
              <a:ext uri="{FF2B5EF4-FFF2-40B4-BE49-F238E27FC236}">
                <a16:creationId xmlns:a16="http://schemas.microsoft.com/office/drawing/2014/main" id="{95E035C3-1488-B87E-CC07-03885E62BE29}"/>
              </a:ext>
            </a:extLst>
          </p:cNvPr>
          <p:cNvGraphicFramePr>
            <a:graphicFrameLocks noGrp="1"/>
          </p:cNvGraphicFramePr>
          <p:nvPr/>
        </p:nvGraphicFramePr>
        <p:xfrm>
          <a:off x="19219984" y="2642694"/>
          <a:ext cx="16515184" cy="12098840"/>
        </p:xfrm>
        <a:graphic>
          <a:graphicData uri="http://schemas.openxmlformats.org/drawingml/2006/table">
            <a:tbl>
              <a:tblPr firstRow="1" bandRow="1">
                <a:tableStyleId>{5C22544A-7EE6-4342-B048-85BDC9FD1C3A}</a:tableStyleId>
              </a:tblPr>
              <a:tblGrid>
                <a:gridCol w="7876412">
                  <a:extLst>
                    <a:ext uri="{9D8B030D-6E8A-4147-A177-3AD203B41FA5}">
                      <a16:colId xmlns:a16="http://schemas.microsoft.com/office/drawing/2014/main" val="2844207666"/>
                    </a:ext>
                  </a:extLst>
                </a:gridCol>
                <a:gridCol w="4533303">
                  <a:extLst>
                    <a:ext uri="{9D8B030D-6E8A-4147-A177-3AD203B41FA5}">
                      <a16:colId xmlns:a16="http://schemas.microsoft.com/office/drawing/2014/main" val="1891655341"/>
                    </a:ext>
                  </a:extLst>
                </a:gridCol>
                <a:gridCol w="4105469">
                  <a:extLst>
                    <a:ext uri="{9D8B030D-6E8A-4147-A177-3AD203B41FA5}">
                      <a16:colId xmlns:a16="http://schemas.microsoft.com/office/drawing/2014/main" val="1185062113"/>
                    </a:ext>
                  </a:extLst>
                </a:gridCol>
              </a:tblGrid>
              <a:tr h="118431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Operation</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Worst Case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Best Case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add(E element)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add(int index, E element)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7606250"/>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contains(E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9979769"/>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get(int index)</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2140941"/>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indexOf</a:t>
                      </a: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0623938"/>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remove(int index)</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6418895"/>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remove(E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5605836"/>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set(int index, E element)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8186072"/>
                  </a:ext>
                </a:extLst>
              </a:tr>
            </a:tbl>
          </a:graphicData>
        </a:graphic>
      </p:graphicFrame>
      <p:sp>
        <p:nvSpPr>
          <p:cNvPr id="4" name="Rectangle 3">
            <a:extLst>
              <a:ext uri="{FF2B5EF4-FFF2-40B4-BE49-F238E27FC236}">
                <a16:creationId xmlns:a16="http://schemas.microsoft.com/office/drawing/2014/main" id="{1B2B0752-A599-6E00-2D16-996815BE8F71}"/>
              </a:ext>
            </a:extLst>
          </p:cNvPr>
          <p:cNvSpPr/>
          <p:nvPr/>
        </p:nvSpPr>
        <p:spPr>
          <a:xfrm>
            <a:off x="952498" y="15059608"/>
            <a:ext cx="34782668" cy="2805009"/>
          </a:xfrm>
          <a:prstGeom prst="rect">
            <a:avLst/>
          </a:prstGeom>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5" name="Rectangle 4">
            <a:extLst>
              <a:ext uri="{FF2B5EF4-FFF2-40B4-BE49-F238E27FC236}">
                <a16:creationId xmlns:a16="http://schemas.microsoft.com/office/drawing/2014/main" id="{E7D36281-252A-F620-B4C7-058ED8FD7C15}"/>
              </a:ext>
            </a:extLst>
          </p:cNvPr>
          <p:cNvSpPr/>
          <p:nvPr/>
        </p:nvSpPr>
        <p:spPr>
          <a:xfrm>
            <a:off x="952498" y="15162076"/>
            <a:ext cx="34782668" cy="2777183"/>
          </a:xfrm>
          <a:prstGeom prst="rect">
            <a:avLst/>
          </a:prstGeom>
        </p:spPr>
        <p:txBody>
          <a:bodyPr wrap="square">
            <a:normAutofit fontScale="55000" lnSpcReduction="2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O(1)  - constant time - operation's cost (time) should be constant regardless of number of elements.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 linear time - operation's cost (time) will increase linearly with the number of elements 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O(1)* - constant amortized time - somewhere between O(1) and O(n), but closer to O(1) as efficiencies are gained.</a:t>
            </a:r>
          </a:p>
        </p:txBody>
      </p:sp>
      <p:sp>
        <p:nvSpPr>
          <p:cNvPr id="6" name="Shape 131">
            <a:extLst>
              <a:ext uri="{FF2B5EF4-FFF2-40B4-BE49-F238E27FC236}">
                <a16:creationId xmlns:a16="http://schemas.microsoft.com/office/drawing/2014/main" id="{A80484BE-0DA5-FBFA-246C-D5BF1BF552CD}"/>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411524669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83446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 of primitive values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2817849"/>
            <a:ext cx="24296136" cy="1532598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100 is the address of an integer and we know an integer is 4 bytes, then the address of the next integer if it's contiguous would be 104, as I show here for the second element.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can use simple math using the index and the address of the initial element in the array to get the address and retrieve the value of the element.</a:t>
            </a:r>
          </a:p>
        </p:txBody>
      </p:sp>
      <p:graphicFrame>
        <p:nvGraphicFramePr>
          <p:cNvPr id="2" name="Table 1">
            <a:extLst>
              <a:ext uri="{FF2B5EF4-FFF2-40B4-BE49-F238E27FC236}">
                <a16:creationId xmlns:a16="http://schemas.microsoft.com/office/drawing/2014/main" id="{FE07DEC2-A62B-999E-7AD1-A0BF549D7896}"/>
              </a:ext>
            </a:extLst>
          </p:cNvPr>
          <p:cNvGraphicFramePr>
            <a:graphicFrameLocks noGrp="1"/>
          </p:cNvGraphicFramePr>
          <p:nvPr/>
        </p:nvGraphicFramePr>
        <p:xfrm>
          <a:off x="26005207" y="4573140"/>
          <a:ext cx="9618292" cy="10734524"/>
        </p:xfrm>
        <a:graphic>
          <a:graphicData uri="http://schemas.openxmlformats.org/drawingml/2006/table">
            <a:tbl>
              <a:tblPr firstRow="1" bandRow="1">
                <a:tableStyleId>{5C22544A-7EE6-4342-B048-85BDC9FD1C3A}</a:tableStyleId>
              </a:tblPr>
              <a:tblGrid>
                <a:gridCol w="3022580">
                  <a:extLst>
                    <a:ext uri="{9D8B030D-6E8A-4147-A177-3AD203B41FA5}">
                      <a16:colId xmlns:a16="http://schemas.microsoft.com/office/drawing/2014/main" val="2844207666"/>
                    </a:ext>
                  </a:extLst>
                </a:gridCol>
                <a:gridCol w="2967134">
                  <a:extLst>
                    <a:ext uri="{9D8B030D-6E8A-4147-A177-3AD203B41FA5}">
                      <a16:colId xmlns:a16="http://schemas.microsoft.com/office/drawing/2014/main" val="1891655341"/>
                    </a:ext>
                  </a:extLst>
                </a:gridCol>
                <a:gridCol w="3628578">
                  <a:extLst>
                    <a:ext uri="{9D8B030D-6E8A-4147-A177-3AD203B41FA5}">
                      <a16:colId xmlns:a16="http://schemas.microsoft.com/office/drawing/2014/main" val="1185062113"/>
                    </a:ext>
                  </a:extLst>
                </a:gridCol>
              </a:tblGrid>
              <a:tr h="118431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Value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Address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34</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18</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104</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7606250"/>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91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108</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9979769"/>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57</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112</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2140941"/>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453</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116</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0623938"/>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68</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120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6418895"/>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6</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6</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124</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5605836"/>
                  </a:ext>
                </a:extLst>
              </a:tr>
            </a:tbl>
          </a:graphicData>
        </a:graphic>
      </p:graphicFrame>
      <p:sp>
        <p:nvSpPr>
          <p:cNvPr id="3" name="Shape 131">
            <a:extLst>
              <a:ext uri="{FF2B5EF4-FFF2-40B4-BE49-F238E27FC236}">
                <a16:creationId xmlns:a16="http://schemas.microsoft.com/office/drawing/2014/main" id="{42F047D1-76A8-E97A-F29E-00A3BE546AEA}"/>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2871140040"/>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40407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ArrayList Operations - Big O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2642694"/>
            <a:ext cx="17820691" cy="1528861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general, the cost will be something in between for the contains method because the element will be found somewhere between the first and nth (or last) element.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notice that the indexed methods are usually O(1), remembering that finding an element by its index is a simple calculation.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only gets costly with indexed add or remove methods, if the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needs to be re-indexed, or re-sized.</a:t>
            </a:r>
          </a:p>
        </p:txBody>
      </p:sp>
      <p:graphicFrame>
        <p:nvGraphicFramePr>
          <p:cNvPr id="3" name="Table 2">
            <a:extLst>
              <a:ext uri="{FF2B5EF4-FFF2-40B4-BE49-F238E27FC236}">
                <a16:creationId xmlns:a16="http://schemas.microsoft.com/office/drawing/2014/main" id="{95E035C3-1488-B87E-CC07-03885E62BE29}"/>
              </a:ext>
            </a:extLst>
          </p:cNvPr>
          <p:cNvGraphicFramePr>
            <a:graphicFrameLocks noGrp="1"/>
          </p:cNvGraphicFramePr>
          <p:nvPr/>
        </p:nvGraphicFramePr>
        <p:xfrm>
          <a:off x="19219984" y="2642694"/>
          <a:ext cx="16515184" cy="12098840"/>
        </p:xfrm>
        <a:graphic>
          <a:graphicData uri="http://schemas.openxmlformats.org/drawingml/2006/table">
            <a:tbl>
              <a:tblPr firstRow="1" bandRow="1">
                <a:tableStyleId>{5C22544A-7EE6-4342-B048-85BDC9FD1C3A}</a:tableStyleId>
              </a:tblPr>
              <a:tblGrid>
                <a:gridCol w="7876412">
                  <a:extLst>
                    <a:ext uri="{9D8B030D-6E8A-4147-A177-3AD203B41FA5}">
                      <a16:colId xmlns:a16="http://schemas.microsoft.com/office/drawing/2014/main" val="2844207666"/>
                    </a:ext>
                  </a:extLst>
                </a:gridCol>
                <a:gridCol w="4533303">
                  <a:extLst>
                    <a:ext uri="{9D8B030D-6E8A-4147-A177-3AD203B41FA5}">
                      <a16:colId xmlns:a16="http://schemas.microsoft.com/office/drawing/2014/main" val="1891655341"/>
                    </a:ext>
                  </a:extLst>
                </a:gridCol>
                <a:gridCol w="4105469">
                  <a:extLst>
                    <a:ext uri="{9D8B030D-6E8A-4147-A177-3AD203B41FA5}">
                      <a16:colId xmlns:a16="http://schemas.microsoft.com/office/drawing/2014/main" val="1185062113"/>
                    </a:ext>
                  </a:extLst>
                </a:gridCol>
              </a:tblGrid>
              <a:tr h="118431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Operation</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Worst Case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Best Case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add(E element)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add(int index, E element)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7606250"/>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contains(E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9979769"/>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get(int index)</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2140941"/>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indexOf</a:t>
                      </a: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0623938"/>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remove(int index)</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6418895"/>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remove(E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5605836"/>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set(int index, E element)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8186072"/>
                  </a:ext>
                </a:extLst>
              </a:tr>
            </a:tbl>
          </a:graphicData>
        </a:graphic>
      </p:graphicFrame>
      <p:sp>
        <p:nvSpPr>
          <p:cNvPr id="4" name="Rectangle 3">
            <a:extLst>
              <a:ext uri="{FF2B5EF4-FFF2-40B4-BE49-F238E27FC236}">
                <a16:creationId xmlns:a16="http://schemas.microsoft.com/office/drawing/2014/main" id="{1B2B0752-A599-6E00-2D16-996815BE8F71}"/>
              </a:ext>
            </a:extLst>
          </p:cNvPr>
          <p:cNvSpPr/>
          <p:nvPr/>
        </p:nvSpPr>
        <p:spPr>
          <a:xfrm>
            <a:off x="952498" y="15059608"/>
            <a:ext cx="34782668" cy="2805009"/>
          </a:xfrm>
          <a:prstGeom prst="rect">
            <a:avLst/>
          </a:prstGeom>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5" name="Rectangle 4">
            <a:extLst>
              <a:ext uri="{FF2B5EF4-FFF2-40B4-BE49-F238E27FC236}">
                <a16:creationId xmlns:a16="http://schemas.microsoft.com/office/drawing/2014/main" id="{E7D36281-252A-F620-B4C7-058ED8FD7C15}"/>
              </a:ext>
            </a:extLst>
          </p:cNvPr>
          <p:cNvSpPr/>
          <p:nvPr/>
        </p:nvSpPr>
        <p:spPr>
          <a:xfrm>
            <a:off x="952498" y="15162076"/>
            <a:ext cx="34782668" cy="2777183"/>
          </a:xfrm>
          <a:prstGeom prst="rect">
            <a:avLst/>
          </a:prstGeom>
        </p:spPr>
        <p:txBody>
          <a:bodyPr wrap="square">
            <a:normAutofit fontScale="55000" lnSpcReduction="2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O(1)  - constant time - operation's cost (time) should be constant regardless of number of elements.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 linear time - operation's cost (time) will increase linearly with the number of elements 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O(1)* - constant amortized time - somewhere between O(1) and O(n), but closer to O(1) as efficiencies are gained.</a:t>
            </a:r>
          </a:p>
        </p:txBody>
      </p:sp>
      <p:sp>
        <p:nvSpPr>
          <p:cNvPr id="6" name="Shape 131">
            <a:extLst>
              <a:ext uri="{FF2B5EF4-FFF2-40B4-BE49-F238E27FC236}">
                <a16:creationId xmlns:a16="http://schemas.microsoft.com/office/drawing/2014/main" id="{F6970C1E-0016-4D01-6C2E-AB25898B96E1}"/>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431726454"/>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5B8C337B-AE98-1318-022B-8051ED4BB8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9547" y="8520036"/>
            <a:ext cx="18356907" cy="10326580"/>
          </a:xfrm>
          <a:prstGeom prst="rect">
            <a:avLst/>
          </a:prstGeom>
        </p:spPr>
      </p:pic>
      <p:sp>
        <p:nvSpPr>
          <p:cNvPr id="126" name="Shape 126"/>
          <p:cNvSpPr/>
          <p:nvPr/>
        </p:nvSpPr>
        <p:spPr>
          <a:xfrm>
            <a:off x="952498" y="459786"/>
            <a:ext cx="664444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LinkedList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2631141"/>
            <a:ext cx="34782670" cy="15300165"/>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LinkedList is not indexed at all.</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is no array storing the addresses in a neat, ordered way, as we saw with the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Instead, each element that's added to a linked list forms a chain and the chain has links to the previous element, and the next element.</a:t>
            </a:r>
          </a:p>
        </p:txBody>
      </p:sp>
      <p:sp>
        <p:nvSpPr>
          <p:cNvPr id="3" name="Shape 131">
            <a:extLst>
              <a:ext uri="{FF2B5EF4-FFF2-40B4-BE49-F238E27FC236}">
                <a16:creationId xmlns:a16="http://schemas.microsoft.com/office/drawing/2014/main" id="{16F55F3C-9324-7EB1-AE13-01FB6BC4FE16}"/>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1538200076"/>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5B8C337B-AE98-1318-022B-8051ED4BB8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9547" y="8520036"/>
            <a:ext cx="18356907" cy="10326580"/>
          </a:xfrm>
          <a:prstGeom prst="rect">
            <a:avLst/>
          </a:prstGeom>
        </p:spPr>
      </p:pic>
      <p:sp>
        <p:nvSpPr>
          <p:cNvPr id="126" name="Shape 126"/>
          <p:cNvSpPr/>
          <p:nvPr/>
        </p:nvSpPr>
        <p:spPr>
          <a:xfrm>
            <a:off x="952498" y="459786"/>
            <a:ext cx="664444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LinkedList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2631141"/>
            <a:ext cx="34782670" cy="15300165"/>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architecture is called a doubly linked list, meaning an element is linked to the next element, but it's also linked to a previous element, in this chain of elements.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beginning of the chain is called the head of the list, and the end is called the tail.</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can also be considered a queue, in this case, a double ended queue, because we can traverse both backwards and forwards, through these elements.</a:t>
            </a:r>
          </a:p>
        </p:txBody>
      </p:sp>
      <p:sp>
        <p:nvSpPr>
          <p:cNvPr id="3" name="Shape 131">
            <a:extLst>
              <a:ext uri="{FF2B5EF4-FFF2-40B4-BE49-F238E27FC236}">
                <a16:creationId xmlns:a16="http://schemas.microsoft.com/office/drawing/2014/main" id="{97864571-DEFB-F77A-0B12-2D737BFC2E71}"/>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3795027894"/>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802686"/>
            <a:ext cx="35068896" cy="1384995"/>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8000" dirty="0">
                <a:latin typeface="Open Sans" panose="020B0606030504020204" pitchFamily="34" charset="0"/>
                <a:ea typeface="Open Sans" panose="020B0606030504020204" pitchFamily="34" charset="0"/>
                <a:cs typeface="Open Sans" panose="020B0606030504020204" pitchFamily="34" charset="0"/>
              </a:rPr>
              <a:t>LinkedList - Retrieval of an Element costs more than an ArrayList retrieval</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Getting an element from the list or setting a value of element, isn't just simple math anymore with the LinkedList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To find an element, you'd need to start at the head or tail, and check if the element matches or keep track of the number of elements traversed, if we are matching by an index because the index isn't stored as part of the list.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example, even if you know you want to find the 5th element, you'd still have to traverse the chain this way to get that fifth element.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type of retrieval is considered expensive in computer currency, which is processing time and memory usage.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the other hand, inserting and removing an element, is much simpler for this type of collection.</a:t>
            </a:r>
          </a:p>
        </p:txBody>
      </p:sp>
      <p:sp>
        <p:nvSpPr>
          <p:cNvPr id="3" name="Shape 131">
            <a:extLst>
              <a:ext uri="{FF2B5EF4-FFF2-40B4-BE49-F238E27FC236}">
                <a16:creationId xmlns:a16="http://schemas.microsoft.com/office/drawing/2014/main" id="{C1D912C2-A3E7-DCCA-8F20-11A02A13DAF6}"/>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4033662477"/>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1026618"/>
            <a:ext cx="34783561" cy="1169551"/>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6600" dirty="0">
                <a:latin typeface="Open Sans" panose="020B0606030504020204" pitchFamily="34" charset="0"/>
                <a:ea typeface="Open Sans" panose="020B0606030504020204" pitchFamily="34" charset="0"/>
                <a:cs typeface="Open Sans" panose="020B0606030504020204" pitchFamily="34" charset="0"/>
              </a:rPr>
              <a:t>LinkedList - Inserting or Removing an Element may be less costly than using an ArrayList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contrast to an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inserting or removing an item in a LinkedList is just a matter of breaking two links in the chain, and re-establishing two different links.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 new array needs to be created, and elements don't need to be shifted into different positions.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reallocation of memory to accommodate all existing elements is never required.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a LinkedList, inserting and removing elements is generally considered </a:t>
            </a:r>
            <a:r>
              <a:rPr lang="en-US" sz="6400" b="1" dirty="0">
                <a:latin typeface="Open Sans" panose="020B0606030504020204" pitchFamily="34" charset="0"/>
                <a:ea typeface="Open Sans" panose="020B0606030504020204" pitchFamily="34" charset="0"/>
                <a:cs typeface="Open Sans" panose="020B0606030504020204" pitchFamily="34" charset="0"/>
              </a:rPr>
              <a:t>cheap</a:t>
            </a:r>
            <a:r>
              <a:rPr lang="en-US" sz="6400" dirty="0">
                <a:latin typeface="Open Sans" panose="020B0606030504020204" pitchFamily="34" charset="0"/>
                <a:ea typeface="Open Sans" panose="020B0606030504020204" pitchFamily="34" charset="0"/>
                <a:cs typeface="Open Sans" panose="020B0606030504020204" pitchFamily="34" charset="0"/>
              </a:rPr>
              <a:t> in computer currency, compared to doing these functions in an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
        <p:nvSpPr>
          <p:cNvPr id="3" name="Shape 131">
            <a:extLst>
              <a:ext uri="{FF2B5EF4-FFF2-40B4-BE49-F238E27FC236}">
                <a16:creationId xmlns:a16="http://schemas.microsoft.com/office/drawing/2014/main" id="{8CA051EF-1256-7FA3-CF50-D9CEBE3C7B63}"/>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1371066957"/>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808140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LinkedList and ArrayList Operations - Big O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2" y="2642694"/>
            <a:ext cx="15189458" cy="1528861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shows the Big O values for the most common shared List operations or methods for both types.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a LinkedList, adding elements to the start or end of the List will almost always be more efficient than an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graphicFrame>
        <p:nvGraphicFramePr>
          <p:cNvPr id="3" name="Table 2">
            <a:extLst>
              <a:ext uri="{FF2B5EF4-FFF2-40B4-BE49-F238E27FC236}">
                <a16:creationId xmlns:a16="http://schemas.microsoft.com/office/drawing/2014/main" id="{95E035C3-1488-B87E-CC07-03885E62BE29}"/>
              </a:ext>
            </a:extLst>
          </p:cNvPr>
          <p:cNvGraphicFramePr>
            <a:graphicFrameLocks noGrp="1"/>
          </p:cNvGraphicFramePr>
          <p:nvPr/>
        </p:nvGraphicFramePr>
        <p:xfrm>
          <a:off x="16382397" y="2550048"/>
          <a:ext cx="19352769" cy="12222118"/>
        </p:xfrm>
        <a:graphic>
          <a:graphicData uri="http://schemas.openxmlformats.org/drawingml/2006/table">
            <a:tbl>
              <a:tblPr firstRow="1" bandRow="1">
                <a:tableStyleId>{5C22544A-7EE6-4342-B048-85BDC9FD1C3A}</a:tableStyleId>
              </a:tblPr>
              <a:tblGrid>
                <a:gridCol w="5579706">
                  <a:extLst>
                    <a:ext uri="{9D8B030D-6E8A-4147-A177-3AD203B41FA5}">
                      <a16:colId xmlns:a16="http://schemas.microsoft.com/office/drawing/2014/main" val="2844207666"/>
                    </a:ext>
                  </a:extLst>
                </a:gridCol>
                <a:gridCol w="3696001">
                  <a:extLst>
                    <a:ext uri="{9D8B030D-6E8A-4147-A177-3AD203B41FA5}">
                      <a16:colId xmlns:a16="http://schemas.microsoft.com/office/drawing/2014/main" val="1891655341"/>
                    </a:ext>
                  </a:extLst>
                </a:gridCol>
                <a:gridCol w="3303037">
                  <a:extLst>
                    <a:ext uri="{9D8B030D-6E8A-4147-A177-3AD203B41FA5}">
                      <a16:colId xmlns:a16="http://schemas.microsoft.com/office/drawing/2014/main" val="3896015774"/>
                    </a:ext>
                  </a:extLst>
                </a:gridCol>
                <a:gridCol w="3601617">
                  <a:extLst>
                    <a:ext uri="{9D8B030D-6E8A-4147-A177-3AD203B41FA5}">
                      <a16:colId xmlns:a16="http://schemas.microsoft.com/office/drawing/2014/main" val="1185062113"/>
                    </a:ext>
                  </a:extLst>
                </a:gridCol>
                <a:gridCol w="3172408">
                  <a:extLst>
                    <a:ext uri="{9D8B030D-6E8A-4147-A177-3AD203B41FA5}">
                      <a16:colId xmlns:a16="http://schemas.microsoft.com/office/drawing/2014/main" val="2981171071"/>
                    </a:ext>
                  </a:extLst>
                </a:gridCol>
              </a:tblGrid>
              <a:tr h="1050982">
                <a:tc>
                  <a:txBody>
                    <a:bodyPr/>
                    <a:lstStyle/>
                    <a:p>
                      <a:pPr marL="180000" algn="l"/>
                      <a:endParaRPr lang="en-PH" sz="4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gridSpan="2">
                  <a:txBody>
                    <a:bodyPr/>
                    <a:lstStyle/>
                    <a:p>
                      <a:pPr marL="180000" algn="l"/>
                      <a:r>
                        <a:rPr lang="en-US" sz="4400" dirty="0">
                          <a:solidFill>
                            <a:schemeClr val="tx1"/>
                          </a:solidFill>
                          <a:latin typeface="Open Sans" panose="020B0606030504020204" pitchFamily="34" charset="0"/>
                          <a:ea typeface="Open Sans" panose="020B0606030504020204" pitchFamily="34" charset="0"/>
                          <a:cs typeface="Open Sans" panose="020B0606030504020204" pitchFamily="34" charset="0"/>
                        </a:rPr>
                        <a:t>Linked List</a:t>
                      </a:r>
                      <a:endParaRPr lang="en-PH" sz="4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hMerge="1">
                  <a:txBody>
                    <a:bodyPr/>
                    <a:lstStyle/>
                    <a:p>
                      <a:pPr marL="180000" algn="l"/>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gridSpan="2">
                  <a:txBody>
                    <a:bodyPr/>
                    <a:lstStyle/>
                    <a:p>
                      <a:pPr marL="180000" algn="l"/>
                      <a:r>
                        <a:rPr lang="en-US" sz="44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a:t>
                      </a:r>
                      <a:endParaRPr lang="en-PH" sz="4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hMerge="1">
                  <a:txBody>
                    <a:bodyPr/>
                    <a:lstStyle/>
                    <a:p>
                      <a:pPr marL="180000" algn="l"/>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050982">
                <a:tc>
                  <a:txBody>
                    <a:bodyPr/>
                    <a:lstStyle/>
                    <a:p>
                      <a:pPr marL="180000" algn="l"/>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Operation</a:t>
                      </a:r>
                      <a:endPar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Worst Case</a:t>
                      </a:r>
                      <a:endPar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Best Case</a:t>
                      </a:r>
                      <a:endPar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Worst Case</a:t>
                      </a:r>
                      <a:endPar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Best Case</a:t>
                      </a:r>
                      <a:endPar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1483212037"/>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add()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40405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add(int index, E element)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7606250"/>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contains(E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9979769"/>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get(int index)</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2140941"/>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indexOf</a:t>
                      </a: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0623938"/>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remove(int index)</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6418895"/>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remove(E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5605836"/>
                  </a:ext>
                </a:extLst>
              </a:tr>
              <a:tr h="140405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set(int index, E element)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8186072"/>
                  </a:ext>
                </a:extLst>
              </a:tr>
            </a:tbl>
          </a:graphicData>
        </a:graphic>
      </p:graphicFrame>
      <p:sp>
        <p:nvSpPr>
          <p:cNvPr id="4" name="Rectangle 3">
            <a:extLst>
              <a:ext uri="{FF2B5EF4-FFF2-40B4-BE49-F238E27FC236}">
                <a16:creationId xmlns:a16="http://schemas.microsoft.com/office/drawing/2014/main" id="{1B2B0752-A599-6E00-2D16-996815BE8F71}"/>
              </a:ext>
            </a:extLst>
          </p:cNvPr>
          <p:cNvSpPr/>
          <p:nvPr/>
        </p:nvSpPr>
        <p:spPr>
          <a:xfrm>
            <a:off x="952498" y="15059608"/>
            <a:ext cx="34782668" cy="2805009"/>
          </a:xfrm>
          <a:prstGeom prst="rect">
            <a:avLst/>
          </a:prstGeom>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5" name="Rectangle 4">
            <a:extLst>
              <a:ext uri="{FF2B5EF4-FFF2-40B4-BE49-F238E27FC236}">
                <a16:creationId xmlns:a16="http://schemas.microsoft.com/office/drawing/2014/main" id="{E7D36281-252A-F620-B4C7-058ED8FD7C15}"/>
              </a:ext>
            </a:extLst>
          </p:cNvPr>
          <p:cNvSpPr/>
          <p:nvPr/>
        </p:nvSpPr>
        <p:spPr>
          <a:xfrm>
            <a:off x="952498" y="15162076"/>
            <a:ext cx="34782668" cy="2777183"/>
          </a:xfrm>
          <a:prstGeom prst="rect">
            <a:avLst/>
          </a:prstGeom>
        </p:spPr>
        <p:txBody>
          <a:bodyPr wrap="square">
            <a:normAutofit fontScale="55000" lnSpcReduction="2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O(1)  - constant time - operation's cost (time) should be constant regardless of number of elements.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 linear time - operation's cost (time) will increase linearly with the number of elements 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O(1)* - constant amortized time - somewhere between O(1) and O(n), but closer to O(1) as efficiencies are gained.</a:t>
            </a:r>
          </a:p>
        </p:txBody>
      </p:sp>
      <p:sp>
        <p:nvSpPr>
          <p:cNvPr id="6" name="Shape 131">
            <a:extLst>
              <a:ext uri="{FF2B5EF4-FFF2-40B4-BE49-F238E27FC236}">
                <a16:creationId xmlns:a16="http://schemas.microsoft.com/office/drawing/2014/main" id="{B970624B-F5DF-3BC6-3C05-312DAE85A4E0}"/>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2487142195"/>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808140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LinkedList and ArrayList Operations - Big O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2" y="2642694"/>
            <a:ext cx="15189458" cy="1528861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removing elements, a LinkedList will be more efficient because it doesn't require re-indexing, but the element still needs to be found using the traversal mechanism, which is why it is O(n), as the worst case.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Removing elements from the start or end of the List will be more efficient for a LinkedList.</a:t>
            </a:r>
          </a:p>
        </p:txBody>
      </p:sp>
      <p:graphicFrame>
        <p:nvGraphicFramePr>
          <p:cNvPr id="3" name="Table 2">
            <a:extLst>
              <a:ext uri="{FF2B5EF4-FFF2-40B4-BE49-F238E27FC236}">
                <a16:creationId xmlns:a16="http://schemas.microsoft.com/office/drawing/2014/main" id="{95E035C3-1488-B87E-CC07-03885E62BE29}"/>
              </a:ext>
            </a:extLst>
          </p:cNvPr>
          <p:cNvGraphicFramePr>
            <a:graphicFrameLocks noGrp="1"/>
          </p:cNvGraphicFramePr>
          <p:nvPr/>
        </p:nvGraphicFramePr>
        <p:xfrm>
          <a:off x="16382397" y="2550048"/>
          <a:ext cx="19352769" cy="12222118"/>
        </p:xfrm>
        <a:graphic>
          <a:graphicData uri="http://schemas.openxmlformats.org/drawingml/2006/table">
            <a:tbl>
              <a:tblPr firstRow="1" bandRow="1">
                <a:tableStyleId>{5C22544A-7EE6-4342-B048-85BDC9FD1C3A}</a:tableStyleId>
              </a:tblPr>
              <a:tblGrid>
                <a:gridCol w="5579706">
                  <a:extLst>
                    <a:ext uri="{9D8B030D-6E8A-4147-A177-3AD203B41FA5}">
                      <a16:colId xmlns:a16="http://schemas.microsoft.com/office/drawing/2014/main" val="2844207666"/>
                    </a:ext>
                  </a:extLst>
                </a:gridCol>
                <a:gridCol w="3696001">
                  <a:extLst>
                    <a:ext uri="{9D8B030D-6E8A-4147-A177-3AD203B41FA5}">
                      <a16:colId xmlns:a16="http://schemas.microsoft.com/office/drawing/2014/main" val="1891655341"/>
                    </a:ext>
                  </a:extLst>
                </a:gridCol>
                <a:gridCol w="3303037">
                  <a:extLst>
                    <a:ext uri="{9D8B030D-6E8A-4147-A177-3AD203B41FA5}">
                      <a16:colId xmlns:a16="http://schemas.microsoft.com/office/drawing/2014/main" val="3896015774"/>
                    </a:ext>
                  </a:extLst>
                </a:gridCol>
                <a:gridCol w="3601617">
                  <a:extLst>
                    <a:ext uri="{9D8B030D-6E8A-4147-A177-3AD203B41FA5}">
                      <a16:colId xmlns:a16="http://schemas.microsoft.com/office/drawing/2014/main" val="1185062113"/>
                    </a:ext>
                  </a:extLst>
                </a:gridCol>
                <a:gridCol w="3172408">
                  <a:extLst>
                    <a:ext uri="{9D8B030D-6E8A-4147-A177-3AD203B41FA5}">
                      <a16:colId xmlns:a16="http://schemas.microsoft.com/office/drawing/2014/main" val="2981171071"/>
                    </a:ext>
                  </a:extLst>
                </a:gridCol>
              </a:tblGrid>
              <a:tr h="1050982">
                <a:tc>
                  <a:txBody>
                    <a:bodyPr/>
                    <a:lstStyle/>
                    <a:p>
                      <a:pPr marL="180000" algn="l"/>
                      <a:endParaRPr lang="en-PH" sz="4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gridSpan="2">
                  <a:txBody>
                    <a:bodyPr/>
                    <a:lstStyle/>
                    <a:p>
                      <a:pPr marL="180000" algn="l"/>
                      <a:r>
                        <a:rPr lang="en-US" sz="4400" dirty="0">
                          <a:solidFill>
                            <a:schemeClr val="tx1"/>
                          </a:solidFill>
                          <a:latin typeface="Open Sans" panose="020B0606030504020204" pitchFamily="34" charset="0"/>
                          <a:ea typeface="Open Sans" panose="020B0606030504020204" pitchFamily="34" charset="0"/>
                          <a:cs typeface="Open Sans" panose="020B0606030504020204" pitchFamily="34" charset="0"/>
                        </a:rPr>
                        <a:t>Linked List</a:t>
                      </a:r>
                      <a:endParaRPr lang="en-PH" sz="4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hMerge="1">
                  <a:txBody>
                    <a:bodyPr/>
                    <a:lstStyle/>
                    <a:p>
                      <a:pPr marL="180000" algn="l"/>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gridSpan="2">
                  <a:txBody>
                    <a:bodyPr/>
                    <a:lstStyle/>
                    <a:p>
                      <a:pPr marL="180000" algn="l"/>
                      <a:r>
                        <a:rPr lang="en-US" sz="44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a:t>
                      </a:r>
                      <a:endParaRPr lang="en-PH" sz="4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hMerge="1">
                  <a:txBody>
                    <a:bodyPr/>
                    <a:lstStyle/>
                    <a:p>
                      <a:pPr marL="180000" algn="l"/>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050982">
                <a:tc>
                  <a:txBody>
                    <a:bodyPr/>
                    <a:lstStyle/>
                    <a:p>
                      <a:pPr marL="180000" algn="l"/>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Operation</a:t>
                      </a:r>
                      <a:endPar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Worst Case</a:t>
                      </a:r>
                      <a:endPar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Best Case</a:t>
                      </a:r>
                      <a:endPar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Worst Case</a:t>
                      </a:r>
                      <a:endPar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Best Case</a:t>
                      </a:r>
                      <a:endPar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1483212037"/>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add()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40405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add(int index, E element)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7606250"/>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contains(E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9979769"/>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get(int index)</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2140941"/>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indexOf</a:t>
                      </a: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0623938"/>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remove(int index)</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6418895"/>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remove(E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5605836"/>
                  </a:ext>
                </a:extLst>
              </a:tr>
              <a:tr h="140405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set(int index, E element)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8186072"/>
                  </a:ext>
                </a:extLst>
              </a:tr>
            </a:tbl>
          </a:graphicData>
        </a:graphic>
      </p:graphicFrame>
      <p:sp>
        <p:nvSpPr>
          <p:cNvPr id="4" name="Rectangle 3">
            <a:extLst>
              <a:ext uri="{FF2B5EF4-FFF2-40B4-BE49-F238E27FC236}">
                <a16:creationId xmlns:a16="http://schemas.microsoft.com/office/drawing/2014/main" id="{1B2B0752-A599-6E00-2D16-996815BE8F71}"/>
              </a:ext>
            </a:extLst>
          </p:cNvPr>
          <p:cNvSpPr/>
          <p:nvPr/>
        </p:nvSpPr>
        <p:spPr>
          <a:xfrm>
            <a:off x="952498" y="15059608"/>
            <a:ext cx="34782668" cy="2805009"/>
          </a:xfrm>
          <a:prstGeom prst="rect">
            <a:avLst/>
          </a:prstGeom>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5" name="Rectangle 4">
            <a:extLst>
              <a:ext uri="{FF2B5EF4-FFF2-40B4-BE49-F238E27FC236}">
                <a16:creationId xmlns:a16="http://schemas.microsoft.com/office/drawing/2014/main" id="{E7D36281-252A-F620-B4C7-058ED8FD7C15}"/>
              </a:ext>
            </a:extLst>
          </p:cNvPr>
          <p:cNvSpPr/>
          <p:nvPr/>
        </p:nvSpPr>
        <p:spPr>
          <a:xfrm>
            <a:off x="952498" y="15162076"/>
            <a:ext cx="34782668" cy="2777183"/>
          </a:xfrm>
          <a:prstGeom prst="rect">
            <a:avLst/>
          </a:prstGeom>
        </p:spPr>
        <p:txBody>
          <a:bodyPr wrap="square">
            <a:normAutofit fontScale="55000" lnSpcReduction="2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O(1)  - constant time - operation's cost (time) should be constant regardless of number of elements.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 linear time - operation's cost (time) will increase linearly with the number of elements 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O(1)* - constant amortized time - somewhere between O(1) and O(n), but closer to O(1) as efficiencies are gained.</a:t>
            </a:r>
          </a:p>
        </p:txBody>
      </p:sp>
      <p:sp>
        <p:nvSpPr>
          <p:cNvPr id="6" name="Shape 131">
            <a:extLst>
              <a:ext uri="{FF2B5EF4-FFF2-40B4-BE49-F238E27FC236}">
                <a16:creationId xmlns:a16="http://schemas.microsoft.com/office/drawing/2014/main" id="{FF765E63-FED3-07D4-09F0-D9D5D6DEAB84}"/>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2672440367"/>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936036"/>
            <a:ext cx="34781958" cy="1261884"/>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7200" dirty="0">
                <a:latin typeface="Open Sans" panose="020B0606030504020204" pitchFamily="34" charset="0"/>
                <a:ea typeface="Open Sans" panose="020B0606030504020204" pitchFamily="34" charset="0"/>
                <a:cs typeface="Open Sans" panose="020B0606030504020204" pitchFamily="34" charset="0"/>
              </a:rPr>
              <a:t>Things to Remember when considering whether to use an ArrayList vs LinkedList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is usually the better default choice for a List, especially if the List is used predominantly for storing and reading data.</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 know the maximum number of possible items, then it's probably better to use an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but set it's capacity.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code demonstrates how to set the capacity of your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to 500,000.</a:t>
            </a:r>
          </a:p>
        </p:txBody>
      </p:sp>
      <p:pic>
        <p:nvPicPr>
          <p:cNvPr id="5" name="Picture 4">
            <a:extLst>
              <a:ext uri="{FF2B5EF4-FFF2-40B4-BE49-F238E27FC236}">
                <a16:creationId xmlns:a16="http://schemas.microsoft.com/office/drawing/2014/main" id="{28F0C45F-9A29-0C3B-7362-F0188ADDE282}"/>
              </a:ext>
            </a:extLst>
          </p:cNvPr>
          <p:cNvPicPr>
            <a:picLocks noChangeAspect="1"/>
          </p:cNvPicPr>
          <p:nvPr/>
        </p:nvPicPr>
        <p:blipFill>
          <a:blip r:embed="rId4"/>
          <a:stretch>
            <a:fillRect/>
          </a:stretch>
        </p:blipFill>
        <p:spPr>
          <a:xfrm>
            <a:off x="952498" y="12956455"/>
            <a:ext cx="25136661" cy="1783569"/>
          </a:xfrm>
          <a:prstGeom prst="rect">
            <a:avLst/>
          </a:prstGeom>
        </p:spPr>
      </p:pic>
      <p:sp>
        <p:nvSpPr>
          <p:cNvPr id="3" name="Shape 131">
            <a:extLst>
              <a:ext uri="{FF2B5EF4-FFF2-40B4-BE49-F238E27FC236}">
                <a16:creationId xmlns:a16="http://schemas.microsoft.com/office/drawing/2014/main" id="{BA338F94-1A2E-DF1B-5AAD-86D6D96D07C4}"/>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3599909763"/>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936036"/>
            <a:ext cx="34781958" cy="1261884"/>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7200" dirty="0">
                <a:latin typeface="Open Sans" panose="020B0606030504020204" pitchFamily="34" charset="0"/>
                <a:ea typeface="Open Sans" panose="020B0606030504020204" pitchFamily="34" charset="0"/>
                <a:cs typeface="Open Sans" panose="020B0606030504020204" pitchFamily="34" charset="0"/>
              </a:rPr>
              <a:t>Things to Remember when considering whether to use an ArrayList vs LinkedList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a:t>
            </a:r>
            <a:r>
              <a:rPr lang="en-US" sz="6400" dirty="0" err="1">
                <a:latin typeface="Open Sans" panose="020B0606030504020204" pitchFamily="34" charset="0"/>
                <a:ea typeface="Open Sans" panose="020B0606030504020204" pitchFamily="34" charset="0"/>
                <a:cs typeface="Open Sans" panose="020B0606030504020204" pitchFamily="34" charset="0"/>
              </a:rPr>
              <a:t>ArrayList's</a:t>
            </a:r>
            <a:r>
              <a:rPr lang="en-US" sz="6400" dirty="0">
                <a:latin typeface="Open Sans" panose="020B0606030504020204" pitchFamily="34" charset="0"/>
                <a:ea typeface="Open Sans" panose="020B0606030504020204" pitchFamily="34" charset="0"/>
                <a:cs typeface="Open Sans" panose="020B0606030504020204" pitchFamily="34" charset="0"/>
              </a:rPr>
              <a:t> index is an int type, so an </a:t>
            </a:r>
            <a:r>
              <a:rPr lang="en-US" sz="6400" dirty="0" err="1">
                <a:latin typeface="Open Sans" panose="020B0606030504020204" pitchFamily="34" charset="0"/>
                <a:ea typeface="Open Sans" panose="020B0606030504020204" pitchFamily="34" charset="0"/>
                <a:cs typeface="Open Sans" panose="020B0606030504020204" pitchFamily="34" charset="0"/>
              </a:rPr>
              <a:t>ArrayList's</a:t>
            </a:r>
            <a:r>
              <a:rPr lang="en-US" sz="6400" dirty="0">
                <a:latin typeface="Open Sans" panose="020B0606030504020204" pitchFamily="34" charset="0"/>
                <a:ea typeface="Open Sans" panose="020B0606030504020204" pitchFamily="34" charset="0"/>
                <a:cs typeface="Open Sans" panose="020B0606030504020204" pitchFamily="34" charset="0"/>
              </a:rPr>
              <a:t> capacity is limited to the maximum number of elements an int can hold, </a:t>
            </a:r>
            <a:r>
              <a:rPr lang="en-US" sz="6400" dirty="0" err="1">
                <a:latin typeface="Open Sans" panose="020B0606030504020204" pitchFamily="34" charset="0"/>
                <a:ea typeface="Open Sans" panose="020B0606030504020204" pitchFamily="34" charset="0"/>
                <a:cs typeface="Open Sans" panose="020B0606030504020204" pitchFamily="34" charset="0"/>
              </a:rPr>
              <a:t>Integer.MAX_VALUE</a:t>
            </a:r>
            <a:r>
              <a:rPr lang="en-US" sz="6400" dirty="0">
                <a:latin typeface="Open Sans" panose="020B0606030504020204" pitchFamily="34" charset="0"/>
                <a:ea typeface="Open Sans" panose="020B0606030504020204" pitchFamily="34" charset="0"/>
                <a:cs typeface="Open Sans" panose="020B0606030504020204" pitchFamily="34" charset="0"/>
              </a:rPr>
              <a:t> = 2,147,483,647.</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may want to consider using a LinkedList if you're adding and processing or manipulating a large amount of elements, and the maximum elements isn't known but may be great, or if your number of elements may exceed </a:t>
            </a:r>
            <a:r>
              <a:rPr lang="en-US" sz="6400" dirty="0" err="1">
                <a:latin typeface="Open Sans" panose="020B0606030504020204" pitchFamily="34" charset="0"/>
                <a:ea typeface="Open Sans" panose="020B0606030504020204" pitchFamily="34" charset="0"/>
                <a:cs typeface="Open Sans" panose="020B0606030504020204" pitchFamily="34" charset="0"/>
              </a:rPr>
              <a:t>Integer.MAX_VALUE</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LinkedList can be more efficient when items are being processed predominantly from either the head or tail of the list.</a:t>
            </a:r>
          </a:p>
        </p:txBody>
      </p:sp>
      <p:pic>
        <p:nvPicPr>
          <p:cNvPr id="4" name="Picture 3">
            <a:extLst>
              <a:ext uri="{FF2B5EF4-FFF2-40B4-BE49-F238E27FC236}">
                <a16:creationId xmlns:a16="http://schemas.microsoft.com/office/drawing/2014/main" id="{CB91F586-9D50-3148-F8BF-A9329183457C}"/>
              </a:ext>
            </a:extLst>
          </p:cNvPr>
          <p:cNvPicPr>
            <a:picLocks noChangeAspect="1"/>
          </p:cNvPicPr>
          <p:nvPr/>
        </p:nvPicPr>
        <p:blipFill>
          <a:blip r:embed="rId4"/>
          <a:stretch>
            <a:fillRect/>
          </a:stretch>
        </p:blipFill>
        <p:spPr>
          <a:xfrm>
            <a:off x="952498" y="12956455"/>
            <a:ext cx="25136661" cy="1783569"/>
          </a:xfrm>
          <a:prstGeom prst="rect">
            <a:avLst/>
          </a:prstGeom>
        </p:spPr>
      </p:pic>
      <p:sp>
        <p:nvSpPr>
          <p:cNvPr id="3" name="Shape 131">
            <a:extLst>
              <a:ext uri="{FF2B5EF4-FFF2-40B4-BE49-F238E27FC236}">
                <a16:creationId xmlns:a16="http://schemas.microsoft.com/office/drawing/2014/main" id="{4C9C89DE-9C34-30A1-8FD4-E41ECCC69C82}"/>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969804333"/>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52153E74-ACB2-B768-61B5-6E9E50CE05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0913" y="7102005"/>
            <a:ext cx="21594174" cy="12027906"/>
          </a:xfrm>
          <a:prstGeom prst="rect">
            <a:avLst/>
          </a:prstGeom>
        </p:spPr>
      </p:pic>
      <p:sp>
        <p:nvSpPr>
          <p:cNvPr id="126" name="Shape 126"/>
          <p:cNvSpPr/>
          <p:nvPr/>
        </p:nvSpPr>
        <p:spPr>
          <a:xfrm>
            <a:off x="952498" y="459786"/>
            <a:ext cx="2590933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and </a:t>
            </a:r>
            <a:r>
              <a:rPr lang="en-US" sz="10800" dirty="0" err="1">
                <a:latin typeface="Open Sans" panose="020B0606030504020204" pitchFamily="34" charset="0"/>
                <a:ea typeface="Open Sans" panose="020B0606030504020204" pitchFamily="34" charset="0"/>
                <a:cs typeface="Open Sans" panose="020B0606030504020204" pitchFamily="34" charset="0"/>
              </a:rPr>
              <a:t>ArrayLists</a:t>
            </a:r>
            <a:r>
              <a:rPr lang="en-US" sz="10800" dirty="0">
                <a:latin typeface="Open Sans" panose="020B0606030504020204" pitchFamily="34" charset="0"/>
                <a:ea typeface="Open Sans" panose="020B0606030504020204" pitchFamily="34" charset="0"/>
                <a:cs typeface="Open Sans" panose="020B0606030504020204" pitchFamily="34" charset="0"/>
              </a:rPr>
              <a:t> of reference types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2593009"/>
            <a:ext cx="34782670" cy="1357307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reference types (meaning anything that's not a primitive type) like a String or any other object, the array elements aren't the values, but the addresses of the referenced object or String. I've talked about this before.</a:t>
            </a:r>
          </a:p>
        </p:txBody>
      </p:sp>
      <p:sp>
        <p:nvSpPr>
          <p:cNvPr id="2" name="Shape 131">
            <a:extLst>
              <a:ext uri="{FF2B5EF4-FFF2-40B4-BE49-F238E27FC236}">
                <a16:creationId xmlns:a16="http://schemas.microsoft.com/office/drawing/2014/main" id="{7F3F48A0-D9DB-0CB6-A8B4-CDC8035BE4C3}"/>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2702780358"/>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16E1B023-BED6-FB7A-164C-4079252A3E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0913" y="7102005"/>
            <a:ext cx="21594174" cy="12027906"/>
          </a:xfrm>
          <a:prstGeom prst="rect">
            <a:avLst/>
          </a:prstGeom>
        </p:spPr>
      </p:pic>
      <p:sp>
        <p:nvSpPr>
          <p:cNvPr id="126" name="Shape 126"/>
          <p:cNvSpPr/>
          <p:nvPr/>
        </p:nvSpPr>
        <p:spPr>
          <a:xfrm>
            <a:off x="952498" y="459786"/>
            <a:ext cx="2590933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and </a:t>
            </a:r>
            <a:r>
              <a:rPr lang="en-US" sz="10800" dirty="0" err="1">
                <a:latin typeface="Open Sans" panose="020B0606030504020204" pitchFamily="34" charset="0"/>
                <a:ea typeface="Open Sans" panose="020B0606030504020204" pitchFamily="34" charset="0"/>
                <a:cs typeface="Open Sans" panose="020B0606030504020204" pitchFamily="34" charset="0"/>
              </a:rPr>
              <a:t>ArrayLists</a:t>
            </a:r>
            <a:r>
              <a:rPr lang="en-US" sz="10800" dirty="0">
                <a:latin typeface="Open Sans" panose="020B0606030504020204" pitchFamily="34" charset="0"/>
                <a:ea typeface="Open Sans" panose="020B0606030504020204" pitchFamily="34" charset="0"/>
                <a:cs typeface="Open Sans" panose="020B0606030504020204" pitchFamily="34" charset="0"/>
              </a:rPr>
              <a:t> of reference types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2593009"/>
            <a:ext cx="34782670" cy="1357307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There's a level of indirection as I show on this slide.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You've learned that </a:t>
            </a:r>
            <a:r>
              <a:rPr lang="en-US" sz="6400" dirty="0" err="1">
                <a:latin typeface="Open Sans" panose="020B0606030504020204" pitchFamily="34" charset="0"/>
                <a:ea typeface="Open Sans" panose="020B0606030504020204" pitchFamily="34" charset="0"/>
                <a:cs typeface="Open Sans" panose="020B0606030504020204" pitchFamily="34" charset="0"/>
              </a:rPr>
              <a:t>ArrayLists</a:t>
            </a:r>
            <a:r>
              <a:rPr lang="en-US" sz="6400" dirty="0">
                <a:latin typeface="Open Sans" panose="020B0606030504020204" pitchFamily="34" charset="0"/>
                <a:ea typeface="Open Sans" panose="020B0606030504020204" pitchFamily="34" charset="0"/>
                <a:cs typeface="Open Sans" panose="020B0606030504020204" pitchFamily="34" charset="0"/>
              </a:rPr>
              <a:t> are really implemented with arrays under the covers.</a:t>
            </a:r>
          </a:p>
        </p:txBody>
      </p:sp>
      <p:sp>
        <p:nvSpPr>
          <p:cNvPr id="3" name="Shape 131">
            <a:extLst>
              <a:ext uri="{FF2B5EF4-FFF2-40B4-BE49-F238E27FC236}">
                <a16:creationId xmlns:a16="http://schemas.microsoft.com/office/drawing/2014/main" id="{0FCC99C0-2157-8478-122D-1197FD70664A}"/>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3265119565"/>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966B99EF-7E08-AA25-2286-57F444DEBA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0913" y="7102005"/>
            <a:ext cx="21594174" cy="12027906"/>
          </a:xfrm>
          <a:prstGeom prst="rect">
            <a:avLst/>
          </a:prstGeom>
        </p:spPr>
      </p:pic>
      <p:sp>
        <p:nvSpPr>
          <p:cNvPr id="126" name="Shape 126"/>
          <p:cNvSpPr/>
          <p:nvPr/>
        </p:nvSpPr>
        <p:spPr>
          <a:xfrm>
            <a:off x="952498" y="459786"/>
            <a:ext cx="2590933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and </a:t>
            </a:r>
            <a:r>
              <a:rPr lang="en-US" sz="10800" dirty="0" err="1">
                <a:latin typeface="Open Sans" panose="020B0606030504020204" pitchFamily="34" charset="0"/>
                <a:ea typeface="Open Sans" panose="020B0606030504020204" pitchFamily="34" charset="0"/>
                <a:cs typeface="Open Sans" panose="020B0606030504020204" pitchFamily="34" charset="0"/>
              </a:rPr>
              <a:t>ArrayLists</a:t>
            </a:r>
            <a:r>
              <a:rPr lang="en-US" sz="10800" dirty="0">
                <a:latin typeface="Open Sans" panose="020B0606030504020204" pitchFamily="34" charset="0"/>
                <a:ea typeface="Open Sans" panose="020B0606030504020204" pitchFamily="34" charset="0"/>
                <a:cs typeface="Open Sans" panose="020B0606030504020204" pitchFamily="34" charset="0"/>
              </a:rPr>
              <a:t> of reference types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2593009"/>
            <a:ext cx="34782670" cy="1357307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our objects aren't stored contiguously in memory, but their addresses are, in the array behind the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again, the addresses can be easily retrieved with a bit of math, if we know the index of the element.</a:t>
            </a:r>
          </a:p>
        </p:txBody>
      </p:sp>
      <p:sp>
        <p:nvSpPr>
          <p:cNvPr id="3" name="Shape 131">
            <a:extLst>
              <a:ext uri="{FF2B5EF4-FFF2-40B4-BE49-F238E27FC236}">
                <a16:creationId xmlns:a16="http://schemas.microsoft.com/office/drawing/2014/main" id="{014A718A-975A-1968-77D7-CE37EB0C1878}"/>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1888798966"/>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966B99EF-7E08-AA25-2286-57F444DEBA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0913" y="7102005"/>
            <a:ext cx="21594174" cy="12027906"/>
          </a:xfrm>
          <a:prstGeom prst="rect">
            <a:avLst/>
          </a:prstGeom>
        </p:spPr>
      </p:pic>
      <p:sp>
        <p:nvSpPr>
          <p:cNvPr id="126" name="Shape 126"/>
          <p:cNvSpPr/>
          <p:nvPr/>
        </p:nvSpPr>
        <p:spPr>
          <a:xfrm>
            <a:off x="952498" y="459786"/>
            <a:ext cx="2590933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and </a:t>
            </a:r>
            <a:r>
              <a:rPr lang="en-US" sz="10800" dirty="0" err="1">
                <a:latin typeface="Open Sans" panose="020B0606030504020204" pitchFamily="34" charset="0"/>
                <a:ea typeface="Open Sans" panose="020B0606030504020204" pitchFamily="34" charset="0"/>
                <a:cs typeface="Open Sans" panose="020B0606030504020204" pitchFamily="34" charset="0"/>
              </a:rPr>
              <a:t>ArrayLists</a:t>
            </a:r>
            <a:r>
              <a:rPr lang="en-US" sz="10800" dirty="0">
                <a:latin typeface="Open Sans" panose="020B0606030504020204" pitchFamily="34" charset="0"/>
                <a:ea typeface="Open Sans" panose="020B0606030504020204" pitchFamily="34" charset="0"/>
                <a:cs typeface="Open Sans" panose="020B0606030504020204" pitchFamily="34" charset="0"/>
              </a:rPr>
              <a:t> of reference types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2593009"/>
            <a:ext cx="34782670" cy="1357307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a </a:t>
            </a:r>
            <a:r>
              <a:rPr lang="en-US" sz="6400" b="1" dirty="0">
                <a:latin typeface="Open Sans" panose="020B0606030504020204" pitchFamily="34" charset="0"/>
                <a:ea typeface="Open Sans" panose="020B0606030504020204" pitchFamily="34" charset="0"/>
                <a:cs typeface="Open Sans" panose="020B0606030504020204" pitchFamily="34" charset="0"/>
              </a:rPr>
              <a:t>cheap</a:t>
            </a:r>
            <a:r>
              <a:rPr lang="en-US" sz="6400" dirty="0">
                <a:latin typeface="Open Sans" panose="020B0606030504020204" pitchFamily="34" charset="0"/>
                <a:ea typeface="Open Sans" panose="020B0606030504020204" pitchFamily="34" charset="0"/>
                <a:cs typeface="Open Sans" panose="020B0606030504020204" pitchFamily="34" charset="0"/>
              </a:rPr>
              <a:t> or fast lookup and doesn't change no matter what size the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is.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to remove an element, the referenced addresses have to be re-indexed or shifted to remove an empty space.</a:t>
            </a:r>
          </a:p>
        </p:txBody>
      </p:sp>
      <p:sp>
        <p:nvSpPr>
          <p:cNvPr id="3" name="Shape 131">
            <a:extLst>
              <a:ext uri="{FF2B5EF4-FFF2-40B4-BE49-F238E27FC236}">
                <a16:creationId xmlns:a16="http://schemas.microsoft.com/office/drawing/2014/main" id="{EE356BB8-553A-A31A-CC01-6EE03B2F4F20}"/>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1520233760"/>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966B99EF-7E08-AA25-2286-57F444DEBA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0913" y="7102005"/>
            <a:ext cx="21594174" cy="12027906"/>
          </a:xfrm>
          <a:prstGeom prst="rect">
            <a:avLst/>
          </a:prstGeom>
        </p:spPr>
      </p:pic>
      <p:sp>
        <p:nvSpPr>
          <p:cNvPr id="126" name="Shape 126"/>
          <p:cNvSpPr/>
          <p:nvPr/>
        </p:nvSpPr>
        <p:spPr>
          <a:xfrm>
            <a:off x="952498" y="459786"/>
            <a:ext cx="2590933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and </a:t>
            </a:r>
            <a:r>
              <a:rPr lang="en-US" sz="10800" dirty="0" err="1">
                <a:latin typeface="Open Sans" panose="020B0606030504020204" pitchFamily="34" charset="0"/>
                <a:ea typeface="Open Sans" panose="020B0606030504020204" pitchFamily="34" charset="0"/>
                <a:cs typeface="Open Sans" panose="020B0606030504020204" pitchFamily="34" charset="0"/>
              </a:rPr>
              <a:t>ArrayLists</a:t>
            </a:r>
            <a:r>
              <a:rPr lang="en-US" sz="10800" dirty="0">
                <a:latin typeface="Open Sans" panose="020B0606030504020204" pitchFamily="34" charset="0"/>
                <a:ea typeface="Open Sans" panose="020B0606030504020204" pitchFamily="34" charset="0"/>
                <a:cs typeface="Open Sans" panose="020B0606030504020204" pitchFamily="34" charset="0"/>
              </a:rPr>
              <a:t> of reference types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2593009"/>
            <a:ext cx="34782670" cy="1357307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when adding an element, the array that backs the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might be too small and might need to be reallocated.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Either of these operations can be an </a:t>
            </a:r>
            <a:r>
              <a:rPr lang="en-US" sz="6400" b="1" dirty="0">
                <a:latin typeface="Open Sans" panose="020B0606030504020204" pitchFamily="34" charset="0"/>
                <a:ea typeface="Open Sans" panose="020B0606030504020204" pitchFamily="34" charset="0"/>
                <a:cs typeface="Open Sans" panose="020B0606030504020204" pitchFamily="34" charset="0"/>
              </a:rPr>
              <a:t>expensive</a:t>
            </a:r>
            <a:r>
              <a:rPr lang="en-US" sz="6400" dirty="0">
                <a:latin typeface="Open Sans" panose="020B0606030504020204" pitchFamily="34" charset="0"/>
                <a:ea typeface="Open Sans" panose="020B0606030504020204" pitchFamily="34" charset="0"/>
                <a:cs typeface="Open Sans" panose="020B0606030504020204" pitchFamily="34" charset="0"/>
              </a:rPr>
              <a:t> or time-consuming process if the number of elements is large.</a:t>
            </a:r>
          </a:p>
        </p:txBody>
      </p:sp>
      <p:sp>
        <p:nvSpPr>
          <p:cNvPr id="3" name="Shape 131">
            <a:extLst>
              <a:ext uri="{FF2B5EF4-FFF2-40B4-BE49-F238E27FC236}">
                <a16:creationId xmlns:a16="http://schemas.microsoft.com/office/drawing/2014/main" id="{2C413715-E546-D1B2-B5A6-E10D9FDC707C}"/>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2706504530"/>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966B99EF-7E08-AA25-2286-57F444DEBA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0913" y="7102005"/>
            <a:ext cx="21594174" cy="12027906"/>
          </a:xfrm>
          <a:prstGeom prst="rect">
            <a:avLst/>
          </a:prstGeom>
        </p:spPr>
      </p:pic>
      <p:sp>
        <p:nvSpPr>
          <p:cNvPr id="126" name="Shape 126"/>
          <p:cNvSpPr/>
          <p:nvPr/>
        </p:nvSpPr>
        <p:spPr>
          <a:xfrm>
            <a:off x="952498" y="459786"/>
            <a:ext cx="2590933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and </a:t>
            </a:r>
            <a:r>
              <a:rPr lang="en-US" sz="10800" dirty="0" err="1">
                <a:latin typeface="Open Sans" panose="020B0606030504020204" pitchFamily="34" charset="0"/>
                <a:ea typeface="Open Sans" panose="020B0606030504020204" pitchFamily="34" charset="0"/>
                <a:cs typeface="Open Sans" panose="020B0606030504020204" pitchFamily="34" charset="0"/>
              </a:rPr>
              <a:t>ArrayLists</a:t>
            </a:r>
            <a:r>
              <a:rPr lang="en-US" sz="10800" dirty="0">
                <a:latin typeface="Open Sans" panose="020B0606030504020204" pitchFamily="34" charset="0"/>
                <a:ea typeface="Open Sans" panose="020B0606030504020204" pitchFamily="34" charset="0"/>
                <a:cs typeface="Open Sans" panose="020B0606030504020204" pitchFamily="34" charset="0"/>
              </a:rPr>
              <a:t> of reference types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2593009"/>
            <a:ext cx="34782670" cy="1357307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slide, the String, "Third and a half', represents a new element I want inserted at index position 3.</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all the elements below this point need to be moved and re-indexed.</a:t>
            </a:r>
          </a:p>
        </p:txBody>
      </p:sp>
      <p:sp>
        <p:nvSpPr>
          <p:cNvPr id="3" name="Shape 131">
            <a:extLst>
              <a:ext uri="{FF2B5EF4-FFF2-40B4-BE49-F238E27FC236}">
                <a16:creationId xmlns:a16="http://schemas.microsoft.com/office/drawing/2014/main" id="{EF9E4A96-81C7-8047-EA4B-72EF80BE9F5B}"/>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335403326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145345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ArrayList capacity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3" name="Rectangle 2">
            <a:extLst>
              <a:ext uri="{FF2B5EF4-FFF2-40B4-BE49-F238E27FC236}">
                <a16:creationId xmlns:a16="http://schemas.microsoft.com/office/drawing/2014/main" id="{BB62F6B0-3077-2EBA-7D65-61436CC0E64A}"/>
              </a:ext>
            </a:extLst>
          </p:cNvPr>
          <p:cNvSpPr/>
          <p:nvPr/>
        </p:nvSpPr>
        <p:spPr>
          <a:xfrm>
            <a:off x="952501" y="2780526"/>
            <a:ext cx="34782670" cy="15287038"/>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is created with an initial capacity depending on how many elements we create the list with, or if you specify a capacity when creating the list.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this slide, I show an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that has a capacity of 10 because I'm passing 10 in the constructor of this list.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then add 7 elements.</a:t>
            </a:r>
          </a:p>
        </p:txBody>
      </p:sp>
      <p:pic>
        <p:nvPicPr>
          <p:cNvPr id="5" name="Picture 4">
            <a:extLst>
              <a:ext uri="{FF2B5EF4-FFF2-40B4-BE49-F238E27FC236}">
                <a16:creationId xmlns:a16="http://schemas.microsoft.com/office/drawing/2014/main" id="{5FF7DF35-40D9-5169-789D-36283DAE2FBC}"/>
              </a:ext>
            </a:extLst>
          </p:cNvPr>
          <p:cNvPicPr>
            <a:picLocks noChangeAspect="1"/>
          </p:cNvPicPr>
          <p:nvPr/>
        </p:nvPicPr>
        <p:blipFill>
          <a:blip r:embed="rId4"/>
          <a:stretch>
            <a:fillRect/>
          </a:stretch>
        </p:blipFill>
        <p:spPr>
          <a:xfrm>
            <a:off x="952498" y="9743950"/>
            <a:ext cx="21236142" cy="3567137"/>
          </a:xfrm>
          <a:prstGeom prst="rect">
            <a:avLst/>
          </a:prstGeom>
        </p:spPr>
      </p:pic>
      <p:graphicFrame>
        <p:nvGraphicFramePr>
          <p:cNvPr id="6" name="Table 5">
            <a:extLst>
              <a:ext uri="{FF2B5EF4-FFF2-40B4-BE49-F238E27FC236}">
                <a16:creationId xmlns:a16="http://schemas.microsoft.com/office/drawing/2014/main" id="{F597EB79-D762-2A94-61B6-C6077596A3AB}"/>
              </a:ext>
            </a:extLst>
          </p:cNvPr>
          <p:cNvGraphicFramePr>
            <a:graphicFrameLocks noGrp="1"/>
          </p:cNvGraphicFramePr>
          <p:nvPr/>
        </p:nvGraphicFramePr>
        <p:xfrm>
          <a:off x="952498" y="14486487"/>
          <a:ext cx="34782672" cy="2548628"/>
        </p:xfrm>
        <a:graphic>
          <a:graphicData uri="http://schemas.openxmlformats.org/drawingml/2006/table">
            <a:tbl>
              <a:tblPr firstRow="1" bandRow="1">
                <a:tableStyleId>{5C22544A-7EE6-4342-B048-85BDC9FD1C3A}</a:tableStyleId>
              </a:tblPr>
              <a:tblGrid>
                <a:gridCol w="5796182">
                  <a:extLst>
                    <a:ext uri="{9D8B030D-6E8A-4147-A177-3AD203B41FA5}">
                      <a16:colId xmlns:a16="http://schemas.microsoft.com/office/drawing/2014/main" val="2844207666"/>
                    </a:ext>
                  </a:extLst>
                </a:gridCol>
                <a:gridCol w="2898649">
                  <a:extLst>
                    <a:ext uri="{9D8B030D-6E8A-4147-A177-3AD203B41FA5}">
                      <a16:colId xmlns:a16="http://schemas.microsoft.com/office/drawing/2014/main" val="1891655341"/>
                    </a:ext>
                  </a:extLst>
                </a:gridCol>
                <a:gridCol w="2898649">
                  <a:extLst>
                    <a:ext uri="{9D8B030D-6E8A-4147-A177-3AD203B41FA5}">
                      <a16:colId xmlns:a16="http://schemas.microsoft.com/office/drawing/2014/main" val="3126023316"/>
                    </a:ext>
                  </a:extLst>
                </a:gridCol>
                <a:gridCol w="2898649">
                  <a:extLst>
                    <a:ext uri="{9D8B030D-6E8A-4147-A177-3AD203B41FA5}">
                      <a16:colId xmlns:a16="http://schemas.microsoft.com/office/drawing/2014/main" val="3510570195"/>
                    </a:ext>
                  </a:extLst>
                </a:gridCol>
                <a:gridCol w="2898649">
                  <a:extLst>
                    <a:ext uri="{9D8B030D-6E8A-4147-A177-3AD203B41FA5}">
                      <a16:colId xmlns:a16="http://schemas.microsoft.com/office/drawing/2014/main" val="2203070157"/>
                    </a:ext>
                  </a:extLst>
                </a:gridCol>
                <a:gridCol w="2898649">
                  <a:extLst>
                    <a:ext uri="{9D8B030D-6E8A-4147-A177-3AD203B41FA5}">
                      <a16:colId xmlns:a16="http://schemas.microsoft.com/office/drawing/2014/main" val="1765810579"/>
                    </a:ext>
                  </a:extLst>
                </a:gridCol>
                <a:gridCol w="2898649">
                  <a:extLst>
                    <a:ext uri="{9D8B030D-6E8A-4147-A177-3AD203B41FA5}">
                      <a16:colId xmlns:a16="http://schemas.microsoft.com/office/drawing/2014/main" val="1427929878"/>
                    </a:ext>
                  </a:extLst>
                </a:gridCol>
                <a:gridCol w="2898649">
                  <a:extLst>
                    <a:ext uri="{9D8B030D-6E8A-4147-A177-3AD203B41FA5}">
                      <a16:colId xmlns:a16="http://schemas.microsoft.com/office/drawing/2014/main" val="3275781114"/>
                    </a:ext>
                  </a:extLst>
                </a:gridCol>
                <a:gridCol w="2898649">
                  <a:extLst>
                    <a:ext uri="{9D8B030D-6E8A-4147-A177-3AD203B41FA5}">
                      <a16:colId xmlns:a16="http://schemas.microsoft.com/office/drawing/2014/main" val="930503361"/>
                    </a:ext>
                  </a:extLst>
                </a:gridCol>
                <a:gridCol w="2898649">
                  <a:extLst>
                    <a:ext uri="{9D8B030D-6E8A-4147-A177-3AD203B41FA5}">
                      <a16:colId xmlns:a16="http://schemas.microsoft.com/office/drawing/2014/main" val="3679510846"/>
                    </a:ext>
                  </a:extLst>
                </a:gridCol>
                <a:gridCol w="2898649">
                  <a:extLst>
                    <a:ext uri="{9D8B030D-6E8A-4147-A177-3AD203B41FA5}">
                      <a16:colId xmlns:a16="http://schemas.microsoft.com/office/drawing/2014/main" val="240310130"/>
                    </a:ext>
                  </a:extLst>
                </a:gridCol>
              </a:tblGrid>
              <a:tr h="118431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2</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3</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4</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6</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7</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8</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9</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Value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
        <p:nvSpPr>
          <p:cNvPr id="2" name="Shape 131">
            <a:extLst>
              <a:ext uri="{FF2B5EF4-FFF2-40B4-BE49-F238E27FC236}">
                <a16:creationId xmlns:a16="http://schemas.microsoft.com/office/drawing/2014/main" id="{D992C2C8-129C-4C0B-1469-6EC16264C82D}"/>
              </a:ext>
            </a:extLst>
          </p:cNvPr>
          <p:cNvSpPr/>
          <p:nvPr/>
        </p:nvSpPr>
        <p:spPr>
          <a:xfrm>
            <a:off x="952500" y="18489726"/>
            <a:ext cx="16008688" cy="1200329"/>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1877186638"/>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783</TotalTime>
  <Words>3720</Words>
  <Application>Microsoft Office PowerPoint</Application>
  <PresentationFormat>Custom</PresentationFormat>
  <Paragraphs>484</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Helvetica</vt:lpstr>
      <vt:lpstr>Helvetica Light</vt:lpstr>
      <vt:lpstr>Helvetica Neue</vt:lpstr>
      <vt:lpstr>Open Sans</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168</cp:revision>
  <dcterms:modified xsi:type="dcterms:W3CDTF">2024-07-05T06:10:20Z</dcterms:modified>
</cp:coreProperties>
</file>