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93" r:id="rId2"/>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9" autoAdjust="0"/>
    <p:restoredTop sz="94660"/>
  </p:normalViewPr>
  <p:slideViewPr>
    <p:cSldViewPr snapToGrid="0">
      <p:cViewPr varScale="1">
        <p:scale>
          <a:sx n="52" d="100"/>
          <a:sy n="52" d="100"/>
        </p:scale>
        <p:origin x="116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3778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3309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6304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3161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4570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4281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843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08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139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0485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3213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20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2240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5715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012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docs.oracle.com/javase/8/docs/technotes/guides/collections/overview.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76494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 Collection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b="1" i="1" dirty="0">
                <a:latin typeface="Open Sans" panose="020B0606030504020204" pitchFamily="34" charset="0"/>
                <a:ea typeface="Open Sans" panose="020B0606030504020204" pitchFamily="34" charset="0"/>
                <a:cs typeface="Open Sans" panose="020B0606030504020204" pitchFamily="34" charset="0"/>
              </a:rPr>
              <a:t>collection</a:t>
            </a:r>
            <a:r>
              <a:rPr lang="en-US" sz="6400" dirty="0">
                <a:latin typeface="Open Sans" panose="020B0606030504020204" pitchFamily="34" charset="0"/>
                <a:ea typeface="Open Sans" panose="020B0606030504020204" pitchFamily="34" charset="0"/>
                <a:cs typeface="Open Sans" panose="020B0606030504020204" pitchFamily="34" charset="0"/>
              </a:rPr>
              <a:t> isn’t a big mystery; it’s simply an object that represents a group of related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general, the objects in a collection share some common relationship or purpose.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computer science, different types of collections have specific names and expected behaviors. These include arrays, lists, vectors, sets, queues, tables, dictionaries, and maps (not geographical maps, but data structures that map keys to values).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collections are differentiated by how they store objects in memory, how objects are retrieved and ordered, and whether they allow null values or duplicate entries.</a:t>
            </a:r>
          </a:p>
        </p:txBody>
      </p:sp>
    </p:spTree>
    <p:extLst>
      <p:ext uri="{BB962C8B-B14F-4D97-AF65-F5344CB8AC3E}">
        <p14:creationId xmlns:p14="http://schemas.microsoft.com/office/powerpoint/2010/main" val="330686089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E38A123E-CCDF-6FB9-A627-C3A0FD53F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025" y="7056468"/>
            <a:ext cx="20863950" cy="12465328"/>
          </a:xfrm>
          <a:prstGeom prst="rect">
            <a:avLst/>
          </a:prstGeom>
        </p:spPr>
      </p:pic>
      <p:sp>
        <p:nvSpPr>
          <p:cNvPr id="126" name="Shape 126"/>
          <p:cNvSpPr/>
          <p:nvPr/>
        </p:nvSpPr>
        <p:spPr>
          <a:xfrm>
            <a:off x="952498" y="459786"/>
            <a:ext cx="512480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List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2" name="Rectangle 1">
            <a:extLst>
              <a:ext uri="{FF2B5EF4-FFF2-40B4-BE49-F238E27FC236}">
                <a16:creationId xmlns:a16="http://schemas.microsoft.com/office/drawing/2014/main" id="{BDA7CEC9-D2EC-FA4F-8A74-83D4D4CDD46D}"/>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List is an ordered collection (also known as a </a:t>
            </a:r>
            <a:r>
              <a:rPr lang="en-US" sz="6400" i="1" dirty="0">
                <a:latin typeface="Open Sans" panose="020B0606030504020204" pitchFamily="34" charset="0"/>
                <a:ea typeface="Open Sans" panose="020B0606030504020204" pitchFamily="34" charset="0"/>
                <a:cs typeface="Open Sans" panose="020B0606030504020204" pitchFamily="34" charset="0"/>
              </a:rPr>
              <a:t>sequence</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can be sequenced in memory like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or maintain links to the next and previous values, as a LinkedList.</a:t>
            </a:r>
          </a:p>
        </p:txBody>
      </p:sp>
    </p:spTree>
    <p:extLst>
      <p:ext uri="{BB962C8B-B14F-4D97-AF65-F5344CB8AC3E}">
        <p14:creationId xmlns:p14="http://schemas.microsoft.com/office/powerpoint/2010/main" val="350115718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with medium confidence">
            <a:extLst>
              <a:ext uri="{FF2B5EF4-FFF2-40B4-BE49-F238E27FC236}">
                <a16:creationId xmlns:a16="http://schemas.microsoft.com/office/drawing/2014/main" id="{34A387AD-3CA9-FBE5-0363-A54A01D8C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283" y="10301755"/>
            <a:ext cx="24633435" cy="8471651"/>
          </a:xfrm>
          <a:prstGeom prst="rect">
            <a:avLst/>
          </a:prstGeom>
        </p:spPr>
      </p:pic>
      <p:sp>
        <p:nvSpPr>
          <p:cNvPr id="126" name="Shape 126"/>
          <p:cNvSpPr/>
          <p:nvPr/>
        </p:nvSpPr>
        <p:spPr>
          <a:xfrm>
            <a:off x="952498" y="459786"/>
            <a:ext cx="723916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Queue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2" name="Rectangle 1">
            <a:extLst>
              <a:ext uri="{FF2B5EF4-FFF2-40B4-BE49-F238E27FC236}">
                <a16:creationId xmlns:a16="http://schemas.microsoft.com/office/drawing/2014/main" id="{BDA7CEC9-D2EC-FA4F-8A74-83D4D4CDD46D}"/>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A Queue</a:t>
            </a:r>
            <a:r>
              <a:rPr lang="en-US" sz="6400" dirty="0">
                <a:latin typeface="Open Sans" panose="020B0606030504020204" pitchFamily="34" charset="0"/>
                <a:ea typeface="Open Sans" panose="020B0606030504020204" pitchFamily="34" charset="0"/>
                <a:cs typeface="Open Sans" panose="020B0606030504020204" pitchFamily="34" charset="0"/>
              </a:rPr>
              <a:t> is a collection designed for holding elements prior to processing. In other words, the processing order matters, so the first and last positions, or the head and tail, are prioritized.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Most often these may be implemented as First In, First Out (FIFO), but can be implemented like a Stack, as Last In First Out (LIFO) which we've discussed.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Remember a Deque supports both.</a:t>
            </a:r>
          </a:p>
        </p:txBody>
      </p:sp>
    </p:spTree>
    <p:extLst>
      <p:ext uri="{BB962C8B-B14F-4D97-AF65-F5344CB8AC3E}">
        <p14:creationId xmlns:p14="http://schemas.microsoft.com/office/powerpoint/2010/main" val="135665803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493244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Set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2" name="Rectangle 1">
            <a:extLst>
              <a:ext uri="{FF2B5EF4-FFF2-40B4-BE49-F238E27FC236}">
                <a16:creationId xmlns:a16="http://schemas.microsoft.com/office/drawing/2014/main" id="{BDA7CEC9-D2EC-FA4F-8A74-83D4D4CDD46D}"/>
              </a:ext>
            </a:extLst>
          </p:cNvPr>
          <p:cNvSpPr/>
          <p:nvPr/>
        </p:nvSpPr>
        <p:spPr>
          <a:xfrm>
            <a:off x="952502" y="2554143"/>
            <a:ext cx="21646241" cy="15622175"/>
          </a:xfrm>
          <a:prstGeom prst="rect">
            <a:avLst/>
          </a:prstGeom>
        </p:spPr>
        <p:txBody>
          <a:bodyPr wrap="square">
            <a:normAutofit lnSpcReduction="10000"/>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A Set</a:t>
            </a:r>
            <a:r>
              <a:rPr lang="en-US" sz="6400" dirty="0">
                <a:latin typeface="Open Sans" panose="020B0606030504020204" pitchFamily="34" charset="0"/>
                <a:ea typeface="Open Sans" panose="020B0606030504020204" pitchFamily="34" charset="0"/>
                <a:cs typeface="Open Sans" panose="020B0606030504020204" pitchFamily="34" charset="0"/>
              </a:rPr>
              <a:t> is a collection conceptually based off of a mathematical 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Importantly, it contains </a:t>
            </a:r>
            <a:r>
              <a:rPr lang="en-US" sz="6400" b="1" dirty="0">
                <a:latin typeface="Open Sans" panose="020B0606030504020204" pitchFamily="34" charset="0"/>
                <a:ea typeface="Open Sans" panose="020B0606030504020204" pitchFamily="34" charset="0"/>
                <a:cs typeface="Open Sans" panose="020B0606030504020204" pitchFamily="34" charset="0"/>
              </a:rPr>
              <a:t>no duplicate elements</a:t>
            </a:r>
            <a:r>
              <a:rPr lang="en-US" sz="6400" dirty="0">
                <a:latin typeface="Open Sans" panose="020B0606030504020204" pitchFamily="34" charset="0"/>
                <a:ea typeface="Open Sans" panose="020B0606030504020204" pitchFamily="34" charset="0"/>
                <a:cs typeface="Open Sans" panose="020B0606030504020204" pitchFamily="34" charset="0"/>
              </a:rPr>
              <a:t>, and isn't naturally sequenced or ordered.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a set as a kind of penned in chaotic grouping of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has three implementations, which I'll be reviewing in this section of the course in detail, the HashSet, the </a:t>
            </a:r>
            <a:r>
              <a:rPr lang="en-US" sz="6400" dirty="0" err="1">
                <a:latin typeface="Open Sans" panose="020B0606030504020204" pitchFamily="34" charset="0"/>
                <a:ea typeface="Open Sans" panose="020B0606030504020204" pitchFamily="34" charset="0"/>
                <a:cs typeface="Open Sans" panose="020B0606030504020204" pitchFamily="34" charset="0"/>
              </a:rPr>
              <a:t>TreeSet</a:t>
            </a:r>
            <a:r>
              <a:rPr lang="en-US" sz="6400" dirty="0">
                <a:latin typeface="Open Sans" panose="020B0606030504020204" pitchFamily="34" charset="0"/>
                <a:ea typeface="Open Sans" panose="020B0606030504020204" pitchFamily="34" charset="0"/>
                <a:cs typeface="Open Sans" panose="020B0606030504020204" pitchFamily="34" charset="0"/>
              </a:rPr>
              <a:t> and the </a:t>
            </a:r>
            <a:r>
              <a:rPr lang="en-US" sz="6400" dirty="0" err="1">
                <a:latin typeface="Open Sans" panose="020B0606030504020204" pitchFamily="34" charset="0"/>
                <a:ea typeface="Open Sans" panose="020B0606030504020204" pitchFamily="34" charset="0"/>
                <a:cs typeface="Open Sans" panose="020B0606030504020204" pitchFamily="34" charset="0"/>
              </a:rPr>
              <a:t>LinkedHashSet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distinguished by the underlying way they store the elements in the 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dirty="0" err="1">
                <a:latin typeface="Open Sans" panose="020B0606030504020204" pitchFamily="34" charset="0"/>
                <a:ea typeface="Open Sans" panose="020B0606030504020204" pitchFamily="34" charset="0"/>
                <a:cs typeface="Open Sans" panose="020B0606030504020204" pitchFamily="34" charset="0"/>
              </a:rPr>
              <a:t>SortedSet</a:t>
            </a:r>
            <a:r>
              <a:rPr lang="en-US" sz="6400" dirty="0">
                <a:latin typeface="Open Sans" panose="020B0606030504020204" pitchFamily="34" charset="0"/>
                <a:ea typeface="Open Sans" panose="020B0606030504020204" pitchFamily="34" charset="0"/>
                <a:cs typeface="Open Sans" panose="020B0606030504020204" pitchFamily="34" charset="0"/>
              </a:rPr>
              <a:t> is a set that provides a total ordering of the elements.</a:t>
            </a:r>
          </a:p>
        </p:txBody>
      </p:sp>
      <p:pic>
        <p:nvPicPr>
          <p:cNvPr id="5" name="Picture 4" descr="Diagram&#10;&#10;Description automatically generated">
            <a:extLst>
              <a:ext uri="{FF2B5EF4-FFF2-40B4-BE49-F238E27FC236}">
                <a16:creationId xmlns:a16="http://schemas.microsoft.com/office/drawing/2014/main" id="{352365D0-C92D-A8AE-E2A8-97E900B95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2319" y="4019137"/>
            <a:ext cx="13226440" cy="12535726"/>
          </a:xfrm>
          <a:prstGeom prst="rect">
            <a:avLst/>
          </a:prstGeom>
        </p:spPr>
      </p:pic>
    </p:spTree>
    <p:extLst>
      <p:ext uri="{BB962C8B-B14F-4D97-AF65-F5344CB8AC3E}">
        <p14:creationId xmlns:p14="http://schemas.microsoft.com/office/powerpoint/2010/main" val="180799423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77562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2" name="Rectangle 1">
            <a:extLst>
              <a:ext uri="{FF2B5EF4-FFF2-40B4-BE49-F238E27FC236}">
                <a16:creationId xmlns:a16="http://schemas.microsoft.com/office/drawing/2014/main" id="{BDA7CEC9-D2EC-FA4F-8A74-83D4D4CDD46D}"/>
              </a:ext>
            </a:extLst>
          </p:cNvPr>
          <p:cNvSpPr/>
          <p:nvPr/>
        </p:nvSpPr>
        <p:spPr>
          <a:xfrm>
            <a:off x="952503" y="2554143"/>
            <a:ext cx="12576886" cy="15622175"/>
          </a:xfrm>
          <a:prstGeom prst="rect">
            <a:avLst/>
          </a:prstGeom>
        </p:spPr>
        <p:txBody>
          <a:bodyPr wrap="square">
            <a:normAutofit/>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A Map</a:t>
            </a:r>
            <a:r>
              <a:rPr lang="en-US" sz="6400" dirty="0">
                <a:latin typeface="Open Sans" panose="020B0606030504020204" pitchFamily="34" charset="0"/>
                <a:ea typeface="Open Sans" panose="020B0606030504020204" pitchFamily="34" charset="0"/>
                <a:cs typeface="Open Sans" panose="020B0606030504020204" pitchFamily="34" charset="0"/>
              </a:rPr>
              <a:t> is a collection that stores key and value pairs.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keys are a set, and the values are a separate collection, where the key keeps a reference to a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Keys need to be unique, but values don't.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Elements in a tree are stored in a key value Node, also called an Entry.</a:t>
            </a:r>
          </a:p>
        </p:txBody>
      </p:sp>
      <p:pic>
        <p:nvPicPr>
          <p:cNvPr id="4" name="Picture 3" descr="A picture containing diagram&#10;&#10;Description automatically generated">
            <a:extLst>
              <a:ext uri="{FF2B5EF4-FFF2-40B4-BE49-F238E27FC236}">
                <a16:creationId xmlns:a16="http://schemas.microsoft.com/office/drawing/2014/main" id="{4A34DBF0-44B5-CFB4-B85C-1596D66151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7147" y="4344874"/>
            <a:ext cx="22134634" cy="11884252"/>
          </a:xfrm>
          <a:prstGeom prst="rect">
            <a:avLst/>
          </a:prstGeom>
        </p:spPr>
      </p:pic>
    </p:spTree>
    <p:extLst>
      <p:ext uri="{BB962C8B-B14F-4D97-AF65-F5344CB8AC3E}">
        <p14:creationId xmlns:p14="http://schemas.microsoft.com/office/powerpoint/2010/main" val="240095493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77562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2" name="Rectangle 1">
            <a:extLst>
              <a:ext uri="{FF2B5EF4-FFF2-40B4-BE49-F238E27FC236}">
                <a16:creationId xmlns:a16="http://schemas.microsoft.com/office/drawing/2014/main" id="{BDA7CEC9-D2EC-FA4F-8A74-83D4D4CDD46D}"/>
              </a:ext>
            </a:extLst>
          </p:cNvPr>
          <p:cNvSpPr/>
          <p:nvPr/>
        </p:nvSpPr>
        <p:spPr>
          <a:xfrm>
            <a:off x="952503" y="2554143"/>
            <a:ext cx="12576886" cy="1562217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videos coming up, I'll be looking at Set and Map, and how they resemble and differ from 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before that, I want to talk about polymorphic algorithms.</a:t>
            </a:r>
          </a:p>
        </p:txBody>
      </p:sp>
      <p:pic>
        <p:nvPicPr>
          <p:cNvPr id="4" name="Picture 3" descr="A picture containing diagram&#10;&#10;Description automatically generated">
            <a:extLst>
              <a:ext uri="{FF2B5EF4-FFF2-40B4-BE49-F238E27FC236}">
                <a16:creationId xmlns:a16="http://schemas.microsoft.com/office/drawing/2014/main" id="{4A34DBF0-44B5-CFB4-B85C-1596D66151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7147" y="4344874"/>
            <a:ext cx="22134634" cy="11884252"/>
          </a:xfrm>
          <a:prstGeom prst="rect">
            <a:avLst/>
          </a:prstGeom>
        </p:spPr>
      </p:pic>
    </p:spTree>
    <p:extLst>
      <p:ext uri="{BB962C8B-B14F-4D97-AF65-F5344CB8AC3E}">
        <p14:creationId xmlns:p14="http://schemas.microsoft.com/office/powerpoint/2010/main" val="260285615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34879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a polymorphic algorithm?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Oracle's documentation describes a polymorphic algorithm as a piece of reusable functionality.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At one time, most of these methods were provided to us, as static methods, on a class called </a:t>
            </a:r>
            <a:r>
              <a:rPr lang="en-US" sz="6400" b="1"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Since JDK-8, and the advent of multiple interface enhancements, some of these methods are now on the interfaces themselves, as default or static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not all are, so I'll be discussing this class, and what it has to offer, in comparison to what's available on each collection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also important to understand that legacy code will be using this class for some operations, that can be done from the class itself.</a:t>
            </a:r>
          </a:p>
        </p:txBody>
      </p:sp>
    </p:spTree>
    <p:extLst>
      <p:ext uri="{BB962C8B-B14F-4D97-AF65-F5344CB8AC3E}">
        <p14:creationId xmlns:p14="http://schemas.microsoft.com/office/powerpoint/2010/main" val="315630760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11017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 Collections Framework</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Oracle's Java documentation describes its collections framework as: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unified architecture for representing and manipulating collections, enabling collections to be manipulated independently of implementation details."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you're interested in reading the Oracle documentation, they have a good overview at the following link</a:t>
            </a:r>
          </a:p>
          <a:p>
            <a:pPr algn="l">
              <a:spcAft>
                <a:spcPts val="5022"/>
              </a:spcAft>
            </a:pPr>
            <a:r>
              <a:rPr lang="en-US" sz="6400" dirty="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https://docs.oracle.com/javase/8/docs/technotes/guides/collections/overview.html</a:t>
            </a:r>
            <a:endParaRPr lang="en-US" sz="6400" dirty="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was written for JDK-8, but it still applies.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2239347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96810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in the framework, what's not?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Strictly speaking, Arrays and the Array utilities in the </a:t>
            </a:r>
            <a:r>
              <a:rPr lang="en-US" sz="6400" dirty="0" err="1">
                <a:latin typeface="Open Sans" panose="020B0606030504020204" pitchFamily="34" charset="0"/>
                <a:ea typeface="Open Sans" panose="020B0606030504020204" pitchFamily="34" charset="0"/>
                <a:cs typeface="Open Sans" panose="020B0606030504020204" pitchFamily="34" charset="0"/>
              </a:rPr>
              <a:t>java.util.Arrays</a:t>
            </a:r>
            <a:r>
              <a:rPr lang="en-US" sz="6400" dirty="0">
                <a:latin typeface="Open Sans" panose="020B0606030504020204" pitchFamily="34" charset="0"/>
                <a:ea typeface="Open Sans" panose="020B0606030504020204" pitchFamily="34" charset="0"/>
                <a:cs typeface="Open Sans" panose="020B0606030504020204" pitchFamily="34" charset="0"/>
              </a:rPr>
              <a:t> class are not considered part of this framework.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collection objects implement the Collection interface, with the exception of maps, and I'll explain why in this </a:t>
            </a:r>
            <a:r>
              <a:rPr lang="en-US" sz="6400" dirty="0" err="1">
                <a:latin typeface="Open Sans" panose="020B0606030504020204" pitchFamily="34" charset="0"/>
                <a:ea typeface="Open Sans" panose="020B0606030504020204" pitchFamily="34" charset="0"/>
                <a:cs typeface="Open Sans" panose="020B0606030504020204" pitchFamily="34" charset="0"/>
              </a:rPr>
              <a:t>section.The</a:t>
            </a:r>
            <a:r>
              <a:rPr lang="en-US" sz="6400" dirty="0">
                <a:latin typeface="Open Sans" panose="020B0606030504020204" pitchFamily="34" charset="0"/>
                <a:ea typeface="Open Sans" panose="020B0606030504020204" pitchFamily="34" charset="0"/>
                <a:cs typeface="Open Sans" panose="020B0606030504020204" pitchFamily="34" charset="0"/>
              </a:rPr>
              <a:t> Collection interface is the foundation of the collection hierarchy in Java.</a:t>
            </a:r>
          </a:p>
        </p:txBody>
      </p:sp>
    </p:spTree>
    <p:extLst>
      <p:ext uri="{BB962C8B-B14F-4D97-AF65-F5344CB8AC3E}">
        <p14:creationId xmlns:p14="http://schemas.microsoft.com/office/powerpoint/2010/main" val="251842474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38562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Collection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401617"/>
            <a:ext cx="22526262" cy="1572461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with most roots in software hierarchies, it provides an abstract representation of the behaviors needed to manage a group of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interface is often used when you want to </a:t>
            </a:r>
            <a:r>
              <a:rPr lang="en-US" sz="6400" b="1" dirty="0">
                <a:latin typeface="Open Sans" panose="020B0606030504020204" pitchFamily="34" charset="0"/>
                <a:ea typeface="Open Sans" panose="020B0606030504020204" pitchFamily="34" charset="0"/>
                <a:cs typeface="Open Sans" panose="020B0606030504020204" pitchFamily="34" charset="0"/>
              </a:rPr>
              <a:t>pass collections</a:t>
            </a:r>
            <a:r>
              <a:rPr lang="en-US" sz="6400" dirty="0">
                <a:latin typeface="Open Sans" panose="020B0606030504020204" pitchFamily="34" charset="0"/>
                <a:ea typeface="Open Sans" panose="020B0606030504020204" pitchFamily="34" charset="0"/>
                <a:cs typeface="Open Sans" panose="020B0606030504020204" pitchFamily="34" charset="0"/>
              </a:rPr>
              <a:t> around and manipulate them with </a:t>
            </a:r>
            <a:r>
              <a:rPr lang="en-US" sz="6400" b="1" dirty="0">
                <a:latin typeface="Open Sans" panose="020B0606030504020204" pitchFamily="34" charset="0"/>
                <a:ea typeface="Open Sans" panose="020B0606030504020204" pitchFamily="34" charset="0"/>
                <a:cs typeface="Open Sans" panose="020B0606030504020204" pitchFamily="34" charset="0"/>
              </a:rPr>
              <a:t>maximum flexibility and generality</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Remember, an interface allows us to define objects by what they can do, rather than by their specific structure or implementation.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examine the methods in the Collection interface, you’ll see the fundamental operations that any collection, regardless of its specific type or structure, must support.</a:t>
            </a:r>
          </a:p>
        </p:txBody>
      </p:sp>
      <p:pic>
        <p:nvPicPr>
          <p:cNvPr id="3" name="Picture 2" descr="Graphical user interface, application&#10;&#10;Description automatically generated">
            <a:extLst>
              <a:ext uri="{FF2B5EF4-FFF2-40B4-BE49-F238E27FC236}">
                <a16:creationId xmlns:a16="http://schemas.microsoft.com/office/drawing/2014/main" id="{A4F0148B-FB92-8772-1589-9B5E40C58A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78763" y="3288879"/>
            <a:ext cx="12630705" cy="12219472"/>
          </a:xfrm>
          <a:prstGeom prst="rect">
            <a:avLst/>
          </a:prstGeom>
        </p:spPr>
      </p:pic>
    </p:spTree>
    <p:extLst>
      <p:ext uri="{BB962C8B-B14F-4D97-AF65-F5344CB8AC3E}">
        <p14:creationId xmlns:p14="http://schemas.microsoft.com/office/powerpoint/2010/main" val="12984552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38562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Collection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401617"/>
            <a:ext cx="22526262" cy="1572461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already explored these operations in our discussions on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and LinkedList.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managing a group of objects, you’ll typically be adding and removing elements, checking whether an element is present in the group, and iterating through the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other methods as well, but these are the core actions you’ll use to manage a collection.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Java, the term </a:t>
            </a:r>
            <a:r>
              <a:rPr lang="en-US" sz="6400" b="1" dirty="0">
                <a:latin typeface="Open Sans" panose="020B0606030504020204" pitchFamily="34" charset="0"/>
                <a:ea typeface="Open Sans" panose="020B0606030504020204" pitchFamily="34" charset="0"/>
                <a:cs typeface="Open Sans" panose="020B0606030504020204" pitchFamily="34" charset="0"/>
              </a:rPr>
              <a:t>element</a:t>
            </a:r>
            <a:r>
              <a:rPr lang="en-US" sz="6400" dirty="0">
                <a:latin typeface="Open Sans" panose="020B0606030504020204" pitchFamily="34" charset="0"/>
                <a:ea typeface="Open Sans" panose="020B0606030504020204" pitchFamily="34" charset="0"/>
                <a:cs typeface="Open Sans" panose="020B0606030504020204" pitchFamily="34" charset="0"/>
              </a:rPr>
              <a:t> refers to a member of the collection being managed.</a:t>
            </a:r>
          </a:p>
        </p:txBody>
      </p:sp>
      <p:pic>
        <p:nvPicPr>
          <p:cNvPr id="3" name="Picture 2" descr="Graphical user interface, application&#10;&#10;Description automatically generated">
            <a:extLst>
              <a:ext uri="{FF2B5EF4-FFF2-40B4-BE49-F238E27FC236}">
                <a16:creationId xmlns:a16="http://schemas.microsoft.com/office/drawing/2014/main" id="{A4F0148B-FB92-8772-1589-9B5E40C58A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78763" y="3288879"/>
            <a:ext cx="12630705" cy="12219472"/>
          </a:xfrm>
          <a:prstGeom prst="rect">
            <a:avLst/>
          </a:prstGeom>
        </p:spPr>
      </p:pic>
    </p:spTree>
    <p:extLst>
      <p:ext uri="{BB962C8B-B14F-4D97-AF65-F5344CB8AC3E}">
        <p14:creationId xmlns:p14="http://schemas.microsoft.com/office/powerpoint/2010/main" val="8631788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138986E2-B550-B901-E791-8A2A32592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8940" y="1725373"/>
            <a:ext cx="12539110" cy="16645287"/>
          </a:xfrm>
          <a:prstGeom prst="rect">
            <a:avLst/>
          </a:prstGeom>
        </p:spPr>
      </p:pic>
      <p:sp>
        <p:nvSpPr>
          <p:cNvPr id="126" name="Shape 126"/>
          <p:cNvSpPr/>
          <p:nvPr/>
        </p:nvSpPr>
        <p:spPr>
          <a:xfrm>
            <a:off x="952498" y="459786"/>
            <a:ext cx="1538562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Collection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4" name="Rectangle 3">
            <a:extLst>
              <a:ext uri="{FF2B5EF4-FFF2-40B4-BE49-F238E27FC236}">
                <a16:creationId xmlns:a16="http://schemas.microsoft.com/office/drawing/2014/main" id="{72A878E6-5BC3-53B6-50FD-9EFF8D32EE89}"/>
              </a:ext>
            </a:extLst>
          </p:cNvPr>
          <p:cNvSpPr/>
          <p:nvPr/>
        </p:nvSpPr>
        <p:spPr>
          <a:xfrm>
            <a:off x="952501" y="4285904"/>
            <a:ext cx="23419058"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List interface extending Collection.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simplicity, I'm not showing the Collection methods that I showed on the previous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only showing additional methods specifically declared on the List interface.</a:t>
            </a:r>
          </a:p>
        </p:txBody>
      </p:sp>
    </p:spTree>
    <p:extLst>
      <p:ext uri="{BB962C8B-B14F-4D97-AF65-F5344CB8AC3E}">
        <p14:creationId xmlns:p14="http://schemas.microsoft.com/office/powerpoint/2010/main" val="278923185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138986E2-B550-B901-E791-8A2A32592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8940" y="1725373"/>
            <a:ext cx="12539110" cy="16645287"/>
          </a:xfrm>
          <a:prstGeom prst="rect">
            <a:avLst/>
          </a:prstGeom>
        </p:spPr>
      </p:pic>
      <p:sp>
        <p:nvSpPr>
          <p:cNvPr id="126" name="Shape 126"/>
          <p:cNvSpPr/>
          <p:nvPr/>
        </p:nvSpPr>
        <p:spPr>
          <a:xfrm>
            <a:off x="952498" y="459786"/>
            <a:ext cx="1538562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Collection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4" name="Rectangle 3">
            <a:extLst>
              <a:ext uri="{FF2B5EF4-FFF2-40B4-BE49-F238E27FC236}">
                <a16:creationId xmlns:a16="http://schemas.microsoft.com/office/drawing/2014/main" id="{72A878E6-5BC3-53B6-50FD-9EFF8D32EE89}"/>
              </a:ext>
            </a:extLst>
          </p:cNvPr>
          <p:cNvSpPr/>
          <p:nvPr/>
        </p:nvSpPr>
        <p:spPr>
          <a:xfrm>
            <a:off x="952501" y="4285904"/>
            <a:ext cx="23419058"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covered most of these methods, but I wanted you to see here that most of these are dealing with an index.</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list can be either indexed, as an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or not, like a LinkedList, but a LinkedList is implemented to support all of these methods as well.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Derived interfaces may have specific ways to add, remove, get, and sort elements for their specific type of collection, in addition to those defined on the Collection Interface itself.</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Right, so let's look at the big picture of interfaces, and some specific implementations.</a:t>
            </a:r>
          </a:p>
        </p:txBody>
      </p:sp>
    </p:spTree>
    <p:extLst>
      <p:ext uri="{BB962C8B-B14F-4D97-AF65-F5344CB8AC3E}">
        <p14:creationId xmlns:p14="http://schemas.microsoft.com/office/powerpoint/2010/main" val="288547399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9969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Collections - The Big Picture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05878"/>
            <a:ext cx="12670193" cy="1522542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the interface hierarchy.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also showing the implementations or concrete classes that implement these interfaces, in yellow font.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Notice that Map does not extend Collection, although it's still part of </a:t>
            </a:r>
            <a:r>
              <a:rPr lang="en-US" sz="6400">
                <a:latin typeface="Open Sans" panose="020B0606030504020204" pitchFamily="34" charset="0"/>
                <a:ea typeface="Open Sans" panose="020B0606030504020204" pitchFamily="34" charset="0"/>
                <a:cs typeface="Open Sans" panose="020B0606030504020204" pitchFamily="34" charset="0"/>
              </a:rPr>
              <a:t>this framework.</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Diagram&#10;&#10;Description automatically generated">
            <a:extLst>
              <a:ext uri="{FF2B5EF4-FFF2-40B4-BE49-F238E27FC236}">
                <a16:creationId xmlns:a16="http://schemas.microsoft.com/office/drawing/2014/main" id="{B235DD97-77A0-2618-6C9F-04B1963D3E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12407" y="3632615"/>
            <a:ext cx="22463593" cy="13308771"/>
          </a:xfrm>
          <a:prstGeom prst="rect">
            <a:avLst/>
          </a:prstGeom>
        </p:spPr>
      </p:pic>
    </p:spTree>
    <p:extLst>
      <p:ext uri="{BB962C8B-B14F-4D97-AF65-F5344CB8AC3E}">
        <p14:creationId xmlns:p14="http://schemas.microsoft.com/office/powerpoint/2010/main" val="245540037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9969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Collections - The Big Picture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Collections: Understanding the Big Picture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05878"/>
            <a:ext cx="12670193" cy="1522542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Maps are uniquely different, which I'll be explaining when I cover Maps in this section.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that LinkedList implements both List and Deque, and I discussed this in detail when I covered </a:t>
            </a:r>
            <a:r>
              <a:rPr lang="en-US" sz="6400" dirty="0" err="1">
                <a:latin typeface="Open Sans" panose="020B0606030504020204" pitchFamily="34" charset="0"/>
                <a:ea typeface="Open Sans" panose="020B0606030504020204" pitchFamily="34" charset="0"/>
                <a:cs typeface="Open Sans" panose="020B0606030504020204" pitchFamily="34" charset="0"/>
              </a:rPr>
              <a:t>LinkedLists</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descr="Diagram&#10;&#10;Description automatically generated">
            <a:extLst>
              <a:ext uri="{FF2B5EF4-FFF2-40B4-BE49-F238E27FC236}">
                <a16:creationId xmlns:a16="http://schemas.microsoft.com/office/drawing/2014/main" id="{B235DD97-77A0-2618-6C9F-04B1963D3E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12407" y="3632615"/>
            <a:ext cx="22463593" cy="13308771"/>
          </a:xfrm>
          <a:prstGeom prst="rect">
            <a:avLst/>
          </a:prstGeom>
        </p:spPr>
      </p:pic>
    </p:spTree>
    <p:extLst>
      <p:ext uri="{BB962C8B-B14F-4D97-AF65-F5344CB8AC3E}">
        <p14:creationId xmlns:p14="http://schemas.microsoft.com/office/powerpoint/2010/main" val="1404008509"/>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656</TotalTime>
  <Words>1276</Words>
  <Application>Microsoft Office PowerPoint</Application>
  <PresentationFormat>Custom</PresentationFormat>
  <Paragraphs>98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168</cp:revision>
  <dcterms:modified xsi:type="dcterms:W3CDTF">2024-08-26T02:35:16Z</dcterms:modified>
</cp:coreProperties>
</file>