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9" r:id="rId2"/>
    <p:sldId id="290" r:id="rId3"/>
    <p:sldId id="291" r:id="rId4"/>
    <p:sldId id="292" r:id="rId5"/>
    <p:sldId id="293" r:id="rId6"/>
    <p:sldId id="294" r:id="rId7"/>
    <p:sldId id="295" r:id="rId8"/>
    <p:sldId id="296" r:id="rId9"/>
    <p:sldId id="297" r:id="rId10"/>
    <p:sldId id="298" r:id="rId11"/>
    <p:sldId id="299" r:id="rId1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84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13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21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22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314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48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77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93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3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171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81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02381"/>
            <a:ext cx="34430900" cy="150810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Welcome to the Object-Oriented Programming Master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Congratulations, you've made it to the </a:t>
            </a:r>
            <a:r>
              <a:rPr lang="en-US" sz="6400" b="1" dirty="0">
                <a:latin typeface="Open Sans" panose="020B0606030504020204" pitchFamily="34" charset="0"/>
                <a:ea typeface="Open Sans" panose="020B0606030504020204" pitchFamily="34" charset="0"/>
                <a:cs typeface="Open Sans" panose="020B0606030504020204" pitchFamily="34" charset="0"/>
              </a:rPr>
              <a:t>object-oriented programming</a:t>
            </a:r>
            <a:r>
              <a:rPr lang="en-US" sz="6400" dirty="0">
                <a:latin typeface="Open Sans" panose="020B0606030504020204" pitchFamily="34" charset="0"/>
                <a:ea typeface="Open Sans" panose="020B0606030504020204" pitchFamily="34" charset="0"/>
                <a:cs typeface="Open Sans" panose="020B0606030504020204" pitchFamily="34" charset="0"/>
              </a:rPr>
              <a:t> master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you're going to build a complete application using all the </a:t>
            </a:r>
            <a:r>
              <a:rPr lang="en-US" sz="6400" b="1" dirty="0">
                <a:latin typeface="Open Sans" panose="020B0606030504020204" pitchFamily="34" charset="0"/>
                <a:ea typeface="Open Sans" panose="020B0606030504020204" pitchFamily="34" charset="0"/>
                <a:cs typeface="Open Sans" panose="020B0606030504020204" pitchFamily="34" charset="0"/>
              </a:rPr>
              <a:t>principles of object-oriented programming </a:t>
            </a:r>
            <a:r>
              <a:rPr lang="en-US" sz="6400" dirty="0">
                <a:latin typeface="Open Sans" panose="020B0606030504020204" pitchFamily="34" charset="0"/>
                <a:ea typeface="Open Sans" panose="020B0606030504020204" pitchFamily="34" charset="0"/>
                <a:cs typeface="Open Sans" panose="020B0606030504020204" pitchFamily="34" charset="0"/>
              </a:rPr>
              <a:t>that we have covered in the last two sections of this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to write an application for a food restaurant.  Let's start by finding out some details about the restaurant and what is required.</a:t>
            </a:r>
          </a:p>
        </p:txBody>
      </p:sp>
    </p:spTree>
    <p:extLst>
      <p:ext uri="{BB962C8B-B14F-4D97-AF65-F5344CB8AC3E}">
        <p14:creationId xmlns:p14="http://schemas.microsoft.com/office/powerpoint/2010/main" val="18706571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has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getBasePrice</a:t>
            </a:r>
            <a:r>
              <a:rPr lang="en-US" sz="6400" dirty="0">
                <a:latin typeface="Open Sans" panose="020B0606030504020204" pitchFamily="34" charset="0"/>
                <a:ea typeface="Open Sans" panose="020B0606030504020204" pitchFamily="34" charset="0"/>
                <a:cs typeface="Open Sans" panose="020B0606030504020204" pitchFamily="34" charset="0"/>
              </a:rPr>
              <a:t>, which is really just a getter method for the price, but the name is more descriptive.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also has </a:t>
            </a:r>
            <a:r>
              <a:rPr lang="en-US" sz="6400" dirty="0" err="1">
                <a:latin typeface="Open Sans" panose="020B0606030504020204" pitchFamily="34" charset="0"/>
                <a:ea typeface="Open Sans" panose="020B0606030504020204" pitchFamily="34" charset="0"/>
                <a:cs typeface="Open Sans" panose="020B0606030504020204" pitchFamily="34" charset="0"/>
              </a:rPr>
              <a:t>getAdjustedPrice</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printItem</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will exhibit different behavior based on the runtime type, and we know that's </a:t>
            </a:r>
            <a:r>
              <a:rPr lang="en-US" sz="6400" b="1" dirty="0">
                <a:latin typeface="Open Sans" panose="020B0606030504020204" pitchFamily="34" charset="0"/>
                <a:ea typeface="Open Sans" panose="020B0606030504020204" pitchFamily="34" charset="0"/>
                <a:cs typeface="Open Sans" panose="020B0606030504020204" pitchFamily="34" charset="0"/>
              </a:rPr>
              <a:t>polymorphism</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4352822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burger, the toppings or extras are individual attributes and also have the type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use 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to hide some of the implementation details from the calling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I'm going to use </a:t>
            </a:r>
            <a:r>
              <a:rPr lang="en-US" sz="6400" b="1" dirty="0">
                <a:latin typeface="Open Sans" panose="020B0606030504020204" pitchFamily="34" charset="0"/>
                <a:ea typeface="Open Sans" panose="020B0606030504020204" pitchFamily="34" charset="0"/>
                <a:cs typeface="Open Sans" panose="020B0606030504020204" pitchFamily="34" charset="0"/>
              </a:rPr>
              <a:t>encapsulation</a:t>
            </a:r>
            <a:r>
              <a:rPr lang="en-US" sz="6400" dirty="0">
                <a:latin typeface="Open Sans" panose="020B0606030504020204" pitchFamily="34" charset="0"/>
                <a:ea typeface="Open Sans" panose="020B0606030504020204" pitchFamily="34" charset="0"/>
                <a:cs typeface="Open Sans" panose="020B0606030504020204" pitchFamily="34" charset="0"/>
              </a:rPr>
              <a:t> techniques on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and Item.</a:t>
            </a:r>
          </a:p>
        </p:txBody>
      </p:sp>
    </p:spTree>
    <p:extLst>
      <p:ext uri="{BB962C8B-B14F-4D97-AF65-F5344CB8AC3E}">
        <p14:creationId xmlns:p14="http://schemas.microsoft.com/office/powerpoint/2010/main" val="15505973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632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Bill runs a fast-food hamburger restaurant and sells hamburger meals.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His meal orders are composed of three items, the hamburger, the drink, and the side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challenge is to write an application to let Bill select the type of burgers and some of the additional items or extras that can be added to the burgers, as well as the actual pricing.</a:t>
            </a:r>
          </a:p>
        </p:txBody>
      </p:sp>
    </p:spTree>
    <p:extLst>
      <p:ext uri="{BB962C8B-B14F-4D97-AF65-F5344CB8AC3E}">
        <p14:creationId xmlns:p14="http://schemas.microsoft.com/office/powerpoint/2010/main" val="20823064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4247520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7135412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main method should have code to do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default meal that uses the no arguments constructor.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burger and the drink and side item of your choice, with up to 3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deluxe burger where all items, drink, side item, and up to 5 extra toppings are included in the burger price.</a:t>
            </a:r>
          </a:p>
        </p:txBody>
      </p:sp>
    </p:spTree>
    <p:extLst>
      <p:ext uri="{BB962C8B-B14F-4D97-AF65-F5344CB8AC3E}">
        <p14:creationId xmlns:p14="http://schemas.microsoft.com/office/powerpoint/2010/main" val="142874233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each meal order, you'll want to perform these functions: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some additional toppings to the burger.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 the size of the drink.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itemized list. This should include the price of the burger, any extra toppings, the drink price based on size, and the side item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total due amount for the meal.</a:t>
            </a:r>
          </a:p>
        </p:txBody>
      </p:sp>
    </p:spTree>
    <p:extLst>
      <p:ext uri="{BB962C8B-B14F-4D97-AF65-F5344CB8AC3E}">
        <p14:creationId xmlns:p14="http://schemas.microsoft.com/office/powerpoint/2010/main" val="186947363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94028189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190388872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the diagram of my design.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doesn't include the </a:t>
            </a:r>
            <a:r>
              <a:rPr lang="en-US" sz="6400" dirty="0" err="1">
                <a:latin typeface="Open Sans" panose="020B0606030504020204" pitchFamily="34" charset="0"/>
                <a:ea typeface="Open Sans" panose="020B0606030504020204" pitchFamily="34" charset="0"/>
                <a:cs typeface="Open Sans" panose="020B0606030504020204" pitchFamily="34" charset="0"/>
              </a:rPr>
              <a:t>DeluxeBurger</a:t>
            </a:r>
            <a:r>
              <a:rPr lang="en-US" sz="6400" dirty="0">
                <a:latin typeface="Open Sans" panose="020B0606030504020204" pitchFamily="34" charset="0"/>
                <a:ea typeface="Open Sans" panose="020B0606030504020204" pitchFamily="34" charset="0"/>
                <a:cs typeface="Open Sans" panose="020B0606030504020204" pitchFamily="34" charset="0"/>
              </a:rPr>
              <a:t> class. We'll look at that a bit later.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my solution, 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uses </a:t>
            </a:r>
            <a:r>
              <a:rPr lang="en-US" sz="6400" b="1" dirty="0">
                <a:latin typeface="Open Sans" panose="020B0606030504020204" pitchFamily="34" charset="0"/>
                <a:ea typeface="Open Sans" panose="020B0606030504020204" pitchFamily="34" charset="0"/>
                <a:cs typeface="Open Sans" panose="020B0606030504020204" pitchFamily="34" charset="0"/>
              </a:rPr>
              <a:t>composition</a:t>
            </a:r>
            <a:r>
              <a:rPr lang="en-US" sz="6400" dirty="0">
                <a:latin typeface="Open Sans" panose="020B0606030504020204" pitchFamily="34" charset="0"/>
                <a:ea typeface="Open Sans" panose="020B0606030504020204" pitchFamily="34" charset="0"/>
                <a:cs typeface="Open Sans" panose="020B0606030504020204" pitchFamily="34" charset="0"/>
              </a:rPr>
              <a:t> in the design. It's composed of a burger as well as a drink and a side, which will just be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a:t>
            </a:r>
            <a:r>
              <a:rPr lang="en-US" sz="6400" b="1" dirty="0">
                <a:latin typeface="Open Sans" panose="020B0606030504020204" pitchFamily="34" charset="0"/>
                <a:ea typeface="Open Sans" panose="020B0606030504020204" pitchFamily="34" charset="0"/>
                <a:cs typeface="Open Sans" panose="020B0606030504020204" pitchFamily="34" charset="0"/>
              </a:rPr>
              <a:t>inheritance</a:t>
            </a:r>
            <a:r>
              <a:rPr lang="en-US" sz="6400" dirty="0">
                <a:latin typeface="Open Sans" panose="020B0606030504020204" pitchFamily="34" charset="0"/>
                <a:ea typeface="Open Sans" panose="020B0606030504020204" pitchFamily="34" charset="0"/>
                <a:cs typeface="Open Sans" panose="020B0606030504020204" pitchFamily="34" charset="0"/>
              </a:rPr>
              <a:t> for the Item and Burger relationships, which means Burger is an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Item has a name, type, price or base price, and a size.</a:t>
            </a:r>
          </a:p>
        </p:txBody>
      </p:sp>
    </p:spTree>
    <p:extLst>
      <p:ext uri="{BB962C8B-B14F-4D97-AF65-F5344CB8AC3E}">
        <p14:creationId xmlns:p14="http://schemas.microsoft.com/office/powerpoint/2010/main" val="263469025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771</TotalTime>
  <Words>1064</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171</cp:revision>
  <dcterms:modified xsi:type="dcterms:W3CDTF">2024-06-20T05:46:28Z</dcterms:modified>
</cp:coreProperties>
</file>