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94" r:id="rId2"/>
    <p:sldId id="310" r:id="rId3"/>
    <p:sldId id="309" r:id="rId4"/>
    <p:sldId id="295" r:id="rId5"/>
    <p:sldId id="296" r:id="rId6"/>
    <p:sldId id="297" r:id="rId7"/>
    <p:sldId id="298" r:id="rId8"/>
    <p:sldId id="299" r:id="rId9"/>
    <p:sldId id="300" r:id="rId10"/>
    <p:sldId id="301" r:id="rId11"/>
    <p:sldId id="302" r:id="rId12"/>
    <p:sldId id="304" r:id="rId13"/>
    <p:sldId id="307" r:id="rId14"/>
    <p:sldId id="306" r:id="rId15"/>
    <p:sldId id="305" r:id="rId1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4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167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553225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0784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4699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4426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5499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8369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4908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2924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6681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3187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2755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595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3561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51984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HashSet and HashMap are based on the hash codes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can be a confusing topic for new programmers, so I want to spend some extra time explaining 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Since sets are designed to ensure uniqueness by not allowing duplicates, adding an element requires first checking if it already exists in the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large sets, this check can become costly, potentially taking O(n) time, which is linear in relation to the size of the set, something you might recall from my discussion on Big O notation, earlier in the course.</a:t>
            </a:r>
          </a:p>
        </p:txBody>
      </p:sp>
    </p:spTree>
    <p:extLst>
      <p:ext uri="{BB962C8B-B14F-4D97-AF65-F5344CB8AC3E}">
        <p14:creationId xmlns:p14="http://schemas.microsoft.com/office/powerpoint/2010/main" val="379740218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17168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visual representation of the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pic>
        <p:nvPicPr>
          <p:cNvPr id="3" name="Picture 2" descr="Diagram&#10;&#10;Description automatically generated">
            <a:extLst>
              <a:ext uri="{FF2B5EF4-FFF2-40B4-BE49-F238E27FC236}">
                <a16:creationId xmlns:a16="http://schemas.microsoft.com/office/drawing/2014/main" id="{C7338020-9A2D-EA72-16D3-E04910BB4C00}"/>
              </a:ext>
            </a:extLst>
          </p:cNvPr>
          <p:cNvPicPr>
            <a:picLocks noChangeAspect="1"/>
          </p:cNvPicPr>
          <p:nvPr/>
        </p:nvPicPr>
        <p:blipFill rotWithShape="1">
          <a:blip r:embed="rId4">
            <a:extLst>
              <a:ext uri="{28A0092B-C50C-407E-A947-70E740481C1C}">
                <a14:useLocalDpi xmlns:a14="http://schemas.microsoft.com/office/drawing/2010/main" val="0"/>
              </a:ext>
            </a:extLst>
          </a:blip>
          <a:srcRect l="4498" t="1481" r="3211" b="1598"/>
          <a:stretch/>
        </p:blipFill>
        <p:spPr>
          <a:xfrm>
            <a:off x="14581336" y="2698623"/>
            <a:ext cx="21042163" cy="15176754"/>
          </a:xfrm>
          <a:prstGeom prst="rect">
            <a:avLst/>
          </a:prstGeom>
        </p:spPr>
      </p:pic>
      <p:sp>
        <p:nvSpPr>
          <p:cNvPr id="4" name="Rectangle 3">
            <a:extLst>
              <a:ext uri="{FF2B5EF4-FFF2-40B4-BE49-F238E27FC236}">
                <a16:creationId xmlns:a16="http://schemas.microsoft.com/office/drawing/2014/main" id="{AE782D3B-574F-8746-56A2-483DA80AA12D}"/>
              </a:ext>
            </a:extLst>
          </p:cNvPr>
          <p:cNvSpPr/>
          <p:nvPr/>
        </p:nvSpPr>
        <p:spPr>
          <a:xfrm>
            <a:off x="952501" y="4285904"/>
            <a:ext cx="13397981"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locates elements to match, by first deriving which bucket to look through, based on the hash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then compares those elements to the next element to be added, with other elements in that bucket, using the equals method.</a:t>
            </a:r>
          </a:p>
        </p:txBody>
      </p:sp>
    </p:spTree>
    <p:extLst>
      <p:ext uri="{BB962C8B-B14F-4D97-AF65-F5344CB8AC3E}">
        <p14:creationId xmlns:p14="http://schemas.microsoft.com/office/powerpoint/2010/main" val="303009516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the </a:t>
            </a:r>
            <a:r>
              <a:rPr lang="en-US" sz="10800" dirty="0" err="1">
                <a:latin typeface="Open Sans" panose="020B0606030504020204" pitchFamily="34" charset="0"/>
                <a:ea typeface="Open Sans" panose="020B0606030504020204" pitchFamily="34" charset="0"/>
                <a:cs typeface="Open Sans" panose="020B0606030504020204" pitchFamily="34" charset="0"/>
              </a:rPr>
              <a:t>hashCode</a:t>
            </a:r>
            <a:r>
              <a:rPr lang="en-US" sz="108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don't have to use the generated algorithm as I did here.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could create your own, but your code should stick to the following rules.</a:t>
            </a:r>
          </a:p>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It should be very fast to compute.</a:t>
            </a:r>
          </a:p>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It should produce a consistent result each time it's called.  For example, you wouldn't want to use a random number generator, or a date time-based algorithm that would return a different value each time the method is called.</a:t>
            </a:r>
          </a:p>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Objects that are considered equal should produce the same </a:t>
            </a:r>
            <a:r>
              <a:rPr lang="en-US" sz="6400" dirty="0" err="1">
                <a:latin typeface="Open Sans" panose="020B0606030504020204" pitchFamily="34" charset="0"/>
                <a:ea typeface="Open Sans" panose="020B0606030504020204" pitchFamily="34" charset="0"/>
                <a:cs typeface="Open Sans" panose="020B0606030504020204" pitchFamily="34" charset="0"/>
              </a:rPr>
              <a:t>hashCode</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1143000" indent="-1143000" algn="l">
              <a:spcAft>
                <a:spcPts val="5022"/>
              </a:spcAft>
              <a:buFont typeface="+mj-lt"/>
              <a:buAutoNum type="arabicPeriod"/>
            </a:pPr>
            <a:r>
              <a:rPr lang="en-US" sz="6400" dirty="0">
                <a:latin typeface="Open Sans" panose="020B0606030504020204" pitchFamily="34" charset="0"/>
                <a:ea typeface="Open Sans" panose="020B0606030504020204" pitchFamily="34" charset="0"/>
                <a:cs typeface="Open Sans" panose="020B0606030504020204" pitchFamily="34" charset="0"/>
              </a:rPr>
              <a:t>Values used in the calculation should not be mutable. </a:t>
            </a:r>
          </a:p>
        </p:txBody>
      </p:sp>
    </p:spTree>
    <p:extLst>
      <p:ext uri="{BB962C8B-B14F-4D97-AF65-F5344CB8AC3E}">
        <p14:creationId xmlns:p14="http://schemas.microsoft.com/office/powerpoint/2010/main" val="65452930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the </a:t>
            </a:r>
            <a:r>
              <a:rPr lang="en-US" sz="10800" dirty="0" err="1">
                <a:latin typeface="Open Sans" panose="020B0606030504020204" pitchFamily="34" charset="0"/>
                <a:ea typeface="Open Sans" panose="020B0606030504020204" pitchFamily="34" charset="0"/>
                <a:cs typeface="Open Sans" panose="020B0606030504020204" pitchFamily="34" charset="0"/>
              </a:rPr>
              <a:t>hashCode</a:t>
            </a:r>
            <a:r>
              <a:rPr lang="en-US" sz="108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implementing the </a:t>
            </a:r>
            <a:r>
              <a:rPr lang="en-US" sz="6400" dirty="0" err="1">
                <a:latin typeface="Open Sans" panose="020B0606030504020204" pitchFamily="34" charset="0"/>
                <a:ea typeface="Open Sans" panose="020B0606030504020204" pitchFamily="34" charset="0"/>
                <a:cs typeface="Open Sans" panose="020B0606030504020204" pitchFamily="34" charset="0"/>
              </a:rPr>
              <a:t>hashCode</a:t>
            </a:r>
            <a:r>
              <a:rPr lang="en-US" sz="6400" dirty="0">
                <a:latin typeface="Open Sans" panose="020B0606030504020204" pitchFamily="34" charset="0"/>
                <a:ea typeface="Open Sans" panose="020B0606030504020204" pitchFamily="34" charset="0"/>
                <a:cs typeface="Open Sans" panose="020B0606030504020204" pitchFamily="34" charset="0"/>
              </a:rPr>
              <a:t> method, it’s common to use a small prime number as a multiplier. Prime numbers are preferred because they help spread out hash codes more evenly, reducing the chance that different objects will end up with the same hash code, which is important in data structures like HashMap or HashSet.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Using a prime number as a multiplier is especially useful if your data might naturally cluster or follow patterns, which could otherwise lead to uneven distribution of hash codes.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example, tools like IntelliJ often use 31 as a multiplier, but other primes like 29, 37, or 43 work well too. Even some non-prime numbers, like 33, can give good results, though primes are generally better.</a:t>
            </a:r>
          </a:p>
        </p:txBody>
      </p:sp>
    </p:spTree>
    <p:extLst>
      <p:ext uri="{BB962C8B-B14F-4D97-AF65-F5344CB8AC3E}">
        <p14:creationId xmlns:p14="http://schemas.microsoft.com/office/powerpoint/2010/main" val="268841851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the </a:t>
            </a:r>
            <a:r>
              <a:rPr lang="en-US" sz="10800" dirty="0" err="1">
                <a:latin typeface="Open Sans" panose="020B0606030504020204" pitchFamily="34" charset="0"/>
                <a:ea typeface="Open Sans" panose="020B0606030504020204" pitchFamily="34" charset="0"/>
                <a:cs typeface="Open Sans" panose="020B0606030504020204" pitchFamily="34" charset="0"/>
              </a:rPr>
              <a:t>hashCode</a:t>
            </a:r>
            <a:r>
              <a:rPr lang="en-US" sz="108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best to avoid small primes like 2, 3, 5, or 7 because many numbers are divisible by them, which could lead to less effective distribution and slower performance in hash-based collections.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you’re curious, I encourage you to explore this topic further. For now, remember that when using your own classes in hashed collections, it’s important to override both the equals and </a:t>
            </a:r>
            <a:r>
              <a:rPr lang="en-US" sz="6400" dirty="0" err="1">
                <a:latin typeface="Open Sans" panose="020B0606030504020204" pitchFamily="34" charset="0"/>
                <a:ea typeface="Open Sans" panose="020B0606030504020204" pitchFamily="34" charset="0"/>
                <a:cs typeface="Open Sans" panose="020B0606030504020204" pitchFamily="34" charset="0"/>
              </a:rPr>
              <a:t>hashCode</a:t>
            </a:r>
            <a:r>
              <a:rPr lang="en-US" sz="6400" dirty="0">
                <a:latin typeface="Open Sans" panose="020B0606030504020204" pitchFamily="34" charset="0"/>
                <a:ea typeface="Open Sans" panose="020B0606030504020204" pitchFamily="34" charset="0"/>
                <a:cs typeface="Open Sans" panose="020B0606030504020204" pitchFamily="34" charset="0"/>
              </a:rPr>
              <a:t>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go over these concepts in more detail in upcoming videos, so you’ll have plenty of time to get familiar with them.</a:t>
            </a:r>
          </a:p>
        </p:txBody>
      </p:sp>
    </p:spTree>
    <p:extLst>
      <p:ext uri="{BB962C8B-B14F-4D97-AF65-F5344CB8AC3E}">
        <p14:creationId xmlns:p14="http://schemas.microsoft.com/office/powerpoint/2010/main" val="292997134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Creating the </a:t>
            </a:r>
            <a:r>
              <a:rPr lang="en-US" sz="10800" dirty="0" err="1">
                <a:latin typeface="Open Sans" panose="020B0606030504020204" pitchFamily="34" charset="0"/>
                <a:ea typeface="Open Sans" panose="020B0606030504020204" pitchFamily="34" charset="0"/>
                <a:cs typeface="Open Sans" panose="020B0606030504020204" pitchFamily="34" charset="0"/>
              </a:rPr>
              <a:t>hashCode</a:t>
            </a:r>
            <a:r>
              <a:rPr lang="en-US" sz="10800" dirty="0">
                <a:latin typeface="Open Sans" panose="020B0606030504020204" pitchFamily="34" charset="0"/>
                <a:ea typeface="Open Sans" panose="020B0606030504020204" pitchFamily="34" charset="0"/>
                <a:cs typeface="Open Sans" panose="020B0606030504020204" pitchFamily="34" charset="0"/>
              </a:rPr>
              <a:t> method</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those who like to understand how things really work, let me encourage you to do some research on this topic.</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rest of you, remember that if you are using your own classes in hashed collections, you'll want to override both the equals and the </a:t>
            </a:r>
            <a:r>
              <a:rPr lang="en-US" sz="6400" dirty="0" err="1">
                <a:latin typeface="Open Sans" panose="020B0606030504020204" pitchFamily="34" charset="0"/>
                <a:ea typeface="Open Sans" panose="020B0606030504020204" pitchFamily="34" charset="0"/>
                <a:cs typeface="Open Sans" panose="020B0606030504020204" pitchFamily="34" charset="0"/>
              </a:rPr>
              <a:t>hashCode</a:t>
            </a:r>
            <a:r>
              <a:rPr lang="en-US" sz="6400" dirty="0">
                <a:latin typeface="Open Sans" panose="020B0606030504020204" pitchFamily="34" charset="0"/>
                <a:ea typeface="Open Sans" panose="020B0606030504020204" pitchFamily="34" charset="0"/>
                <a:cs typeface="Open Sans" panose="020B0606030504020204" pitchFamily="34" charset="0"/>
              </a:rPr>
              <a:t> methods.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I'll be covering this quite a bit over the next couple of videos, so you'll have more time to get exposed to these concepts.</a:t>
            </a:r>
          </a:p>
        </p:txBody>
      </p:sp>
    </p:spTree>
    <p:extLst>
      <p:ext uri="{BB962C8B-B14F-4D97-AF65-F5344CB8AC3E}">
        <p14:creationId xmlns:p14="http://schemas.microsoft.com/office/powerpoint/2010/main" val="314032518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033890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Java's Hashed Collection Types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Java supports four hashed collection implementations, which I'll be looking at coming up.</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the HashSet, </a:t>
            </a:r>
            <a:r>
              <a:rPr lang="en-US" sz="6400" dirty="0" err="1">
                <a:latin typeface="Open Sans" panose="020B0606030504020204" pitchFamily="34" charset="0"/>
                <a:ea typeface="Open Sans" panose="020B0606030504020204" pitchFamily="34" charset="0"/>
                <a:cs typeface="Open Sans" panose="020B0606030504020204" pitchFamily="34" charset="0"/>
              </a:rPr>
              <a:t>LinkedHashSet</a:t>
            </a:r>
            <a:r>
              <a:rPr lang="en-US" sz="6400" dirty="0">
                <a:latin typeface="Open Sans" panose="020B0606030504020204" pitchFamily="34" charset="0"/>
                <a:ea typeface="Open Sans" panose="020B0606030504020204" pitchFamily="34" charset="0"/>
                <a:cs typeface="Open Sans" panose="020B0606030504020204" pitchFamily="34" charset="0"/>
              </a:rPr>
              <a:t>, the HashMap, and </a:t>
            </a:r>
            <a:r>
              <a:rPr lang="en-US" sz="6400" dirty="0" err="1">
                <a:latin typeface="Open Sans" panose="020B0606030504020204" pitchFamily="34" charset="0"/>
                <a:ea typeface="Open Sans" panose="020B0606030504020204" pitchFamily="34" charset="0"/>
                <a:cs typeface="Open Sans" panose="020B0606030504020204" pitchFamily="34" charset="0"/>
              </a:rPr>
              <a:t>LinkedHashMap</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addition, there's one legacy implementation, the </a:t>
            </a:r>
            <a:r>
              <a:rPr lang="en-US" sz="6400" dirty="0" err="1">
                <a:latin typeface="Open Sans" panose="020B0606030504020204" pitchFamily="34" charset="0"/>
                <a:ea typeface="Open Sans" panose="020B0606030504020204" pitchFamily="34" charset="0"/>
                <a:cs typeface="Open Sans" panose="020B0606030504020204" pitchFamily="34" charset="0"/>
              </a:rPr>
              <a:t>HashTable</a:t>
            </a:r>
            <a:r>
              <a:rPr lang="en-US" sz="6400" dirty="0">
                <a:latin typeface="Open Sans" panose="020B0606030504020204" pitchFamily="34" charset="0"/>
                <a:ea typeface="Open Sans" panose="020B0606030504020204" pitchFamily="34" charset="0"/>
                <a:cs typeface="Open Sans" panose="020B0606030504020204" pitchFamily="34" charset="0"/>
              </a:rPr>
              <a:t>, which I won't be covering, since there are more efficient implementations which replace this legacy class.</a:t>
            </a:r>
          </a:p>
        </p:txBody>
      </p:sp>
    </p:spTree>
    <p:extLst>
      <p:ext uri="{BB962C8B-B14F-4D97-AF65-F5344CB8AC3E}">
        <p14:creationId xmlns:p14="http://schemas.microsoft.com/office/powerpoint/2010/main" val="580075700"/>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5198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way to reduce this cost is through a technique called hashing.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using hashing, we can distribute elements into different buckets. If we divide the elements into two buckets, and each element can reliably determine its bucket, the lookup time can be roughly halved.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Similarly, if we use four buckets, the elements are distributed even further, which could reduce the number of comparisons needed in each bucket, improving lookup efficiency.</a:t>
            </a:r>
          </a:p>
        </p:txBody>
      </p:sp>
    </p:spTree>
    <p:extLst>
      <p:ext uri="{BB962C8B-B14F-4D97-AF65-F5344CB8AC3E}">
        <p14:creationId xmlns:p14="http://schemas.microsoft.com/office/powerpoint/2010/main" val="2926054148"/>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5198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hashed collection will optimally create a limited set of buckets, to provide an even distribution of the objects across the buckets in a full set.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 hash code can be any valid integer, so it could be one of 4.2 billion valid numbers.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collection only contains 100,000 elements, you don't want to back it with a storage mechanism of 4 billion possible placeholders.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Additionally, iterating through 100,000 elements sequentially to find a match or duplicate would be inefficient.</a:t>
            </a:r>
          </a:p>
        </p:txBody>
      </p:sp>
    </p:spTree>
    <p:extLst>
      <p:ext uri="{BB962C8B-B14F-4D97-AF65-F5344CB8AC3E}">
        <p14:creationId xmlns:p14="http://schemas.microsoft.com/office/powerpoint/2010/main" val="165115774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15198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Instead, a hashing mechanism takes an integer hash code and a capacity declaration that specifies the number of buckets over which to distribute the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then maps the wide range of possible hash codes into a more manageable range of bucket identifiers.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Hashed implementations often combine the hash code with other techniques to create an efficient bucketing system that aims to evenly distribute objects, thereby optimizing performance.</a:t>
            </a:r>
          </a:p>
        </p:txBody>
      </p:sp>
    </p:spTree>
    <p:extLst>
      <p:ext uri="{BB962C8B-B14F-4D97-AF65-F5344CB8AC3E}">
        <p14:creationId xmlns:p14="http://schemas.microsoft.com/office/powerpoint/2010/main" val="247773558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785538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Hashing starts with understanding equality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To understand hashing in Java, it helps to first understand the equality of objects.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touched on this in previous videos, but now I want to be sure you thoroughly understand this subject, because it matters when dealing with any hashed collections.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There are two methods on </a:t>
            </a:r>
            <a:r>
              <a:rPr lang="en-US" sz="6400" dirty="0" err="1">
                <a:latin typeface="Open Sans" panose="020B0606030504020204" pitchFamily="34" charset="0"/>
                <a:ea typeface="Open Sans" panose="020B0606030504020204" pitchFamily="34" charset="0"/>
                <a:cs typeface="Open Sans" panose="020B0606030504020204" pitchFamily="34" charset="0"/>
              </a:rPr>
              <a:t>java.util.Object</a:t>
            </a:r>
            <a:r>
              <a:rPr lang="en-US" sz="6400" dirty="0">
                <a:latin typeface="Open Sans" panose="020B0606030504020204" pitchFamily="34" charset="0"/>
                <a:ea typeface="Open Sans" panose="020B0606030504020204" pitchFamily="34" charset="0"/>
                <a:cs typeface="Open Sans" panose="020B0606030504020204" pitchFamily="34" charset="0"/>
              </a:rPr>
              <a:t>, that all objects inherit.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are equals, and </a:t>
            </a:r>
            <a:r>
              <a:rPr lang="en-US" sz="6400" dirty="0" err="1">
                <a:latin typeface="Open Sans" panose="020B0606030504020204" pitchFamily="34" charset="0"/>
                <a:ea typeface="Open Sans" panose="020B0606030504020204" pitchFamily="34" charset="0"/>
                <a:cs typeface="Open Sans" panose="020B0606030504020204" pitchFamily="34" charset="0"/>
              </a:rPr>
              <a:t>hashCode</a:t>
            </a:r>
            <a:r>
              <a:rPr lang="en-US" sz="6400" dirty="0">
                <a:latin typeface="Open Sans" panose="020B0606030504020204" pitchFamily="34" charset="0"/>
                <a:ea typeface="Open Sans" panose="020B0606030504020204" pitchFamily="34" charset="0"/>
                <a:cs typeface="Open Sans" panose="020B0606030504020204" pitchFamily="34" charset="0"/>
              </a:rPr>
              <a:t>, and I am showing the method signatures from Object here.</a:t>
            </a:r>
          </a:p>
        </p:txBody>
      </p:sp>
      <p:graphicFrame>
        <p:nvGraphicFramePr>
          <p:cNvPr id="2" name="Table 1">
            <a:extLst>
              <a:ext uri="{FF2B5EF4-FFF2-40B4-BE49-F238E27FC236}">
                <a16:creationId xmlns:a16="http://schemas.microsoft.com/office/drawing/2014/main" id="{40A99507-3931-6374-9964-CEF36DDB1E79}"/>
              </a:ext>
            </a:extLst>
          </p:cNvPr>
          <p:cNvGraphicFramePr>
            <a:graphicFrameLocks noGrp="1"/>
          </p:cNvGraphicFramePr>
          <p:nvPr>
            <p:extLst>
              <p:ext uri="{D42A27DB-BD31-4B8C-83A1-F6EECF244321}">
                <p14:modId xmlns:p14="http://schemas.microsoft.com/office/powerpoint/2010/main" val="1460359558"/>
              </p:ext>
            </p:extLst>
          </p:nvPr>
        </p:nvGraphicFramePr>
        <p:xfrm>
          <a:off x="952501" y="12563579"/>
          <a:ext cx="34782667" cy="2616571"/>
        </p:xfrm>
        <a:graphic>
          <a:graphicData uri="http://schemas.openxmlformats.org/drawingml/2006/table">
            <a:tbl>
              <a:tblPr firstRow="1" bandRow="1">
                <a:tableStyleId>{5C22544A-7EE6-4342-B048-85BDC9FD1C3A}</a:tableStyleId>
              </a:tblPr>
              <a:tblGrid>
                <a:gridCol w="16663695">
                  <a:extLst>
                    <a:ext uri="{9D8B030D-6E8A-4147-A177-3AD203B41FA5}">
                      <a16:colId xmlns:a16="http://schemas.microsoft.com/office/drawing/2014/main" val="2844207666"/>
                    </a:ext>
                  </a:extLst>
                </a:gridCol>
                <a:gridCol w="18118972">
                  <a:extLst>
                    <a:ext uri="{9D8B030D-6E8A-4147-A177-3AD203B41FA5}">
                      <a16:colId xmlns:a16="http://schemas.microsoft.com/office/drawing/2014/main" val="1891655341"/>
                    </a:ext>
                  </a:extLst>
                </a:gridCol>
              </a:tblGrid>
              <a:tr h="1175131">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Testing for equality</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tc>
                  <a:txBody>
                    <a:bodyPr/>
                    <a:lstStyle/>
                    <a:p>
                      <a:pPr marL="180000" algn="l"/>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5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hashcode</a:t>
                      </a:r>
                      <a:r>
                        <a:rPr lang="en-US" sz="5400" dirty="0">
                          <a:solidFill>
                            <a:schemeClr val="tx1"/>
                          </a:solidFill>
                          <a:latin typeface="Open Sans" panose="020B0606030504020204" pitchFamily="34" charset="0"/>
                          <a:ea typeface="Open Sans" panose="020B0606030504020204" pitchFamily="34" charset="0"/>
                          <a:cs typeface="Open Sans" panose="020B0606030504020204" pitchFamily="34" charset="0"/>
                        </a:rPr>
                        <a:t> method</a:t>
                      </a:r>
                      <a:endParaRPr lang="en-PH" sz="5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BE4D5"/>
                    </a:solidFill>
                  </a:tcPr>
                </a:tc>
                <a:extLst>
                  <a:ext uri="{0D108BD9-81ED-4DB2-BD59-A6C34878D82A}">
                    <a16:rowId xmlns:a16="http://schemas.microsoft.com/office/drawing/2014/main" val="3978129174"/>
                  </a:ext>
                </a:extLst>
              </a:tr>
              <a:tr h="1441440">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4" name="Picture 3">
            <a:extLst>
              <a:ext uri="{FF2B5EF4-FFF2-40B4-BE49-F238E27FC236}">
                <a16:creationId xmlns:a16="http://schemas.microsoft.com/office/drawing/2014/main" id="{45FF0B0A-4D78-7E69-F15C-F8952E163B71}"/>
              </a:ext>
            </a:extLst>
          </p:cNvPr>
          <p:cNvPicPr>
            <a:picLocks noChangeAspect="1"/>
          </p:cNvPicPr>
          <p:nvPr/>
        </p:nvPicPr>
        <p:blipFill>
          <a:blip r:embed="rId4"/>
          <a:stretch>
            <a:fillRect/>
          </a:stretch>
        </p:blipFill>
        <p:spPr>
          <a:xfrm>
            <a:off x="1080654" y="14004135"/>
            <a:ext cx="15752380" cy="990476"/>
          </a:xfrm>
          <a:prstGeom prst="rect">
            <a:avLst/>
          </a:prstGeom>
        </p:spPr>
      </p:pic>
      <p:pic>
        <p:nvPicPr>
          <p:cNvPr id="6" name="Picture 5">
            <a:extLst>
              <a:ext uri="{FF2B5EF4-FFF2-40B4-BE49-F238E27FC236}">
                <a16:creationId xmlns:a16="http://schemas.microsoft.com/office/drawing/2014/main" id="{2BE6E24E-210A-D3CB-2391-7641605DA794}"/>
              </a:ext>
            </a:extLst>
          </p:cNvPr>
          <p:cNvPicPr>
            <a:picLocks noChangeAspect="1"/>
          </p:cNvPicPr>
          <p:nvPr/>
        </p:nvPicPr>
        <p:blipFill>
          <a:blip r:embed="rId5"/>
          <a:stretch>
            <a:fillRect/>
          </a:stretch>
        </p:blipFill>
        <p:spPr>
          <a:xfrm>
            <a:off x="17811750" y="14004135"/>
            <a:ext cx="10019048" cy="990476"/>
          </a:xfrm>
          <a:prstGeom prst="rect">
            <a:avLst/>
          </a:prstGeom>
        </p:spPr>
      </p:pic>
    </p:spTree>
    <p:extLst>
      <p:ext uri="{BB962C8B-B14F-4D97-AF65-F5344CB8AC3E}">
        <p14:creationId xmlns:p14="http://schemas.microsoft.com/office/powerpoint/2010/main" val="333937813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9220005"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equals method on Object</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implementation of equals on Object is shown here.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simply returns </a:t>
            </a:r>
            <a:r>
              <a:rPr lang="en-US" sz="6400" dirty="0">
                <a:latin typeface="Roboto Mono" panose="00000009000000000000" pitchFamily="49" charset="0"/>
                <a:ea typeface="Roboto Mono" panose="00000009000000000000" pitchFamily="49" charset="0"/>
                <a:cs typeface="Open Sans" panose="020B0606030504020204" pitchFamily="34" charset="0"/>
              </a:rPr>
              <a:t>this == obj</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graphicFrame>
        <p:nvGraphicFramePr>
          <p:cNvPr id="2" name="Table 1">
            <a:extLst>
              <a:ext uri="{FF2B5EF4-FFF2-40B4-BE49-F238E27FC236}">
                <a16:creationId xmlns:a16="http://schemas.microsoft.com/office/drawing/2014/main" id="{40A99507-3931-6374-9964-CEF36DDB1E79}"/>
              </a:ext>
            </a:extLst>
          </p:cNvPr>
          <p:cNvGraphicFramePr>
            <a:graphicFrameLocks noGrp="1"/>
          </p:cNvGraphicFramePr>
          <p:nvPr/>
        </p:nvGraphicFramePr>
        <p:xfrm>
          <a:off x="952499" y="7949681"/>
          <a:ext cx="17055583" cy="3508289"/>
        </p:xfrm>
        <a:graphic>
          <a:graphicData uri="http://schemas.openxmlformats.org/drawingml/2006/table">
            <a:tbl>
              <a:tblPr firstRow="1" bandRow="1">
                <a:tableStyleId>{5C22544A-7EE6-4342-B048-85BDC9FD1C3A}</a:tableStyleId>
              </a:tblPr>
              <a:tblGrid>
                <a:gridCol w="17055583">
                  <a:extLst>
                    <a:ext uri="{9D8B030D-6E8A-4147-A177-3AD203B41FA5}">
                      <a16:colId xmlns:a16="http://schemas.microsoft.com/office/drawing/2014/main" val="2844207666"/>
                    </a:ext>
                  </a:extLst>
                </a:gridCol>
              </a:tblGrid>
              <a:tr h="3508289">
                <a:tc>
                  <a:txBody>
                    <a:bodyPr/>
                    <a:lstStyle/>
                    <a:p>
                      <a:pPr marL="180000" marR="0" lvl="0" indent="0" algn="l" defTabSz="914400" rtl="0" eaLnBrk="1" fontAlgn="auto" latinLnBrk="0" hangingPunct="1">
                        <a:lnSpc>
                          <a:spcPct val="100000"/>
                        </a:lnSpc>
                        <a:spcBef>
                          <a:spcPts val="0"/>
                        </a:spcBef>
                        <a:spcAft>
                          <a:spcPts val="1000"/>
                        </a:spcAft>
                        <a:buClr>
                          <a:srgbClr val="000000"/>
                        </a:buClr>
                        <a:buSzTx/>
                        <a:buFont typeface="Arial" panose="020B0604020202020204" pitchFamily="34" charset="0"/>
                        <a:buNone/>
                        <a:tabLst/>
                        <a:defRPr/>
                      </a:pPr>
                      <a:endParaRPr lang="en-US" sz="5400" b="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txBody>
                  <a:tcPr marL="86794" marR="86794" marT="43397" marB="43397">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0325450"/>
                  </a:ext>
                </a:extLst>
              </a:tr>
            </a:tbl>
          </a:graphicData>
        </a:graphic>
      </p:graphicFrame>
      <p:pic>
        <p:nvPicPr>
          <p:cNvPr id="5" name="Picture 4">
            <a:extLst>
              <a:ext uri="{FF2B5EF4-FFF2-40B4-BE49-F238E27FC236}">
                <a16:creationId xmlns:a16="http://schemas.microsoft.com/office/drawing/2014/main" id="{25886DA9-EC18-C43B-C3C4-F7AAC5983B4D}"/>
              </a:ext>
            </a:extLst>
          </p:cNvPr>
          <p:cNvPicPr>
            <a:picLocks noChangeAspect="1"/>
          </p:cNvPicPr>
          <p:nvPr/>
        </p:nvPicPr>
        <p:blipFill>
          <a:blip r:embed="rId4"/>
          <a:stretch>
            <a:fillRect/>
          </a:stretch>
        </p:blipFill>
        <p:spPr>
          <a:xfrm>
            <a:off x="1145084" y="8200404"/>
            <a:ext cx="16666666" cy="2819048"/>
          </a:xfrm>
          <a:prstGeom prst="rect">
            <a:avLst/>
          </a:prstGeom>
        </p:spPr>
      </p:pic>
    </p:spTree>
    <p:extLst>
      <p:ext uri="{BB962C8B-B14F-4D97-AF65-F5344CB8AC3E}">
        <p14:creationId xmlns:p14="http://schemas.microsoft.com/office/powerpoint/2010/main" val="98417250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30594914"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Do you remember what == means for Objects?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Do you remember what == means for objects?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 means two variables have the </a:t>
            </a:r>
            <a:r>
              <a:rPr lang="en-US" sz="6400" b="1" dirty="0">
                <a:latin typeface="Open Sans" panose="020B0606030504020204" pitchFamily="34" charset="0"/>
                <a:ea typeface="Open Sans" panose="020B0606030504020204" pitchFamily="34" charset="0"/>
                <a:cs typeface="Open Sans" panose="020B0606030504020204" pitchFamily="34" charset="0"/>
              </a:rPr>
              <a:t>same reference to a single object in memory</a:t>
            </a:r>
            <a:r>
              <a:rPr lang="en-US" sz="6400" dirty="0">
                <a:latin typeface="Open Sans" panose="020B0606030504020204" pitchFamily="34" charset="0"/>
                <a:ea typeface="Open Sans" panose="020B0606030504020204" pitchFamily="34" charset="0"/>
                <a:cs typeface="Open Sans" panose="020B0606030504020204" pitchFamily="34" charset="0"/>
              </a:rPr>
              <a:t>.   </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both references are pointing to the same object, then this is obviously a good equality test.</a:t>
            </a:r>
          </a:p>
        </p:txBody>
      </p:sp>
    </p:spTree>
    <p:extLst>
      <p:ext uri="{BB962C8B-B14F-4D97-AF65-F5344CB8AC3E}">
        <p14:creationId xmlns:p14="http://schemas.microsoft.com/office/powerpoint/2010/main" val="2724096772"/>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252907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Equality of Objects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Objects can be considered equal in other instances as well, if their attribute values are equal.</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String class overrides this method, so that it compares all the characters in each String, to confirm that two Strings are equal.</a:t>
            </a:r>
          </a:p>
        </p:txBody>
      </p:sp>
    </p:spTree>
    <p:extLst>
      <p:ext uri="{BB962C8B-B14F-4D97-AF65-F5344CB8AC3E}">
        <p14:creationId xmlns:p14="http://schemas.microsoft.com/office/powerpoint/2010/main" val="419838040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4171682"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The visual representation of the code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Understanding the importance of the hash code</a:t>
            </a:r>
          </a:p>
        </p:txBody>
      </p:sp>
      <p:pic>
        <p:nvPicPr>
          <p:cNvPr id="3" name="Picture 2" descr="Diagram&#10;&#10;Description automatically generated">
            <a:extLst>
              <a:ext uri="{FF2B5EF4-FFF2-40B4-BE49-F238E27FC236}">
                <a16:creationId xmlns:a16="http://schemas.microsoft.com/office/drawing/2014/main" id="{C7338020-9A2D-EA72-16D3-E04910BB4C00}"/>
              </a:ext>
            </a:extLst>
          </p:cNvPr>
          <p:cNvPicPr>
            <a:picLocks noChangeAspect="1"/>
          </p:cNvPicPr>
          <p:nvPr/>
        </p:nvPicPr>
        <p:blipFill rotWithShape="1">
          <a:blip r:embed="rId4">
            <a:extLst>
              <a:ext uri="{28A0092B-C50C-407E-A947-70E740481C1C}">
                <a14:useLocalDpi xmlns:a14="http://schemas.microsoft.com/office/drawing/2010/main" val="0"/>
              </a:ext>
            </a:extLst>
          </a:blip>
          <a:srcRect l="4498" t="1481" r="3211" b="1598"/>
          <a:stretch/>
        </p:blipFill>
        <p:spPr>
          <a:xfrm>
            <a:off x="14581336" y="2698623"/>
            <a:ext cx="21042163" cy="15176754"/>
          </a:xfrm>
          <a:prstGeom prst="rect">
            <a:avLst/>
          </a:prstGeom>
        </p:spPr>
      </p:pic>
      <p:sp>
        <p:nvSpPr>
          <p:cNvPr id="4" name="Rectangle 3">
            <a:extLst>
              <a:ext uri="{FF2B5EF4-FFF2-40B4-BE49-F238E27FC236}">
                <a16:creationId xmlns:a16="http://schemas.microsoft.com/office/drawing/2014/main" id="{AE782D3B-574F-8746-56A2-483DA80AA12D}"/>
              </a:ext>
            </a:extLst>
          </p:cNvPr>
          <p:cNvSpPr/>
          <p:nvPr/>
        </p:nvSpPr>
        <p:spPr>
          <a:xfrm>
            <a:off x="952501" y="4285904"/>
            <a:ext cx="13397981"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code set up five String reference variables, but two of these referenced the same String object in memory, as shown here with </a:t>
            </a:r>
            <a:r>
              <a:rPr lang="en-US" sz="6400" dirty="0" err="1">
                <a:latin typeface="Open Sans" panose="020B0606030504020204" pitchFamily="34" charset="0"/>
                <a:ea typeface="Open Sans" panose="020B0606030504020204" pitchFamily="34" charset="0"/>
                <a:cs typeface="Open Sans" panose="020B0606030504020204" pitchFamily="34" charset="0"/>
              </a:rPr>
              <a:t>aText</a:t>
            </a:r>
            <a:r>
              <a:rPr lang="en-US" sz="6400" dirty="0">
                <a:latin typeface="Open Sans" panose="020B0606030504020204" pitchFamily="34" charset="0"/>
                <a:ea typeface="Open Sans" panose="020B0606030504020204" pitchFamily="34" charset="0"/>
                <a:cs typeface="Open Sans" panose="020B0606030504020204" pitchFamily="34" charset="0"/>
              </a:rPr>
              <a:t> and </a:t>
            </a:r>
            <a:r>
              <a:rPr lang="en-US" sz="6400" dirty="0" err="1">
                <a:latin typeface="Open Sans" panose="020B0606030504020204" pitchFamily="34" charset="0"/>
                <a:ea typeface="Open Sans" panose="020B0606030504020204" pitchFamily="34" charset="0"/>
                <a:cs typeface="Open Sans" panose="020B0606030504020204" pitchFamily="34" charset="0"/>
              </a:rPr>
              <a:t>bText</a:t>
            </a:r>
            <a:r>
              <a:rPr lang="en-US" sz="6400" dirty="0">
                <a:latin typeface="Open Sans" panose="020B0606030504020204" pitchFamily="34" charset="0"/>
                <a:ea typeface="Open Sans" panose="020B0606030504020204" pitchFamily="34" charset="0"/>
                <a:cs typeface="Open Sans" panose="020B0606030504020204" pitchFamily="34" charset="0"/>
              </a:rPr>
              <a:t> pointing to the same String instance.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When I passed the list of five strings to the HashSet, it added only unique instances to its collection.</a:t>
            </a:r>
          </a:p>
        </p:txBody>
      </p:sp>
    </p:spTree>
    <p:extLst>
      <p:ext uri="{BB962C8B-B14F-4D97-AF65-F5344CB8AC3E}">
        <p14:creationId xmlns:p14="http://schemas.microsoft.com/office/powerpoint/2010/main" val="3709057297"/>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656</TotalTime>
  <Words>1346</Words>
  <Application>Microsoft Office PowerPoint</Application>
  <PresentationFormat>Custom</PresentationFormat>
  <Paragraphs>94</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171</cp:revision>
  <dcterms:modified xsi:type="dcterms:W3CDTF">2024-08-29T02:30:14Z</dcterms:modified>
</cp:coreProperties>
</file>