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91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0FF"/>
    <a:srgbClr val="FBE4D5"/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35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001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451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838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577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588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781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958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410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50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881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488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29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298432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Java's nested Arrays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Two-Dimensional Arrays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array element can actually itself be an array.  It's known as a nested array, or an array assigned to an outer array's element.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how Java supports two and three dimensional arrays of varying dimensions.</a:t>
            </a:r>
          </a:p>
        </p:txBody>
      </p:sp>
    </p:spTree>
    <p:extLst>
      <p:ext uri="{BB962C8B-B14F-4D97-AF65-F5344CB8AC3E}">
        <p14:creationId xmlns:p14="http://schemas.microsoft.com/office/powerpoint/2010/main" val="218795305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075521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Accessing elements in multi-dimensional arrays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Two-Dimensional Arrays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we access a one dimensional array element, we do it with square brackets and an index value.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this code sets the first element in the array to 50: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access elements in a two-dimensional array, we use two indices, so this code sets the first element in the first array to 50.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next code sets the second element, in the second array to 10.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C7AA83-C1CF-B2C4-2C46-C84237E05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8583805"/>
            <a:ext cx="6933334" cy="990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F7978D-52AE-83B4-5541-B9D38F5BD75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</a:blip>
          <a:srcRect b="74699"/>
          <a:stretch/>
        </p:blipFill>
        <p:spPr>
          <a:xfrm>
            <a:off x="952498" y="12809390"/>
            <a:ext cx="11402839" cy="10293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7CF3D5-A01C-317C-2655-D4405EF6A89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</a:blip>
          <a:srcRect t="74699"/>
          <a:stretch/>
        </p:blipFill>
        <p:spPr>
          <a:xfrm>
            <a:off x="952498" y="15987760"/>
            <a:ext cx="11402839" cy="102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67848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075521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Accessing elements in multi-dimensional arrays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Two-Dimensional Arrays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code on this slide is similar to the code we have used in IntelliJ, using nested traditional for loops.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case, we're not using any local variables, but accessing array elements and variables directly.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E4B5C6-1E75-E2B8-98EB-A70434B94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15" y="9787811"/>
            <a:ext cx="34782650" cy="383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600701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075521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Accessing elements in multi-dimensional arrays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Two-Dimensional Arrays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855167"/>
            <a:ext cx="17578095" cy="15076135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table shows the indices, which are used to access the elements in the two-dimensional array in our code sample.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we loop through the outer loop, we're accessing each row of elements.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I've highlighted the first row, which would be the elements accessed, when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0 for the outer for loop.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we loop through the inner loop, we're accessing each cell in the array.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cell in this matrix can be any type.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our code, each is an integer value, and we know they've all been initialized to zero.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419CC8B-5954-E3E8-A6D3-F0198EA5C74F}"/>
              </a:ext>
            </a:extLst>
          </p:cNvPr>
          <p:cNvGraphicFramePr>
            <a:graphicFrameLocks noGrp="1"/>
          </p:cNvGraphicFramePr>
          <p:nvPr/>
        </p:nvGraphicFramePr>
        <p:xfrm>
          <a:off x="18902766" y="7639334"/>
          <a:ext cx="16832402" cy="5295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1722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3542670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3542670">
                  <a:extLst>
                    <a:ext uri="{9D8B030D-6E8A-4147-A177-3AD203B41FA5}">
                      <a16:colId xmlns:a16="http://schemas.microsoft.com/office/drawing/2014/main" val="725117737"/>
                    </a:ext>
                  </a:extLst>
                </a:gridCol>
                <a:gridCol w="3542670">
                  <a:extLst>
                    <a:ext uri="{9D8B030D-6E8A-4147-A177-3AD203B41FA5}">
                      <a16:colId xmlns:a16="http://schemas.microsoft.com/office/drawing/2014/main" val="3959152733"/>
                    </a:ext>
                  </a:extLst>
                </a:gridCol>
                <a:gridCol w="3542670">
                  <a:extLst>
                    <a:ext uri="{9D8B030D-6E8A-4147-A177-3AD203B41FA5}">
                      <a16:colId xmlns:a16="http://schemas.microsoft.com/office/drawing/2014/main" val="1304915031"/>
                    </a:ext>
                  </a:extLst>
                </a:gridCol>
              </a:tblGrid>
              <a:tr h="1351159">
                <a:tc>
                  <a:txBody>
                    <a:bodyPr/>
                    <a:lstStyle/>
                    <a:p>
                      <a:pPr algn="ctr"/>
                      <a:endParaRPr lang="en-PH" sz="6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 = 0</a:t>
                      </a:r>
                      <a:endParaRPr lang="en-PH" sz="6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381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 = 1</a:t>
                      </a:r>
                      <a:endParaRPr lang="en-PH" sz="6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381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 = 2</a:t>
                      </a:r>
                      <a:endParaRPr lang="en-PH" sz="6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381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 = 3</a:t>
                      </a:r>
                      <a:endParaRPr lang="en-PH" sz="6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3594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= 0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 </a:t>
                      </a:r>
                      <a:r>
                        <a:rPr lang="en-US" sz="6400" b="0" u="sng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][ </a:t>
                      </a:r>
                      <a:r>
                        <a:rPr lang="en-US" sz="6400" b="0" u="sng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]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 </a:t>
                      </a:r>
                      <a:r>
                        <a:rPr lang="en-US" sz="6400" b="0" u="sng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][ </a:t>
                      </a:r>
                      <a:r>
                        <a:rPr lang="en-US" sz="6400" b="0" u="sng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]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 </a:t>
                      </a:r>
                      <a:r>
                        <a:rPr lang="en-US" sz="6400" b="0" u="sng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][ </a:t>
                      </a:r>
                      <a:r>
                        <a:rPr lang="en-US" sz="6400" b="0" u="sng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]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 </a:t>
                      </a:r>
                      <a:r>
                        <a:rPr lang="en-US" sz="6400" b="0" u="sng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][ </a:t>
                      </a:r>
                      <a:r>
                        <a:rPr lang="en-US" sz="6400" b="0" u="sng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]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3578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= 1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 </a:t>
                      </a:r>
                      <a:r>
                        <a:rPr lang="en-US" sz="6400" b="0" u="sng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][ </a:t>
                      </a:r>
                      <a:r>
                        <a:rPr lang="en-US" sz="6400" b="0" u="sng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]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 </a:t>
                      </a:r>
                      <a:r>
                        <a:rPr lang="en-US" sz="6400" b="0" u="sng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][ </a:t>
                      </a:r>
                      <a:r>
                        <a:rPr lang="en-US" sz="6400" b="0" u="sng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]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 </a:t>
                      </a:r>
                      <a:r>
                        <a:rPr lang="en-US" sz="6400" b="0" u="sng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][ </a:t>
                      </a:r>
                      <a:r>
                        <a:rPr lang="en-US" sz="6400" b="0" u="sng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]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 </a:t>
                      </a:r>
                      <a:r>
                        <a:rPr lang="en-US" sz="6400" b="0" u="sng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][ </a:t>
                      </a:r>
                      <a:r>
                        <a:rPr lang="en-US" sz="6400" b="0" u="sng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]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168581"/>
                  </a:ext>
                </a:extLst>
              </a:tr>
              <a:tr h="12267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= 2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 </a:t>
                      </a:r>
                      <a:r>
                        <a:rPr lang="en-US" sz="6400" b="0" u="sng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][ </a:t>
                      </a:r>
                      <a:r>
                        <a:rPr lang="en-US" sz="6400" b="0" u="sng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]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 </a:t>
                      </a:r>
                      <a:r>
                        <a:rPr lang="en-US" sz="6400" b="0" u="sng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][ </a:t>
                      </a:r>
                      <a:r>
                        <a:rPr lang="en-US" sz="6400" b="0" u="sng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]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 </a:t>
                      </a:r>
                      <a:r>
                        <a:rPr lang="en-US" sz="6400" b="0" u="sng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][ </a:t>
                      </a:r>
                      <a:r>
                        <a:rPr lang="en-US" sz="6400" b="0" u="sng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]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 </a:t>
                      </a:r>
                      <a:r>
                        <a:rPr lang="en-US" sz="6400" b="0" u="sng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][ </a:t>
                      </a:r>
                      <a:r>
                        <a:rPr lang="en-US" sz="6400" b="0" u="sng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]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86009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0872CF2-606F-86BC-437F-D42016C32565}"/>
              </a:ext>
            </a:extLst>
          </p:cNvPr>
          <p:cNvSpPr/>
          <p:nvPr/>
        </p:nvSpPr>
        <p:spPr>
          <a:xfrm>
            <a:off x="18902766" y="8965648"/>
            <a:ext cx="16832402" cy="1428653"/>
          </a:xfrm>
          <a:prstGeom prst="rect">
            <a:avLst/>
          </a:prstGeom>
          <a:noFill/>
          <a:ln w="152400">
            <a:solidFill>
              <a:srgbClr val="0030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823419667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21249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Two-Dimensional Array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Two-Dimensional Arrays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929816"/>
            <a:ext cx="34782670" cy="132362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two-dimensional array can be thought of as a table or matrix of values with rows and columns.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use an array initializer for this, which I'm showing on this slide.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04C21C8-4061-127F-E708-476857E4A0E2}"/>
              </a:ext>
            </a:extLst>
          </p:cNvPr>
          <p:cNvGraphicFramePr>
            <a:graphicFrameLocks noGrp="1"/>
          </p:cNvGraphicFramePr>
          <p:nvPr/>
        </p:nvGraphicFramePr>
        <p:xfrm>
          <a:off x="3172796" y="7670717"/>
          <a:ext cx="30230409" cy="9973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30409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</a:tblGrid>
              <a:tr h="1258676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Array Initializer formatted over multiple lines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5903692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343608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Array Initializer declared on one line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353188"/>
                  </a:ext>
                </a:extLst>
              </a:tr>
              <a:tr h="1467491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82347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1EAE3CA-3C81-89D4-41D1-01049CF54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1124" y="9205400"/>
            <a:ext cx="15742095" cy="53401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49EBDB-6350-DFCA-D274-7E94437619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2463" y="16494843"/>
            <a:ext cx="29763962" cy="88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197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21249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Two-Dimensional Array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Two-Dimensional Arrays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929816"/>
            <a:ext cx="34782670" cy="132362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Notice the two sets of square brackets on the left side of the assignment in the declaration.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this type of declaration tells Java we want a two dimensional array of integers.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04C21C8-4061-127F-E708-476857E4A0E2}"/>
              </a:ext>
            </a:extLst>
          </p:cNvPr>
          <p:cNvGraphicFramePr>
            <a:graphicFrameLocks noGrp="1"/>
          </p:cNvGraphicFramePr>
          <p:nvPr/>
        </p:nvGraphicFramePr>
        <p:xfrm>
          <a:off x="3172796" y="7670717"/>
          <a:ext cx="30230409" cy="9973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30409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</a:tblGrid>
              <a:tr h="1258676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Array Initializer formatted over multiple lines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5903692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343608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Array Initializer declared on one line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353188"/>
                  </a:ext>
                </a:extLst>
              </a:tr>
              <a:tr h="1467491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82347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1EAE3CA-3C81-89D4-41D1-01049CF54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1124" y="9205400"/>
            <a:ext cx="15742095" cy="53401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49EBDB-6350-DFCA-D274-7E94437619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2463" y="16494843"/>
            <a:ext cx="29763962" cy="88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637702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21249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Two-Dimensional Array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Two-Dimensional Arrays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929816"/>
            <a:ext cx="34782670" cy="132362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Here, I show the same declaration with array initializers that mean the same thing.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first example just uses white space to make it more readable.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example, all the nested arrays have the same length.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04C21C8-4061-127F-E708-476857E4A0E2}"/>
              </a:ext>
            </a:extLst>
          </p:cNvPr>
          <p:cNvGraphicFramePr>
            <a:graphicFrameLocks noGrp="1"/>
          </p:cNvGraphicFramePr>
          <p:nvPr/>
        </p:nvGraphicFramePr>
        <p:xfrm>
          <a:off x="3172796" y="7670717"/>
          <a:ext cx="30230409" cy="9973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30409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</a:tblGrid>
              <a:tr h="1258676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Array Initializer formatted over multiple lines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5903692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343608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Array Initializer declared on one line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353188"/>
                  </a:ext>
                </a:extLst>
              </a:tr>
              <a:tr h="1467491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82347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1EAE3CA-3C81-89D4-41D1-01049CF54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1124" y="9205400"/>
            <a:ext cx="15742095" cy="53401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49EBDB-6350-DFCA-D274-7E94437619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2463" y="16494843"/>
            <a:ext cx="29763962" cy="88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870072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05059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Two-dimensional Array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Two-Dimensional Arrays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0" y="2911151"/>
            <a:ext cx="34782667" cy="14742359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2-dimensional array doesn't have to be a uniform matrix though.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means the nested arrays can be different sizes, as I show with this next initialization statement.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Here, we have an array with 3 elements.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element is an array of integers (a nested array).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nested array is a different length.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find that confusing, don't worry. It should all make sense shortly.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CF653B-E4CC-A959-4CB9-73EC915966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6333" y="6461125"/>
            <a:ext cx="19083334" cy="451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962921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05059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Two-dimensional Array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Two-Dimensional Arrays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initialize a two-dimensional array and define the size of the nested arrays, as shown here.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statement says we have an array of 3 nested arrays, and each nested array will have three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822BEA-0B99-16CF-5DEA-C3CC6C814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6965425"/>
            <a:ext cx="14761904" cy="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5398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05059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Two-dimensional Array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Two-Dimensional Arrays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result of this initialization is shown in the table on this slide.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knows we want a 3x3 matrix of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defaults the values of the nested arrays to zeros, as it would for any array.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74B3926-CA8E-5E82-3EE8-C47777BD1C85}"/>
              </a:ext>
            </a:extLst>
          </p:cNvPr>
          <p:cNvGraphicFramePr>
            <a:graphicFrameLocks noGrp="1"/>
          </p:cNvGraphicFramePr>
          <p:nvPr/>
        </p:nvGraphicFramePr>
        <p:xfrm>
          <a:off x="12559825" y="8700585"/>
          <a:ext cx="11456351" cy="5295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8266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2845966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3524366">
                  <a:extLst>
                    <a:ext uri="{9D8B030D-6E8A-4147-A177-3AD203B41FA5}">
                      <a16:colId xmlns:a16="http://schemas.microsoft.com/office/drawing/2014/main" val="3894467734"/>
                    </a:ext>
                  </a:extLst>
                </a:gridCol>
                <a:gridCol w="2947753">
                  <a:extLst>
                    <a:ext uri="{9D8B030D-6E8A-4147-A177-3AD203B41FA5}">
                      <a16:colId xmlns:a16="http://schemas.microsoft.com/office/drawing/2014/main" val="2700629215"/>
                    </a:ext>
                  </a:extLst>
                </a:gridCol>
              </a:tblGrid>
              <a:tr h="1351159">
                <a:tc>
                  <a:txBody>
                    <a:bodyPr/>
                    <a:lstStyle/>
                    <a:p>
                      <a:pPr algn="ctr"/>
                      <a:endParaRPr lang="en-PH" sz="6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endParaRPr lang="en-PH" sz="6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endParaRPr lang="en-PH" sz="6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  <a:endParaRPr lang="en-PH" sz="6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3594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3578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168581"/>
                  </a:ext>
                </a:extLst>
              </a:tr>
              <a:tr h="12267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86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334510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05059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Two-dimensional Array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Two-Dimensional Arrays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initialize a two-dimensional array without specifying the size of the nested arrays.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Here, we're specifying only the outer array size by specifying the length, only in the first set of square brackets.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We've left the second set of square brackets empty.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result of this initialization is an array of 3 null elements.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are limited to assigning integer arrays to these elements, but they can be any length.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318A69-FE29-9CD5-6DBC-BEED38FB1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10151348"/>
            <a:ext cx="14342856" cy="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239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05059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Two-dimensional Array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Two-Dimensional Arrays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are a lot of ways to declare a two-dimensional array.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I'll cover the two most common ways here.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most common, and in my opinion, the clearest way to declare a two-dimensional array is to stack the square brackets, as shown in the first example.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also split up the brackets as shown in the second example, and you'll likely come across this in Java code out in the wild.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D58F7E3-7C21-9F71-2B34-E53165CFA15F}"/>
              </a:ext>
            </a:extLst>
          </p:cNvPr>
          <p:cNvGraphicFramePr>
            <a:graphicFrameLocks noGrp="1"/>
          </p:cNvGraphicFramePr>
          <p:nvPr/>
        </p:nvGraphicFramePr>
        <p:xfrm>
          <a:off x="12568334" y="10044193"/>
          <a:ext cx="11439332" cy="2813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9332">
                  <a:extLst>
                    <a:ext uri="{9D8B030D-6E8A-4147-A177-3AD203B41FA5}">
                      <a16:colId xmlns:a16="http://schemas.microsoft.com/office/drawing/2014/main" val="3894467734"/>
                    </a:ext>
                  </a:extLst>
                </a:gridCol>
              </a:tblGrid>
              <a:tr h="14780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6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168581"/>
                  </a:ext>
                </a:extLst>
              </a:tr>
              <a:tr h="13353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6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86009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9162F9D-7DF2-F6B5-D600-17532765D3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35110" y="10212164"/>
            <a:ext cx="10895238" cy="10857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FC1A5FD-A399-62D6-2A17-E0B0803B1C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35110" y="11676115"/>
            <a:ext cx="10895238" cy="9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188157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917</Words>
  <Application>Microsoft Office PowerPoint</Application>
  <PresentationFormat>Custom</PresentationFormat>
  <Paragraphs>125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172</cp:revision>
  <dcterms:modified xsi:type="dcterms:W3CDTF">2024-06-28T06:31:22Z</dcterms:modified>
</cp:coreProperties>
</file>