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0" r:id="rId2"/>
    <p:sldId id="281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A7B85-DC8C-375D-767A-3191182CE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03154A-0940-E77B-7D59-98504866AA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B0F2C-5CDA-6F9B-4C7D-ECAE0655D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30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D84D1-6E4D-5901-0879-EF404B696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A71A6D-96FC-6611-50C8-509AC9CD90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CAC662-E702-9B0D-5A1F-DE344D8B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9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EE22E-8E2E-D610-2F12-A48DFD236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BCF0D25F-0F93-0080-00C4-7C09AC53400D}"/>
              </a:ext>
            </a:extLst>
          </p:cNvPr>
          <p:cNvSpPr/>
          <p:nvPr/>
        </p:nvSpPr>
        <p:spPr>
          <a:xfrm>
            <a:off x="952498" y="459786"/>
            <a:ext cx="2844849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Additional Terminal (Reduction) Operations 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DB782730-CF0A-3738-5C43-73C27076B1D1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F5B385D6-1A8C-072A-F5E2-511CA0C56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F250B521-A163-C050-A7AF-1E084E0A491F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8BE77158-E8B0-15A1-2AF7-403BDC906F55}"/>
              </a:ext>
            </a:extLst>
          </p:cNvPr>
          <p:cNvSpPr/>
          <p:nvPr/>
        </p:nvSpPr>
        <p:spPr>
          <a:xfrm>
            <a:off x="952500" y="18489726"/>
            <a:ext cx="16008688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Terminal operations for processing and transforming stream elements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21773F-F653-4144-DAEB-9EA8ACD3B8F7}"/>
              </a:ext>
            </a:extLst>
          </p:cNvPr>
          <p:cNvSpPr/>
          <p:nvPr/>
        </p:nvSpPr>
        <p:spPr>
          <a:xfrm>
            <a:off x="952501" y="2520681"/>
            <a:ext cx="34782670" cy="1364539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Reduction operations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combine the contents of a stream, to return a value, or they can return a collection.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 want to show you some additional terminal operations, and their return types and signatures.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A0AFC8-B2B7-1100-EE6F-BA72538621EA}"/>
              </a:ext>
            </a:extLst>
          </p:cNvPr>
          <p:cNvGraphicFramePr>
            <a:graphicFrameLocks noGrp="1"/>
          </p:cNvGraphicFramePr>
          <p:nvPr/>
        </p:nvGraphicFramePr>
        <p:xfrm>
          <a:off x="2133772" y="7753082"/>
          <a:ext cx="32308456" cy="9693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7273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746118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287667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Type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Terminal Operations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315109">
                <a:tc>
                  <a:txBody>
                    <a:bodyPr/>
                    <a:lstStyle/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</a:t>
                      </a:r>
                    </a:p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</a:t>
                      </a: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collect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Collector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&lt;? </a:t>
                      </a:r>
                      <a:r>
                        <a:rPr lang="en-PH" sz="4000" b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super</a:t>
                      </a:r>
                      <a:r>
                        <a:rPr lang="en-PH" sz="40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</a:t>
                      </a:r>
                      <a:r>
                        <a:rPr lang="en-PH" sz="4000" b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,A,R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&gt; collector)</a:t>
                      </a:r>
                    </a:p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collect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Supplier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&lt;R&gt; </a:t>
                      </a:r>
                      <a:r>
                        <a:rPr lang="en-PH" sz="4000" b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supplier,</a:t>
                      </a:r>
                      <a:r>
                        <a:rPr lang="en-PH" sz="40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BiConsumer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&lt;R,? </a:t>
                      </a:r>
                      <a:r>
                        <a:rPr lang="en-PH" sz="4000" b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super</a:t>
                      </a:r>
                      <a:r>
                        <a:rPr lang="en-PH" sz="40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&gt; </a:t>
                      </a:r>
                      <a:r>
                        <a:rPr lang="en-PH" sz="4000" b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accumulator,</a:t>
                      </a:r>
                      <a:r>
                        <a:rPr lang="en-PH" sz="40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BiConsumer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&lt;R,R&gt; combiner)</a:t>
                      </a:r>
                    </a:p>
                  </a:txBody>
                  <a:tcPr marL="0" marR="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2881504">
                <a:tc>
                  <a:txBody>
                    <a:bodyPr/>
                    <a:lstStyle/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fr-FR" sz="40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Optional</a:t>
                      </a:r>
                      <a:r>
                        <a:rPr lang="fr-FR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</a:t>
                      </a:r>
                      <a:r>
                        <a:rPr lang="fr-FR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</a:t>
                      </a:r>
                      <a:r>
                        <a:rPr lang="fr-FR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&gt;</a:t>
                      </a:r>
                    </a:p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fr-FR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</a:t>
                      </a:r>
                    </a:p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fr-FR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&lt;U&gt; U</a:t>
                      </a:r>
                    </a:p>
                  </a:txBody>
                  <a:tcPr marL="0" marR="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reduce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PH" sz="40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BinaryOperator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</a:t>
                      </a: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&gt; accumulator)</a:t>
                      </a:r>
                    </a:p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reduce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(T </a:t>
                      </a:r>
                      <a:r>
                        <a:rPr lang="en-PH" sz="4000" b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identity,</a:t>
                      </a:r>
                      <a:r>
                        <a:rPr lang="en-PH" sz="40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BinaryOperator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</a:t>
                      </a: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&gt; accumulator)</a:t>
                      </a:r>
                    </a:p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reduce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(U </a:t>
                      </a:r>
                      <a:r>
                        <a:rPr lang="en-PH" sz="4000" b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identity,</a:t>
                      </a:r>
                      <a:r>
                        <a:rPr lang="en-PH" sz="40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BiFunction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&lt;U,? </a:t>
                      </a:r>
                      <a:r>
                        <a:rPr lang="en-PH" sz="4000" b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super</a:t>
                      </a:r>
                      <a:r>
                        <a:rPr lang="en-PH" sz="40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</a:t>
                      </a:r>
                      <a:r>
                        <a:rPr lang="en-PH" sz="4000" b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,U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&gt; </a:t>
                      </a:r>
                      <a:r>
                        <a:rPr lang="en-PH" sz="4000" b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accumulator,</a:t>
                      </a:r>
                      <a:r>
                        <a:rPr lang="en-PH" sz="40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BinaryOperator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&lt;U&gt; combiner)</a:t>
                      </a:r>
                    </a:p>
                  </a:txBody>
                  <a:tcPr marL="0" marR="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612596"/>
                  </a:ext>
                </a:extLst>
              </a:tr>
              <a:tr h="2167104">
                <a:tc>
                  <a:txBody>
                    <a:bodyPr/>
                    <a:lstStyle/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i="0" u="non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Object</a:t>
                      </a:r>
                      <a:r>
                        <a:rPr lang="en-PH" sz="4000" b="0" i="0" u="none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[]</a:t>
                      </a:r>
                      <a:br>
                        <a:rPr lang="en-PH" sz="4000" b="0" i="0" u="none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</a:br>
                      <a:endParaRPr lang="en-PH" sz="4000" b="0" i="0" u="none" dirty="0">
                        <a:solidFill>
                          <a:schemeClr val="tx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i="0" u="none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A[]</a:t>
                      </a:r>
                      <a:endParaRPr lang="en-PH" sz="4000" b="0" u="none" dirty="0">
                        <a:solidFill>
                          <a:schemeClr val="tx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US" sz="4000" b="0" i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toArray</a:t>
                      </a:r>
                      <a:r>
                        <a:rPr lang="en-US" sz="4000" b="0" i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()</a:t>
                      </a:r>
                    </a:p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US" sz="4000" b="0" i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toArray</a:t>
                      </a:r>
                      <a:r>
                        <a:rPr lang="en-US" sz="4000" b="0" i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US" sz="4000" b="0" i="0" u="non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IntFunction</a:t>
                      </a:r>
                      <a:r>
                        <a:rPr lang="en-US" sz="4000" b="0" i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&lt;A[]&gt; generator)</a:t>
                      </a:r>
                      <a:endParaRPr lang="en-US" sz="4000" b="0" dirty="0">
                        <a:solidFill>
                          <a:schemeClr val="tx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986706"/>
                  </a:ext>
                </a:extLst>
              </a:tr>
              <a:tr h="1041806">
                <a:tc>
                  <a:txBody>
                    <a:bodyPr/>
                    <a:lstStyle/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List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</a:t>
                      </a: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&gt;</a:t>
                      </a: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toList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()</a:t>
                      </a: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7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10100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A386F-4E0F-BCFC-1953-7DEFB06F9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9978C253-ACFE-21F8-4DCF-83FAEEBE20A1}"/>
              </a:ext>
            </a:extLst>
          </p:cNvPr>
          <p:cNvSpPr/>
          <p:nvPr/>
        </p:nvSpPr>
        <p:spPr>
          <a:xfrm>
            <a:off x="952498" y="459786"/>
            <a:ext cx="2844849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Revised View of Transformative Operations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8A5FA6B4-CF68-1D4C-60B7-D61EF1D40543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A61E07B3-7186-5CB4-6000-67940A6E2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CDFD1E13-F2F4-0918-1C16-33234353CB72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5616D667-AD4D-D228-CDE9-C79708D74A16}"/>
              </a:ext>
            </a:extLst>
          </p:cNvPr>
          <p:cNvSpPr/>
          <p:nvPr/>
        </p:nvSpPr>
        <p:spPr>
          <a:xfrm>
            <a:off x="952500" y="18489726"/>
            <a:ext cx="16008688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Terminal operations for processing and transforming stream elements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45544D-881D-C07E-4B98-13C303128855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is one interface I haven't talked about yet, and that's the Collector.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not a functional interface, but there are helper methods on another class, called Collectors that provide these special types.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3876DB-E5C6-BFCB-F241-9E00841AE5FA}"/>
              </a:ext>
            </a:extLst>
          </p:cNvPr>
          <p:cNvGraphicFramePr>
            <a:graphicFrameLocks noGrp="1"/>
          </p:cNvGraphicFramePr>
          <p:nvPr/>
        </p:nvGraphicFramePr>
        <p:xfrm>
          <a:off x="5136464" y="8232986"/>
          <a:ext cx="26303073" cy="9693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938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1463687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082037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Type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Terminal Operations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010235">
                <a:tc>
                  <a:txBody>
                    <a:bodyPr/>
                    <a:lstStyle/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</a:t>
                      </a:r>
                    </a:p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</a:t>
                      </a: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collect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Collector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collector)</a:t>
                      </a:r>
                    </a:p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collect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Supplier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PH" sz="4000" b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supplier,</a:t>
                      </a:r>
                      <a:r>
                        <a:rPr lang="en-PH" sz="40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BiConsumer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PH" sz="4000" b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accumulator,</a:t>
                      </a:r>
                      <a:r>
                        <a:rPr lang="en-PH" sz="40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BiConsumer</a:t>
                      </a: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combiner)</a:t>
                      </a:r>
                    </a:p>
                  </a:txBody>
                  <a:tcPr marL="0" marR="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2871765">
                <a:tc>
                  <a:txBody>
                    <a:bodyPr/>
                    <a:lstStyle/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fr-FR" sz="40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Optional</a:t>
                      </a:r>
                      <a:endParaRPr lang="fr-FR" sz="4000" b="0" dirty="0">
                        <a:solidFill>
                          <a:schemeClr val="tx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fr-FR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</a:t>
                      </a:r>
                    </a:p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fr-FR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&lt;U&gt; U</a:t>
                      </a:r>
                    </a:p>
                  </a:txBody>
                  <a:tcPr marL="0" marR="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reduce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PH" sz="40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BinaryOperator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accumulator)</a:t>
                      </a:r>
                    </a:p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reduce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(T </a:t>
                      </a:r>
                      <a:r>
                        <a:rPr lang="en-PH" sz="4000" b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identity,</a:t>
                      </a:r>
                      <a:r>
                        <a:rPr lang="en-PH" sz="40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BinaryOperator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accumulator)</a:t>
                      </a:r>
                    </a:p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reduce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(U </a:t>
                      </a:r>
                      <a:r>
                        <a:rPr lang="en-PH" sz="4000" b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identity,</a:t>
                      </a:r>
                      <a:r>
                        <a:rPr lang="en-PH" sz="40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BiFunction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PH" sz="4000" b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accumulator,</a:t>
                      </a:r>
                      <a:r>
                        <a:rPr lang="en-PH" sz="40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BinaryOperator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combiner)</a:t>
                      </a:r>
                    </a:p>
                  </a:txBody>
                  <a:tcPr marL="0" marR="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612596"/>
                  </a:ext>
                </a:extLst>
              </a:tr>
              <a:tr h="2010235">
                <a:tc>
                  <a:txBody>
                    <a:bodyPr/>
                    <a:lstStyle/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i="0" u="non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Object</a:t>
                      </a:r>
                      <a:r>
                        <a:rPr lang="en-PH" sz="4000" b="0" i="0" u="none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[]</a:t>
                      </a:r>
                      <a:br>
                        <a:rPr lang="en-PH" sz="4000" b="0" i="0" u="none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</a:br>
                      <a:endParaRPr lang="en-PH" sz="4000" b="0" i="0" u="none" dirty="0">
                        <a:solidFill>
                          <a:schemeClr val="tx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i="0" u="none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A[]</a:t>
                      </a:r>
                      <a:endParaRPr lang="en-PH" sz="4000" b="0" u="none" dirty="0">
                        <a:solidFill>
                          <a:schemeClr val="tx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US" sz="4000" b="0" i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toArray</a:t>
                      </a:r>
                      <a:r>
                        <a:rPr lang="en-US" sz="4000" b="0" i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()</a:t>
                      </a:r>
                    </a:p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US" sz="4000" b="0" i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toArray</a:t>
                      </a:r>
                      <a:r>
                        <a:rPr lang="en-US" sz="4000" b="0" i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US" sz="4000" b="0" i="0" u="non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IntFunction</a:t>
                      </a:r>
                      <a:r>
                        <a:rPr lang="en-US" sz="4000" b="0" i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generator)</a:t>
                      </a:r>
                      <a:endParaRPr lang="en-US" sz="4000" b="0" dirty="0">
                        <a:solidFill>
                          <a:schemeClr val="tx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986706"/>
                  </a:ext>
                </a:extLst>
              </a:tr>
              <a:tr h="1718917">
                <a:tc>
                  <a:txBody>
                    <a:bodyPr/>
                    <a:lstStyle/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List</a:t>
                      </a:r>
                      <a:endParaRPr lang="en-PH" sz="4000" b="0" dirty="0">
                        <a:solidFill>
                          <a:schemeClr val="tx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toList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()</a:t>
                      </a: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7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33182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293</Words>
  <Application>Microsoft Office PowerPoint</Application>
  <PresentationFormat>Custom</PresentationFormat>
  <Paragraphs>46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2024-10-31T03:54:09Z</dcterms:modified>
</cp:coreProperties>
</file>