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85" r:id="rId2"/>
    <p:sldId id="286" r:id="rId3"/>
    <p:sldId id="287" r:id="rId4"/>
    <p:sldId id="288" r:id="rId5"/>
    <p:sldId id="289" r:id="rId6"/>
    <p:sldId id="290" r:id="rId7"/>
    <p:sldId id="291" r:id="rId8"/>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87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3352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4763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3033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7773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146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531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18841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05878"/>
            <a:ext cx="34782670" cy="15225426"/>
          </a:xfrm>
          <a:prstGeom prst="rect">
            <a:avLst/>
          </a:prstGeom>
        </p:spPr>
        <p:txBody>
          <a:bodyPr wrap="square">
            <a:normAutofit lnSpcReduction="10000"/>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Abstract classes are very similar to interfaces.  You can't instantiate either of them.  Both types may contain a mix of methods declared with or without a method block.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With abstract classes, you can declare fields that aren't static and final. Instance fields in other words.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Also with abstract classes, you can use any of the four access modifiers for its concrete methods.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 also use all but the private access modifier for its abstract methods.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abstract class can extend only one parent class, but it can implement multiple interfaces.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When an abstract class is subclassed, the subclass usually provides implementations for all of the abstract methods in its parent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However, if it doesn't, then the subclass must also be declared abstract.</a:t>
            </a:r>
          </a:p>
        </p:txBody>
      </p:sp>
    </p:spTree>
    <p:extLst>
      <p:ext uri="{BB962C8B-B14F-4D97-AF65-F5344CB8AC3E}">
        <p14:creationId xmlns:p14="http://schemas.microsoft.com/office/powerpoint/2010/main" val="282542439"/>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775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an Abstract class when...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want to share code among several closely related classes (Animal for example, with fields, name, age...).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expect classes that extend your abstract class to have many common methods or fields or require access modifiers other than public.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want to declare non-static or non-final fields (for example, name, age). This enables you to define methods that can access and modify the state of an object (</a:t>
            </a:r>
            <a:r>
              <a:rPr lang="en-US" sz="6400" dirty="0" err="1">
                <a:latin typeface="Open Sans" panose="020B0606030504020204" pitchFamily="34" charset="0"/>
                <a:ea typeface="Open Sans" panose="020B0606030504020204" pitchFamily="34" charset="0"/>
                <a:cs typeface="Open Sans" panose="020B0606030504020204" pitchFamily="34" charset="0"/>
              </a:rPr>
              <a:t>getName</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dirty="0" err="1">
                <a:latin typeface="Open Sans" panose="020B0606030504020204" pitchFamily="34" charset="0"/>
                <a:ea typeface="Open Sans" panose="020B0606030504020204" pitchFamily="34" charset="0"/>
                <a:cs typeface="Open Sans" panose="020B0606030504020204" pitchFamily="34" charset="0"/>
              </a:rPr>
              <a:t>setName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have a requirement for your base class to provide a default implementation of certain methods, but other methods should be open to being overridden by child classes.</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Summary: An abstract class provides a common definition, as a base class, that multiple derived classes can share.</a:t>
            </a:r>
          </a:p>
        </p:txBody>
      </p:sp>
    </p:spTree>
    <p:extLst>
      <p:ext uri="{BB962C8B-B14F-4D97-AF65-F5344CB8AC3E}">
        <p14:creationId xmlns:p14="http://schemas.microsoft.com/office/powerpoint/2010/main" val="42952830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89905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3181000"/>
          </a:xfrm>
          <a:prstGeom prst="rect">
            <a:avLst/>
          </a:prstGeom>
        </p:spPr>
        <p:txBody>
          <a:bodyPr wrap="square">
            <a:normAutofit lnSpcReduction="10000"/>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interface is just the declaration of methods, which you want some classes to have, it's not the implementation.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 an interface, we define what kind of operation an object can perform.  These operations are defined by the classes that implement the interface.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form a contract between the class and the outside world, and this contract is enforced at build time by the Java compiler.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can't instantiate interfaces, but they may contain a mix of methods declared with or without an implementation.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All methods on interfaces declared without a method body, are automatically public and abstract.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interface can extend another interface.</a:t>
            </a:r>
          </a:p>
        </p:txBody>
      </p:sp>
    </p:spTree>
    <p:extLst>
      <p:ext uri="{BB962C8B-B14F-4D97-AF65-F5344CB8AC3E}">
        <p14:creationId xmlns:p14="http://schemas.microsoft.com/office/powerpoint/2010/main" val="359766385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89905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2743200"/>
            <a:ext cx="34782670" cy="15188104"/>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are more flexible and can deal with a lot more stress on the design of your program, because they aren't part of the class hierarchy.</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best practice way of coding, is commonly called Coding to an Interface.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By introducing interfaces into your program, you're really introducing points of variation, at which you can plug in different implementations for that interface.</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Summary: The interface decouples the "what" from the "how", and is used to make different types behave in similar ways.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Since Java 8, interfaces can now contain default methods. i.e. methods with implementation.  The keyword </a:t>
            </a:r>
            <a:r>
              <a:rPr lang="en-US" sz="6400" b="1" dirty="0">
                <a:latin typeface="Roboto Mono" panose="00000009000000000000" pitchFamily="49" charset="0"/>
                <a:ea typeface="Roboto Mono" panose="00000009000000000000" pitchFamily="49" charset="0"/>
                <a:cs typeface="Open Sans" panose="020B0606030504020204" pitchFamily="34" charset="0"/>
              </a:rPr>
              <a:t>default</a:t>
            </a:r>
            <a:r>
              <a:rPr lang="en-US" sz="6400" dirty="0">
                <a:latin typeface="Open Sans" panose="020B0606030504020204" pitchFamily="34" charset="0"/>
                <a:ea typeface="Open Sans" panose="020B0606030504020204" pitchFamily="34" charset="0"/>
                <a:cs typeface="Open Sans" panose="020B0606030504020204" pitchFamily="34" charset="0"/>
              </a:rPr>
              <a:t> is used mostly for backwards compatibility.  Public static methods were also introduced in Java 8.</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Since Java 9, an interface can also contain private methods, commonly used when default methods share common code.</a:t>
            </a:r>
          </a:p>
        </p:txBody>
      </p:sp>
    </p:spTree>
    <p:extLst>
      <p:ext uri="{BB962C8B-B14F-4D97-AF65-F5344CB8AC3E}">
        <p14:creationId xmlns:p14="http://schemas.microsoft.com/office/powerpoint/2010/main" val="92984995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70301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an Interface when...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expect that unrelated classes will implement your interface.  For example, two of Java's own interfaces, Comparable and Cloneable, can be implemented by many unrelated classes.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want to specify the behavior of a particular data type, but you're not concerned about who implements its behavior.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want to separate different behavior.</a:t>
            </a:r>
          </a:p>
        </p:txBody>
      </p:sp>
    </p:spTree>
    <p:extLst>
      <p:ext uri="{BB962C8B-B14F-4D97-AF65-F5344CB8AC3E}">
        <p14:creationId xmlns:p14="http://schemas.microsoft.com/office/powerpoint/2010/main" val="312834106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496790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Interfaces are the used in many of Java's own features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I've briefly discussed some interfaces, like List and Queue, and their implementations, </a:t>
            </a:r>
            <a:r>
              <a:rPr lang="en-US" sz="6400" b="1"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Open Sans" panose="020B0606030504020204" pitchFamily="34" charset="0"/>
                <a:ea typeface="Open Sans" panose="020B0606030504020204" pitchFamily="34" charset="0"/>
                <a:cs typeface="Open Sans" panose="020B0606030504020204" pitchFamily="34" charset="0"/>
              </a:rPr>
              <a:t>LinkedList</a:t>
            </a:r>
            <a:r>
              <a:rPr lang="en-US" sz="6400" dirty="0">
                <a:latin typeface="Open Sans" panose="020B0606030504020204" pitchFamily="34" charset="0"/>
                <a:ea typeface="Open Sans" panose="020B0606030504020204" pitchFamily="34" charset="0"/>
                <a:cs typeface="Open Sans" panose="020B0606030504020204" pitchFamily="34" charset="0"/>
              </a:rPr>
              <a:t>.  These are part of what Java calls it's </a:t>
            </a:r>
            <a:r>
              <a:rPr lang="en-US" sz="6400" b="1" dirty="0">
                <a:latin typeface="Open Sans" panose="020B0606030504020204" pitchFamily="34" charset="0"/>
                <a:ea typeface="Open Sans" panose="020B0606030504020204" pitchFamily="34" charset="0"/>
                <a:cs typeface="Open Sans" panose="020B0606030504020204" pitchFamily="34" charset="0"/>
              </a:rPr>
              <a:t>Collections Framework</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Interfaces are also the basis for many of the features that are coming up, for example </a:t>
            </a:r>
            <a:r>
              <a:rPr lang="en-US" sz="6400" b="1" dirty="0">
                <a:latin typeface="Open Sans" panose="020B0606030504020204" pitchFamily="34" charset="0"/>
                <a:ea typeface="Open Sans" panose="020B0606030504020204" pitchFamily="34" charset="0"/>
                <a:cs typeface="Open Sans" panose="020B0606030504020204" pitchFamily="34" charset="0"/>
              </a:rPr>
              <a:t>lambda expressions</a:t>
            </a:r>
            <a:r>
              <a:rPr lang="en-US" sz="6400" dirty="0">
                <a:latin typeface="Open Sans" panose="020B0606030504020204" pitchFamily="34" charset="0"/>
                <a:ea typeface="Open Sans" panose="020B0606030504020204" pitchFamily="34" charset="0"/>
                <a:cs typeface="Open Sans" panose="020B0606030504020204" pitchFamily="34" charset="0"/>
              </a:rPr>
              <a:t>, which were introduced in JDK8.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Another example is </a:t>
            </a:r>
            <a:r>
              <a:rPr lang="en-US" sz="6400" b="1" dirty="0">
                <a:latin typeface="Open Sans" panose="020B0606030504020204" pitchFamily="34" charset="0"/>
                <a:ea typeface="Open Sans" panose="020B0606030504020204" pitchFamily="34" charset="0"/>
                <a:cs typeface="Open Sans" panose="020B0606030504020204" pitchFamily="34" charset="0"/>
              </a:rPr>
              <a:t>Java's database connectivity support, or JDBC</a:t>
            </a:r>
            <a:r>
              <a:rPr lang="en-US" sz="6400" dirty="0">
                <a:latin typeface="Open Sans" panose="020B0606030504020204" pitchFamily="34" charset="0"/>
                <a:ea typeface="Open Sans" panose="020B0606030504020204" pitchFamily="34" charset="0"/>
                <a:cs typeface="Open Sans" panose="020B0606030504020204" pitchFamily="34" charset="0"/>
              </a:rPr>
              <a:t>, built almost entirely with interfaces.  The concrete implementation of methods is different for each database vendor, and comes in the form of JDBC drivers.  This enables you to write all database code, without being concerned about the details of the database you're connected to.</a:t>
            </a:r>
          </a:p>
        </p:txBody>
      </p:sp>
    </p:spTree>
    <p:extLst>
      <p:ext uri="{BB962C8B-B14F-4D97-AF65-F5344CB8AC3E}">
        <p14:creationId xmlns:p14="http://schemas.microsoft.com/office/powerpoint/2010/main" val="387779579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37494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Interface vs Abstract Class</a:t>
            </a:r>
          </a:p>
        </p:txBody>
      </p:sp>
      <p:sp>
        <p:nvSpPr>
          <p:cNvPr id="2" name="Rectangle 1">
            <a:extLst>
              <a:ext uri="{FF2B5EF4-FFF2-40B4-BE49-F238E27FC236}">
                <a16:creationId xmlns:a16="http://schemas.microsoft.com/office/drawing/2014/main" id="{26B7990F-3DAD-3382-3071-CE8BA3E86612}"/>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said that interfaces and abstract classes are both abstracted types, and abstracted types are used as reference types in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table on this slide is a summary of the similarities and differences.</a:t>
            </a:r>
          </a:p>
        </p:txBody>
      </p:sp>
      <p:graphicFrame>
        <p:nvGraphicFramePr>
          <p:cNvPr id="3" name="Table 2">
            <a:extLst>
              <a:ext uri="{FF2B5EF4-FFF2-40B4-BE49-F238E27FC236}">
                <a16:creationId xmlns:a16="http://schemas.microsoft.com/office/drawing/2014/main" id="{E7C0DE6B-3DA8-5B66-33C8-4B30A3E7D1F1}"/>
              </a:ext>
            </a:extLst>
          </p:cNvPr>
          <p:cNvGraphicFramePr>
            <a:graphicFrameLocks noGrp="1"/>
          </p:cNvGraphicFramePr>
          <p:nvPr/>
        </p:nvGraphicFramePr>
        <p:xfrm>
          <a:off x="1083131" y="6494106"/>
          <a:ext cx="34782666" cy="11290038"/>
        </p:xfrm>
        <a:graphic>
          <a:graphicData uri="http://schemas.openxmlformats.org/drawingml/2006/table">
            <a:tbl>
              <a:tblPr firstRow="1" bandRow="1">
                <a:tableStyleId>{5C22544A-7EE6-4342-B048-85BDC9FD1C3A}</a:tableStyleId>
              </a:tblPr>
              <a:tblGrid>
                <a:gridCol w="15394736">
                  <a:extLst>
                    <a:ext uri="{9D8B030D-6E8A-4147-A177-3AD203B41FA5}">
                      <a16:colId xmlns:a16="http://schemas.microsoft.com/office/drawing/2014/main" val="2844207666"/>
                    </a:ext>
                  </a:extLst>
                </a:gridCol>
                <a:gridCol w="7371178">
                  <a:extLst>
                    <a:ext uri="{9D8B030D-6E8A-4147-A177-3AD203B41FA5}">
                      <a16:colId xmlns:a16="http://schemas.microsoft.com/office/drawing/2014/main" val="3036429406"/>
                    </a:ext>
                  </a:extLst>
                </a:gridCol>
                <a:gridCol w="12016752">
                  <a:extLst>
                    <a:ext uri="{9D8B030D-6E8A-4147-A177-3AD203B41FA5}">
                      <a16:colId xmlns:a16="http://schemas.microsoft.com/office/drawing/2014/main" val="3686728920"/>
                    </a:ext>
                  </a:extLst>
                </a:gridCol>
              </a:tblGrid>
              <a:tr h="1026368">
                <a:tc>
                  <a:txBody>
                    <a:bodyPr/>
                    <a:lstStyle/>
                    <a:p>
                      <a:pPr marL="180000" algn="l"/>
                      <a:endParaRPr lang="en-PH" sz="4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 Class</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4800" dirty="0">
                          <a:solidFill>
                            <a:schemeClr val="tx1"/>
                          </a:solidFill>
                          <a:latin typeface="Open Sans" panose="020B0606030504020204" pitchFamily="34" charset="0"/>
                          <a:ea typeface="Open Sans" panose="020B0606030504020204" pitchFamily="34" charset="0"/>
                          <a:cs typeface="Open Sans" panose="020B0606030504020204" pitchFamily="34" charset="0"/>
                        </a:rPr>
                        <a:t>Interface</a:t>
                      </a:r>
                      <a:endParaRPr lang="en-PH" sz="4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 instance can be created from it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Has a constructor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80746"/>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Implemented as part of the Class Hierarchy. Uses Inheritance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(in extends clause)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 (in implements clause)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553555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records and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enums</a:t>
                      </a: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can extend or implement?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504702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Inherits from </a:t>
                      </a:r>
                      <a:r>
                        <a:rPr lang="en-US" sz="40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java.lang.Object</a:t>
                      </a:r>
                      <a:endPar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1425971"/>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both abstract methods and concrete methods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(as of JDK 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9114789"/>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Abstract methods must include abstract modifier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 (Implicit)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5915941"/>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Supports default modifier for it's methods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(as of JDK 8)</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3275062"/>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instance fields (non-static instance fields)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No</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0523506"/>
                  </a:ext>
                </a:extLst>
              </a:tr>
              <a:tr h="1026367">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0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Can have static fields (class fields)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Yes - (implicitly </a:t>
                      </a:r>
                      <a:r>
                        <a:rPr lang="en-US" sz="4800" b="1" dirty="0">
                          <a:solidFill>
                            <a:schemeClr val="tx1"/>
                          </a:solidFill>
                          <a:latin typeface="Roboto Mono" panose="00000009000000000000" pitchFamily="49" charset="0"/>
                          <a:ea typeface="Roboto Mono" panose="00000009000000000000" pitchFamily="49" charset="0"/>
                          <a:cs typeface="Open Sans" panose="020B0606030504020204" pitchFamily="34" charset="0"/>
                        </a:rPr>
                        <a:t>public static final</a:t>
                      </a:r>
                      <a:r>
                        <a:rPr lang="en-US" sz="4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3693098"/>
                  </a:ext>
                </a:extLst>
              </a:tr>
            </a:tbl>
          </a:graphicData>
        </a:graphic>
      </p:graphicFrame>
    </p:spTree>
    <p:extLst>
      <p:ext uri="{BB962C8B-B14F-4D97-AF65-F5344CB8AC3E}">
        <p14:creationId xmlns:p14="http://schemas.microsoft.com/office/powerpoint/2010/main" val="286389234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647</TotalTime>
  <Words>965</Words>
  <Application>Microsoft Office PowerPoint</Application>
  <PresentationFormat>Custom</PresentationFormat>
  <Paragraphs>85</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164</cp:revision>
  <dcterms:modified xsi:type="dcterms:W3CDTF">2024-07-26T08:45:16Z</dcterms:modified>
</cp:coreProperties>
</file>