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68" r:id="rId2"/>
    <p:sldId id="269" r:id="rId3"/>
    <p:sldId id="270" r:id="rId4"/>
    <p:sldId id="271" r:id="rId5"/>
    <p:sldId id="272" r:id="rId6"/>
    <p:sldId id="273" r:id="rId7"/>
    <p:sldId id="274" r:id="rId8"/>
    <p:sldId id="275" r:id="rId9"/>
    <p:sldId id="276" r:id="rId10"/>
  </p:sldIdLst>
  <p:sldSz cx="36576000" cy="20574000"/>
  <p:notesSz cx="6858000" cy="9144000"/>
  <p:embeddedFontLst>
    <p:embeddedFont>
      <p:font typeface="Helvetica Neue" pitchFamily="50" charset="0"/>
      <p:regular r:id="rId12"/>
      <p:bold r:id="rId13"/>
      <p:italic r:id="rId14"/>
      <p:boldItalic r:id="rId15"/>
    </p:embeddedFont>
    <p:embeddedFont>
      <p:font typeface="Helvetica Neue Light" panose="020B0604020202020204" charset="0"/>
      <p:regular r:id="rId16"/>
      <p:bold r:id="rId17"/>
      <p:italic r:id="rId18"/>
      <p:boldItalic r:id="rId19"/>
    </p:embeddedFont>
    <p:embeddedFont>
      <p:font typeface="Open Sans" panose="020B0606030504020204" pitchFamily="3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56B8DE5-7222-4A7F-8C44-335B5BA489F1}">
  <a:tblStyle styleId="{C56B8DE5-7222-4A7F-8C44-335B5BA489F1}" styleName="Table_0">
    <a:wholeTbl>
      <a:tcTxStyle b="off" i="off">
        <a:font>
          <a:latin typeface="Helvetica Light"/>
          <a:ea typeface="Helvetica Light"/>
          <a:cs typeface="Helvetica Light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6EAF4"/>
          </a:solidFill>
        </a:fill>
      </a:tcStyle>
    </a:wholeTbl>
    <a:band1H>
      <a:tcTxStyle/>
      <a:tcStyle>
        <a:tcBdr/>
        <a:fill>
          <a:solidFill>
            <a:srgbClr val="CAD2E8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AD2E8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Helvetica Light"/>
          <a:ea typeface="Helvetica Light"/>
          <a:cs typeface="Helvetica Light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Helvetica Light"/>
          <a:ea typeface="Helvetica Light"/>
          <a:cs typeface="Helvetica Light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Helvetica Light"/>
          <a:ea typeface="Helvetica Light"/>
          <a:cs typeface="Helvetica Light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Helvetica Light"/>
          <a:ea typeface="Helvetica Light"/>
          <a:cs typeface="Helvetica Light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1"/>
    <p:restoredTop sz="94661"/>
  </p:normalViewPr>
  <p:slideViewPr>
    <p:cSldViewPr snapToGrid="0">
      <p:cViewPr varScale="1">
        <p:scale>
          <a:sx n="52" d="100"/>
          <a:sy n="52" d="100"/>
        </p:scale>
        <p:origin x="500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93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93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93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93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93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93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93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93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93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3" name="Google Shape;53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92530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3" name="Google Shape;63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86475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3" name="Google Shape;63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86846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5" name="Google Shape;85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202706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6" name="Google Shape;96;p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853506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7" name="Google Shape;107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56798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8" name="Google Shape;118;p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003981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9" name="Google Shape;129;p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28278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8" name="Google Shape;118;p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259260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ullets" type="tx">
  <p:cSld name="TITLE_AND_BODY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marL="457200" lvl="0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1pPr>
            <a:lvl2pPr marL="914400" lvl="1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2pPr>
            <a:lvl3pPr marL="1371600" lvl="2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3pPr>
            <a:lvl4pPr marL="1828800" lvl="3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4pPr>
            <a:lvl5pPr marL="2286000" lvl="4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5pPr>
            <a:lvl6pPr marL="2743200" lvl="5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marL="3200400" lvl="6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marL="3657600" lvl="7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marL="4114800" lvl="8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">
  <p:cSld name="Photo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>
            <a:spLocks noGrp="1"/>
          </p:cNvSpPr>
          <p:nvPr>
            <p:ph type="pic" idx="2"/>
          </p:nvPr>
        </p:nvSpPr>
        <p:spPr>
          <a:xfrm>
            <a:off x="0" y="2"/>
            <a:ext cx="36576000" cy="20574000"/>
          </a:xfrm>
          <a:prstGeom prst="rect">
            <a:avLst/>
          </a:prstGeom>
          <a:noFill/>
          <a:ln>
            <a:noFill/>
          </a:ln>
        </p:spPr>
      </p:sp>
      <p:sp>
        <p:nvSpPr>
          <p:cNvPr id="48" name="Google Shape;48;p11"/>
          <p:cNvSpPr txBox="1">
            <a:spLocks noGrp="1"/>
          </p:cNvSpPr>
          <p:nvPr>
            <p:ph type="sldNum" idx="1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sldNum" idx="1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- Horizontal">
  <p:cSld name="Photo - Horizontal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>
            <a:spLocks noGrp="1"/>
          </p:cNvSpPr>
          <p:nvPr>
            <p:ph type="pic" idx="2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  <a:noFill/>
          <a:ln>
            <a:noFill/>
          </a:ln>
        </p:spPr>
      </p:sp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body" idx="1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Helvetica Neue Light"/>
              <a:buNone/>
              <a:defRPr sz="6600"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Helvetica Neue Light"/>
              <a:buNone/>
              <a:defRPr sz="6600"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Helvetica Neue Light"/>
              <a:buNone/>
              <a:defRPr sz="6600"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Helvetica Neue Light"/>
              <a:buNone/>
              <a:defRPr sz="6600"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Helvetica Neue Light"/>
              <a:buNone/>
              <a:defRPr sz="6600"/>
            </a:lvl5pPr>
            <a:lvl6pPr marL="2743200" lvl="5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marL="3200400" lvl="6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marL="3657600" lvl="7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marL="4114800" lvl="8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- Center">
  <p:cSld name="Title - Cent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- Vertical">
  <p:cSld name="Photo - Vertical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>
            <a:spLocks noGrp="1"/>
          </p:cNvSpPr>
          <p:nvPr>
            <p:ph type="pic" idx="2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  <a:noFill/>
          <a:ln>
            <a:noFill/>
          </a:ln>
        </p:spPr>
      </p:sp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598"/>
              <a:buFont typeface="Helvetica Neue Light"/>
              <a:buNone/>
              <a:defRPr sz="12598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Helvetica Neue Light"/>
              <a:buNone/>
              <a:defRPr sz="6600"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Helvetica Neue Light"/>
              <a:buNone/>
              <a:defRPr sz="6600"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Helvetica Neue Light"/>
              <a:buNone/>
              <a:defRPr sz="6600"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Helvetica Neue Light"/>
              <a:buNone/>
              <a:defRPr sz="6600"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Helvetica Neue Light"/>
              <a:buNone/>
              <a:defRPr sz="6600"/>
            </a:lvl5pPr>
            <a:lvl6pPr marL="2743200" lvl="5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marL="3200400" lvl="6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marL="3657600" lvl="7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marL="4114800" lvl="8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- Top">
  <p:cSld name="Title - Top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Bullets &amp; Photo">
  <p:cSld name="Title, Bullets &amp; Photo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>
            <a:spLocks noGrp="1"/>
          </p:cNvSpPr>
          <p:nvPr>
            <p:ph type="pic" idx="2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  <a:noFill/>
          <a:ln>
            <a:noFill/>
          </a:ln>
        </p:spPr>
      </p:sp>
      <p:sp>
        <p:nvSpPr>
          <p:cNvPr id="31" name="Google Shape;31;p7"/>
          <p:cNvSpPr txBox="1"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body" idx="1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marL="457200" lvl="0" indent="-550068" algn="l">
              <a:lnSpc>
                <a:spcPct val="100000"/>
              </a:lnSpc>
              <a:spcBef>
                <a:spcPts val="6750"/>
              </a:spcBef>
              <a:spcAft>
                <a:spcPts val="0"/>
              </a:spcAft>
              <a:buClr>
                <a:srgbClr val="000000"/>
              </a:buClr>
              <a:buSzPts val="5063"/>
              <a:buFont typeface="Helvetica Neue Light"/>
              <a:buChar char="•"/>
              <a:defRPr sz="6750"/>
            </a:lvl1pPr>
            <a:lvl2pPr marL="914400" lvl="1" indent="-550068" algn="l">
              <a:lnSpc>
                <a:spcPct val="100000"/>
              </a:lnSpc>
              <a:spcBef>
                <a:spcPts val="6750"/>
              </a:spcBef>
              <a:spcAft>
                <a:spcPts val="0"/>
              </a:spcAft>
              <a:buClr>
                <a:srgbClr val="000000"/>
              </a:buClr>
              <a:buSzPts val="5063"/>
              <a:buFont typeface="Helvetica Neue Light"/>
              <a:buChar char="•"/>
              <a:defRPr sz="6750"/>
            </a:lvl2pPr>
            <a:lvl3pPr marL="1371600" lvl="2" indent="-550068" algn="l">
              <a:lnSpc>
                <a:spcPct val="100000"/>
              </a:lnSpc>
              <a:spcBef>
                <a:spcPts val="6750"/>
              </a:spcBef>
              <a:spcAft>
                <a:spcPts val="0"/>
              </a:spcAft>
              <a:buClr>
                <a:srgbClr val="000000"/>
              </a:buClr>
              <a:buSzPts val="5063"/>
              <a:buFont typeface="Helvetica Neue Light"/>
              <a:buChar char="•"/>
              <a:defRPr sz="6750"/>
            </a:lvl3pPr>
            <a:lvl4pPr marL="1828800" lvl="3" indent="-550068" algn="l">
              <a:lnSpc>
                <a:spcPct val="100000"/>
              </a:lnSpc>
              <a:spcBef>
                <a:spcPts val="6750"/>
              </a:spcBef>
              <a:spcAft>
                <a:spcPts val="0"/>
              </a:spcAft>
              <a:buClr>
                <a:srgbClr val="000000"/>
              </a:buClr>
              <a:buSzPts val="5063"/>
              <a:buFont typeface="Helvetica Neue Light"/>
              <a:buChar char="•"/>
              <a:defRPr sz="6750"/>
            </a:lvl4pPr>
            <a:lvl5pPr marL="2286000" lvl="4" indent="-550068" algn="l">
              <a:lnSpc>
                <a:spcPct val="100000"/>
              </a:lnSpc>
              <a:spcBef>
                <a:spcPts val="6750"/>
              </a:spcBef>
              <a:spcAft>
                <a:spcPts val="0"/>
              </a:spcAft>
              <a:buClr>
                <a:srgbClr val="000000"/>
              </a:buClr>
              <a:buSzPts val="5063"/>
              <a:buFont typeface="Helvetica Neue Light"/>
              <a:buChar char="•"/>
              <a:defRPr sz="6750"/>
            </a:lvl5pPr>
            <a:lvl6pPr marL="2743200" lvl="5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marL="3200400" lvl="6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marL="3657600" lvl="7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marL="4114800" lvl="8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sldNum" idx="1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ullets">
  <p:cSld name="Bullet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>
            <a:spLocks noGrp="1"/>
          </p:cNvSpPr>
          <p:nvPr>
            <p:ph type="body" idx="1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marL="457200" lvl="0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1pPr>
            <a:lvl2pPr marL="914400" lvl="1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2pPr>
            <a:lvl3pPr marL="1371600" lvl="2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3pPr>
            <a:lvl4pPr marL="1828800" lvl="3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4pPr>
            <a:lvl5pPr marL="2286000" lvl="4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5pPr>
            <a:lvl6pPr marL="2743200" lvl="5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marL="3200400" lvl="6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marL="3657600" lvl="7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marL="4114800" lvl="8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sldNum" idx="1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- 3 Up">
  <p:cSld name="Photo - 3 Up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>
            <a:spLocks noGrp="1"/>
          </p:cNvSpPr>
          <p:nvPr>
            <p:ph type="pic" idx="2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  <a:noFill/>
          <a:ln>
            <a:noFill/>
          </a:ln>
        </p:spPr>
      </p:sp>
      <p:sp>
        <p:nvSpPr>
          <p:cNvPr id="39" name="Google Shape;39;p9"/>
          <p:cNvSpPr>
            <a:spLocks noGrp="1"/>
          </p:cNvSpPr>
          <p:nvPr>
            <p:ph type="pic" idx="3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  <a:noFill/>
          <a:ln>
            <a:noFill/>
          </a:ln>
        </p:spPr>
      </p:sp>
      <p:sp>
        <p:nvSpPr>
          <p:cNvPr id="40" name="Google Shape;40;p9"/>
          <p:cNvSpPr>
            <a:spLocks noGrp="1"/>
          </p:cNvSpPr>
          <p:nvPr>
            <p:ph type="pic" idx="4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  <a:noFill/>
          <a:ln>
            <a:noFill/>
          </a:ln>
        </p:spPr>
      </p:sp>
      <p:sp>
        <p:nvSpPr>
          <p:cNvPr id="41" name="Google Shape;41;p9"/>
          <p:cNvSpPr txBox="1">
            <a:spLocks noGrp="1"/>
          </p:cNvSpPr>
          <p:nvPr>
            <p:ph type="sldNum" idx="1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>
            <a:spLocks noGrp="1"/>
          </p:cNvSpPr>
          <p:nvPr>
            <p:ph type="body" idx="1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Helvetica Neue"/>
              <a:buNone/>
              <a:defRPr sz="57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2pPr>
            <a:lvl3pPr marL="1371600" lvl="2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3pPr>
            <a:lvl4pPr marL="1828800" lvl="3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4pPr>
            <a:lvl5pPr marL="2286000" lvl="4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5pPr>
            <a:lvl6pPr marL="2743200" lvl="5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marL="3200400" lvl="6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marL="3657600" lvl="7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marL="4114800" lvl="8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body" idx="2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marL="914400" lvl="1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2pPr>
            <a:lvl3pPr marL="1371600" lvl="2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3pPr>
            <a:lvl4pPr marL="1828800" lvl="3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4pPr>
            <a:lvl5pPr marL="2286000" lvl="4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5pPr>
            <a:lvl6pPr marL="2743200" lvl="5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marL="3200400" lvl="6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marL="3657600" lvl="7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marL="4114800" lvl="8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sldNum" idx="1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800"/>
              <a:buFont typeface="Helvetica Neue Light"/>
              <a:buNone/>
              <a:defRPr sz="16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800"/>
              <a:buFont typeface="Helvetica Neue Light"/>
              <a:buNone/>
              <a:defRPr sz="16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800"/>
              <a:buFont typeface="Helvetica Neue Light"/>
              <a:buNone/>
              <a:defRPr sz="16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800"/>
              <a:buFont typeface="Helvetica Neue Light"/>
              <a:buNone/>
              <a:defRPr sz="16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800"/>
              <a:buFont typeface="Helvetica Neue Light"/>
              <a:buNone/>
              <a:defRPr sz="16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800"/>
              <a:buFont typeface="Helvetica Neue Light"/>
              <a:buNone/>
              <a:defRPr sz="16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800"/>
              <a:buFont typeface="Helvetica Neue Light"/>
              <a:buNone/>
              <a:defRPr sz="16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800"/>
              <a:buFont typeface="Helvetica Neue Light"/>
              <a:buNone/>
              <a:defRPr sz="16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800"/>
              <a:buFont typeface="Helvetica Neue Light"/>
              <a:buNone/>
              <a:defRPr sz="16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marL="457200" marR="0" lvl="0" indent="-599979" algn="l" rtl="0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5849"/>
              <a:buFont typeface="Helvetica Neue Light"/>
              <a:buChar char="•"/>
              <a:defRPr sz="7798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914400" marR="0" lvl="1" indent="-599979" algn="l" rtl="0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5849"/>
              <a:buFont typeface="Helvetica Neue Light"/>
              <a:buChar char="•"/>
              <a:defRPr sz="7798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371600" marR="0" lvl="2" indent="-599979" algn="l" rtl="0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5849"/>
              <a:buFont typeface="Helvetica Neue Light"/>
              <a:buChar char="•"/>
              <a:defRPr sz="7798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1828800" marR="0" lvl="3" indent="-599979" algn="l" rtl="0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5849"/>
              <a:buFont typeface="Helvetica Neue Light"/>
              <a:buChar char="•"/>
              <a:defRPr sz="7798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2286000" marR="0" lvl="4" indent="-599979" algn="l" rtl="0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5849"/>
              <a:buFont typeface="Helvetica Neue Light"/>
              <a:buChar char="•"/>
              <a:defRPr sz="7798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2743200" marR="0" lvl="5" indent="-599979" algn="l" rtl="0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5849"/>
              <a:buFont typeface="Helvetica Neue Light"/>
              <a:buChar char="•"/>
              <a:defRPr sz="7798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3200400" marR="0" lvl="6" indent="-599979" algn="l" rtl="0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5849"/>
              <a:buFont typeface="Helvetica Neue Light"/>
              <a:buChar char="•"/>
              <a:defRPr sz="7798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3657600" marR="0" lvl="7" indent="-599979" algn="l" rtl="0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5849"/>
              <a:buFont typeface="Helvetica Neue Light"/>
              <a:buChar char="•"/>
              <a:defRPr sz="7798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4114800" marR="0" lvl="8" indent="-599979" algn="l" rtl="0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5849"/>
              <a:buFont typeface="Helvetica Neue Light"/>
              <a:buChar char="•"/>
              <a:defRPr sz="7798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/>
          <p:nvPr/>
        </p:nvSpPr>
        <p:spPr>
          <a:xfrm>
            <a:off x="952500" y="497875"/>
            <a:ext cx="35071050" cy="18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76200" rIns="76200" bIns="762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800"/>
              <a:buFont typeface="Open Sans"/>
              <a:buNone/>
            </a:pPr>
            <a:r>
              <a:rPr lang="en-US" sz="9600" dirty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Limitation of a reference of generic class with a list argument</a:t>
            </a:r>
            <a:endParaRPr sz="1200" dirty="0">
              <a:solidFill>
                <a:schemeClr val="tx1"/>
              </a:solidFill>
            </a:endParaRPr>
          </a:p>
        </p:txBody>
      </p:sp>
      <p:cxnSp>
        <p:nvCxnSpPr>
          <p:cNvPr id="56" name="Google Shape;56;p13"/>
          <p:cNvCxnSpPr/>
          <p:nvPr/>
        </p:nvCxnSpPr>
        <p:spPr>
          <a:xfrm>
            <a:off x="952500" y="18210515"/>
            <a:ext cx="34782668" cy="2"/>
          </a:xfrm>
          <a:prstGeom prst="straightConnector1">
            <a:avLst/>
          </a:prstGeom>
          <a:noFill/>
          <a:ln w="76200" cap="flat" cmpd="sng">
            <a:solidFill>
              <a:srgbClr val="50A7F9"/>
            </a:solidFill>
            <a:prstDash val="solid"/>
            <a:miter lim="400000"/>
            <a:headEnd type="none" w="sm" len="sm"/>
            <a:tailEnd type="none" w="sm" len="sm"/>
          </a:ln>
        </p:spPr>
      </p:cxnSp>
      <p:pic>
        <p:nvPicPr>
          <p:cNvPr id="57" name="Google Shape;57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650974" y="18489726"/>
            <a:ext cx="6321552" cy="139233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8" name="Google Shape;58;p13"/>
          <p:cNvCxnSpPr/>
          <p:nvPr/>
        </p:nvCxnSpPr>
        <p:spPr>
          <a:xfrm rot="10800000" flipH="1">
            <a:off x="952499" y="2203340"/>
            <a:ext cx="34782670" cy="38132"/>
          </a:xfrm>
          <a:prstGeom prst="straightConnector1">
            <a:avLst/>
          </a:prstGeom>
          <a:noFill/>
          <a:ln w="152400" cap="flat" cmpd="sng">
            <a:solidFill>
              <a:srgbClr val="50A7F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59" name="Google Shape;59;p13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76200" rIns="76200" bIns="762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pen Sans"/>
              <a:buNone/>
            </a:pPr>
            <a:r>
              <a:rPr lang="en-US" sz="3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COMPLETE JAVA MASTERCLASS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Open Sans"/>
              <a:buNone/>
            </a:pPr>
            <a:r>
              <a:rPr lang="en-US" sz="45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Generics methods, wildcards, and type erasure</a:t>
            </a:r>
            <a:endParaRPr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329C3CE-C6DC-860A-5E88-4E2A21F5E316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When you declare a variable or method parameter with:</a:t>
            </a:r>
          </a:p>
          <a:p>
            <a:pPr marL="373680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List&lt;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Student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&gt;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Only List subtypes with Student elements can be assigned to this variable or method argument.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 can't assign a list of Student subtypes to this!</a:t>
            </a: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2789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/>
          <p:nvPr/>
        </p:nvSpPr>
        <p:spPr>
          <a:xfrm>
            <a:off x="952498" y="459786"/>
            <a:ext cx="30407363" cy="1815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76200" rIns="76200" bIns="762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800"/>
              <a:buFont typeface="Open Sans"/>
              <a:buNone/>
            </a:pPr>
            <a:r>
              <a:rPr lang="en-PH" sz="1080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generic method </a:t>
            </a:r>
            <a:endParaRPr lang="en-US" sz="108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66" name="Google Shape;66;p14"/>
          <p:cNvCxnSpPr/>
          <p:nvPr/>
        </p:nvCxnSpPr>
        <p:spPr>
          <a:xfrm rot="10800000" flipH="1">
            <a:off x="952499" y="2203340"/>
            <a:ext cx="34782670" cy="38132"/>
          </a:xfrm>
          <a:prstGeom prst="straightConnector1">
            <a:avLst/>
          </a:prstGeom>
          <a:noFill/>
          <a:ln w="152400" cap="flat" cmpd="sng">
            <a:solidFill>
              <a:srgbClr val="50A7F9"/>
            </a:solidFill>
            <a:prstDash val="solid"/>
            <a:miter lim="400000"/>
            <a:headEnd type="none" w="sm" len="sm"/>
            <a:tailEnd type="none" w="sm" len="sm"/>
          </a:ln>
        </p:spPr>
      </p:cxnSp>
      <p:cxnSp>
        <p:nvCxnSpPr>
          <p:cNvPr id="68" name="Google Shape;68;p14"/>
          <p:cNvCxnSpPr/>
          <p:nvPr/>
        </p:nvCxnSpPr>
        <p:spPr>
          <a:xfrm>
            <a:off x="952500" y="18210515"/>
            <a:ext cx="34782668" cy="2"/>
          </a:xfrm>
          <a:prstGeom prst="straightConnector1">
            <a:avLst/>
          </a:prstGeom>
          <a:noFill/>
          <a:ln w="76200" cap="flat" cmpd="sng">
            <a:solidFill>
              <a:srgbClr val="50A7F9"/>
            </a:solidFill>
            <a:prstDash val="solid"/>
            <a:miter lim="400000"/>
            <a:headEnd type="none" w="sm" len="sm"/>
            <a:tailEnd type="none" w="sm" len="sm"/>
          </a:ln>
        </p:spPr>
      </p:cxnSp>
      <p:pic>
        <p:nvPicPr>
          <p:cNvPr id="69" name="Google Shape;69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650974" y="18489726"/>
            <a:ext cx="6321552" cy="1392336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4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76200" rIns="76200" bIns="762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pen Sans"/>
              <a:buNone/>
            </a:pPr>
            <a:r>
              <a:rPr lang="en-US" sz="3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COMPLETE JAVA MASTERCLASS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Open Sans"/>
              <a:buNone/>
            </a:pPr>
            <a:r>
              <a:rPr lang="en-US" sz="45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Generics methods, wildcards, and type erasure</a:t>
            </a:r>
            <a:endParaRPr/>
          </a:p>
        </p:txBody>
      </p:sp>
      <p:pic>
        <p:nvPicPr>
          <p:cNvPr id="71" name="Google Shape;71;p14"/>
          <p:cNvPicPr preferRelativeResize="0"/>
          <p:nvPr/>
        </p:nvPicPr>
        <p:blipFill rotWithShape="1">
          <a:blip r:embed="rId4">
            <a:alphaModFix/>
          </a:blip>
          <a:srcRect l="-1100" b="82760"/>
          <a:stretch/>
        </p:blipFill>
        <p:spPr>
          <a:xfrm>
            <a:off x="6679648" y="13960596"/>
            <a:ext cx="20563079" cy="324093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2720628-BE25-900C-8814-3CC03E405F3D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 a method, type parameters are placed after any modifiers and before the method's return type.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type parameter can be referenced in method parameters, as the method return type, and in the method code block, much as we have seen how a class's type parameter be used.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generic method can be used for collections with type arguments, as we just saw, to allow for variability of the elements in the collection, without using a raw version of the collection.</a:t>
            </a:r>
          </a:p>
        </p:txBody>
      </p:sp>
    </p:spTree>
    <p:extLst>
      <p:ext uri="{BB962C8B-B14F-4D97-AF65-F5344CB8AC3E}">
        <p14:creationId xmlns:p14="http://schemas.microsoft.com/office/powerpoint/2010/main" val="3855607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/>
          <p:nvPr/>
        </p:nvSpPr>
        <p:spPr>
          <a:xfrm>
            <a:off x="952498" y="459786"/>
            <a:ext cx="30407363" cy="1815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76200" rIns="76200" bIns="762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800"/>
              <a:buFont typeface="Open Sans"/>
              <a:buNone/>
            </a:pPr>
            <a:r>
              <a:rPr lang="en-PH" sz="1080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generic method </a:t>
            </a:r>
            <a:endParaRPr lang="en-US" sz="108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66" name="Google Shape;66;p14"/>
          <p:cNvCxnSpPr/>
          <p:nvPr/>
        </p:nvCxnSpPr>
        <p:spPr>
          <a:xfrm rot="10800000" flipH="1">
            <a:off x="952499" y="2203340"/>
            <a:ext cx="34782670" cy="38132"/>
          </a:xfrm>
          <a:prstGeom prst="straightConnector1">
            <a:avLst/>
          </a:prstGeom>
          <a:noFill/>
          <a:ln w="152400" cap="flat" cmpd="sng">
            <a:solidFill>
              <a:srgbClr val="50A7F9"/>
            </a:solidFill>
            <a:prstDash val="solid"/>
            <a:miter lim="400000"/>
            <a:headEnd type="none" w="sm" len="sm"/>
            <a:tailEnd type="none" w="sm" len="sm"/>
          </a:ln>
        </p:spPr>
      </p:cxnSp>
      <p:cxnSp>
        <p:nvCxnSpPr>
          <p:cNvPr id="68" name="Google Shape;68;p14"/>
          <p:cNvCxnSpPr/>
          <p:nvPr/>
        </p:nvCxnSpPr>
        <p:spPr>
          <a:xfrm>
            <a:off x="952500" y="18210515"/>
            <a:ext cx="34782668" cy="2"/>
          </a:xfrm>
          <a:prstGeom prst="straightConnector1">
            <a:avLst/>
          </a:prstGeom>
          <a:noFill/>
          <a:ln w="76200" cap="flat" cmpd="sng">
            <a:solidFill>
              <a:srgbClr val="50A7F9"/>
            </a:solidFill>
            <a:prstDash val="solid"/>
            <a:miter lim="400000"/>
            <a:headEnd type="none" w="sm" len="sm"/>
            <a:tailEnd type="none" w="sm" len="sm"/>
          </a:ln>
        </p:spPr>
      </p:cxnSp>
      <p:pic>
        <p:nvPicPr>
          <p:cNvPr id="69" name="Google Shape;69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650974" y="18489726"/>
            <a:ext cx="6321552" cy="1392336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4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76200" rIns="76200" bIns="762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pen Sans"/>
              <a:buNone/>
            </a:pPr>
            <a:r>
              <a:rPr lang="en-US" sz="3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COMPLETE JAVA MASTERCLASS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Open Sans"/>
              <a:buNone/>
            </a:pPr>
            <a:r>
              <a:rPr lang="en-US" sz="45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Generics methods, wildcards, and type erasure</a:t>
            </a:r>
            <a:endParaRPr/>
          </a:p>
        </p:txBody>
      </p:sp>
      <p:pic>
        <p:nvPicPr>
          <p:cNvPr id="71" name="Google Shape;71;p14"/>
          <p:cNvPicPr preferRelativeResize="0"/>
          <p:nvPr/>
        </p:nvPicPr>
        <p:blipFill rotWithShape="1">
          <a:blip r:embed="rId4">
            <a:alphaModFix/>
          </a:blip>
          <a:srcRect l="-1100" b="82760"/>
          <a:stretch/>
        </p:blipFill>
        <p:spPr>
          <a:xfrm>
            <a:off x="6679648" y="13960596"/>
            <a:ext cx="20563079" cy="324093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C756585-16B6-8E10-5577-82C0CE48A61C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generic method can be used for static methods on a generic class, because static methods can't use class type parameters.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generic method can be used on a non-generic class, to enforce type rules on a specific method.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generic method type parameter is separate from a generic class type parameter.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fact, if you've used T for both, the T declared on the method means a different type, than the T for the class.</a:t>
            </a:r>
          </a:p>
        </p:txBody>
      </p:sp>
    </p:spTree>
    <p:extLst>
      <p:ext uri="{BB962C8B-B14F-4D97-AF65-F5344CB8AC3E}">
        <p14:creationId xmlns:p14="http://schemas.microsoft.com/office/powerpoint/2010/main" val="3066046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8" name="Google Shape;88;p16"/>
          <p:cNvCxnSpPr/>
          <p:nvPr/>
        </p:nvCxnSpPr>
        <p:spPr>
          <a:xfrm rot="10800000" flipH="1">
            <a:off x="952499" y="2203340"/>
            <a:ext cx="34782670" cy="38132"/>
          </a:xfrm>
          <a:prstGeom prst="straightConnector1">
            <a:avLst/>
          </a:prstGeom>
          <a:noFill/>
          <a:ln w="152400" cap="flat" cmpd="sng">
            <a:solidFill>
              <a:srgbClr val="50A7F9"/>
            </a:solidFill>
            <a:prstDash val="solid"/>
            <a:miter lim="400000"/>
            <a:headEnd type="none" w="sm" len="sm"/>
            <a:tailEnd type="none" w="sm" len="sm"/>
          </a:ln>
        </p:spPr>
      </p:cxnSp>
      <p:cxnSp>
        <p:nvCxnSpPr>
          <p:cNvPr id="90" name="Google Shape;90;p16"/>
          <p:cNvCxnSpPr/>
          <p:nvPr/>
        </p:nvCxnSpPr>
        <p:spPr>
          <a:xfrm>
            <a:off x="952500" y="18210515"/>
            <a:ext cx="34782668" cy="2"/>
          </a:xfrm>
          <a:prstGeom prst="straightConnector1">
            <a:avLst/>
          </a:prstGeom>
          <a:noFill/>
          <a:ln w="76200" cap="flat" cmpd="sng">
            <a:solidFill>
              <a:srgbClr val="50A7F9"/>
            </a:solidFill>
            <a:prstDash val="solid"/>
            <a:miter lim="400000"/>
            <a:headEnd type="none" w="sm" len="sm"/>
            <a:tailEnd type="none" w="sm" len="sm"/>
          </a:ln>
        </p:spPr>
      </p:cxnSp>
      <p:pic>
        <p:nvPicPr>
          <p:cNvPr id="91" name="Google Shape;91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650974" y="18489726"/>
            <a:ext cx="6321552" cy="1392336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6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76200" rIns="76200" bIns="762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pen Sans"/>
              <a:buNone/>
            </a:pPr>
            <a:r>
              <a:rPr lang="en-US" sz="3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COMPLETE JAVA MASTERCLASS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Open Sans"/>
              <a:buNone/>
            </a:pPr>
            <a:r>
              <a:rPr lang="en-US" sz="45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Generics methods, wildcards, and type erasure</a:t>
            </a:r>
            <a:endParaRPr/>
          </a:p>
        </p:txBody>
      </p:sp>
      <p:graphicFrame>
        <p:nvGraphicFramePr>
          <p:cNvPr id="93" name="Google Shape;93;p16"/>
          <p:cNvGraphicFramePr/>
          <p:nvPr/>
        </p:nvGraphicFramePr>
        <p:xfrm>
          <a:off x="952498" y="10730284"/>
          <a:ext cx="34782668" cy="4329040"/>
        </p:xfrm>
        <a:graphic>
          <a:graphicData uri="http://schemas.openxmlformats.org/drawingml/2006/table">
            <a:tbl>
              <a:tblPr firstRow="1" bandRow="1">
                <a:noFill/>
                <a:tableStyleId>{C56B8DE5-7222-4A7F-8C44-335B5BA489F1}</a:tableStyleId>
              </a:tblPr>
              <a:tblGrid>
                <a:gridCol w="136917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0909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81525">
                <a:tc>
                  <a:txBody>
                    <a:bodyPr/>
                    <a:lstStyle/>
                    <a:p>
                      <a:pPr marL="180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400"/>
                        <a:buFont typeface="Open Sans"/>
                        <a:buNone/>
                      </a:pPr>
                      <a:r>
                        <a:rPr lang="en-US" sz="6400" u="none" strike="noStrike" cap="none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Generic class</a:t>
                      </a:r>
                      <a:endParaRPr sz="6400" u="none" strike="noStrike" cap="none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86800" marR="86800" marT="43400" marB="4340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400"/>
                        <a:buFont typeface="Open Sans"/>
                        <a:buNone/>
                      </a:pPr>
                      <a:r>
                        <a:rPr lang="en-US" sz="6400" u="none" strike="noStrike" cap="none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Generic Method</a:t>
                      </a:r>
                      <a:endParaRPr sz="6400" u="none" strike="noStrike" cap="none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86800" marR="86800" marT="43400" marB="4340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97600">
                <a:tc>
                  <a:txBody>
                    <a:bodyPr/>
                    <a:lstStyle/>
                    <a:p>
                      <a:pPr marL="180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400"/>
                        <a:buFont typeface="Arial"/>
                        <a:buNone/>
                      </a:pPr>
                      <a:endParaRPr dirty="0"/>
                    </a:p>
                  </a:txBody>
                  <a:tcPr marL="86800" marR="86800" marT="43400" marB="4340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rtl="0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400"/>
                        <a:buFont typeface="Arial"/>
                        <a:buNone/>
                      </a:pPr>
                      <a:endParaRPr lang="en-US" sz="6400" b="0" u="none" strike="noStrike" cap="none" dirty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marL="180000" marR="0" lvl="0" indent="0" algn="l" rtl="0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400"/>
                        <a:buFont typeface="Arial"/>
                        <a:buNone/>
                      </a:pPr>
                      <a:endParaRPr lang="en-PH" sz="6400" b="0" u="none" strike="noStrike" cap="none" dirty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marL="180000" marR="0" lvl="0" indent="0" algn="l" rtl="0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400"/>
                        <a:buFont typeface="Arial"/>
                        <a:buNone/>
                      </a:pPr>
                      <a:endParaRPr sz="6400" b="0" u="none" strike="noStrike" cap="none" dirty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86800" marR="86800" marT="43400" marB="4340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9F7087EA-7AD8-34F9-C5BA-F6DDD5D23540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type parameter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is a generic class, or generic method's declaration of the type.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both of these examples, T is said to be the type parameter.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 can bind a type parameter with the use of the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extends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keyword, to specify an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upper bound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966DC9-AC8C-D73A-BC86-DE079C8FA2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7156" y="12722236"/>
            <a:ext cx="12244044" cy="109963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8DC9534-90B1-8647-0DF4-3B67707984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972605" y="12616731"/>
            <a:ext cx="18521143" cy="1205143"/>
          </a:xfrm>
          <a:prstGeom prst="rect">
            <a:avLst/>
          </a:prstGeom>
        </p:spPr>
      </p:pic>
      <p:sp>
        <p:nvSpPr>
          <p:cNvPr id="7" name="Shape 126">
            <a:extLst>
              <a:ext uri="{FF2B5EF4-FFF2-40B4-BE49-F238E27FC236}">
                <a16:creationId xmlns:a16="http://schemas.microsoft.com/office/drawing/2014/main" id="{91B0A6CB-10E3-4420-C9E3-C7149D73AE29}"/>
              </a:ext>
            </a:extLst>
          </p:cNvPr>
          <p:cNvSpPr/>
          <p:nvPr/>
        </p:nvSpPr>
        <p:spPr>
          <a:xfrm>
            <a:off x="952498" y="440331"/>
            <a:ext cx="35189120" cy="17697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Type Parameters, Type Arguments and using a Wildcard</a:t>
            </a:r>
          </a:p>
        </p:txBody>
      </p:sp>
    </p:spTree>
    <p:extLst>
      <p:ext uri="{BB962C8B-B14F-4D97-AF65-F5344CB8AC3E}">
        <p14:creationId xmlns:p14="http://schemas.microsoft.com/office/powerpoint/2010/main" val="3844421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9" name="Google Shape;99;p17"/>
          <p:cNvCxnSpPr/>
          <p:nvPr/>
        </p:nvCxnSpPr>
        <p:spPr>
          <a:xfrm rot="10800000" flipH="1">
            <a:off x="952499" y="2203340"/>
            <a:ext cx="34782670" cy="38132"/>
          </a:xfrm>
          <a:prstGeom prst="straightConnector1">
            <a:avLst/>
          </a:prstGeom>
          <a:noFill/>
          <a:ln w="152400" cap="flat" cmpd="sng">
            <a:solidFill>
              <a:srgbClr val="50A7F9"/>
            </a:solidFill>
            <a:prstDash val="solid"/>
            <a:miter lim="400000"/>
            <a:headEnd type="none" w="sm" len="sm"/>
            <a:tailEnd type="none" w="sm" len="sm"/>
          </a:ln>
        </p:spPr>
      </p:cxnSp>
      <p:cxnSp>
        <p:nvCxnSpPr>
          <p:cNvPr id="101" name="Google Shape;101;p17"/>
          <p:cNvCxnSpPr/>
          <p:nvPr/>
        </p:nvCxnSpPr>
        <p:spPr>
          <a:xfrm>
            <a:off x="952500" y="18210515"/>
            <a:ext cx="34782668" cy="2"/>
          </a:xfrm>
          <a:prstGeom prst="straightConnector1">
            <a:avLst/>
          </a:prstGeom>
          <a:noFill/>
          <a:ln w="76200" cap="flat" cmpd="sng">
            <a:solidFill>
              <a:srgbClr val="50A7F9"/>
            </a:solidFill>
            <a:prstDash val="solid"/>
            <a:miter lim="400000"/>
            <a:headEnd type="none" w="sm" len="sm"/>
            <a:tailEnd type="none" w="sm" len="sm"/>
          </a:ln>
        </p:spPr>
      </p:cxnSp>
      <p:pic>
        <p:nvPicPr>
          <p:cNvPr id="102" name="Google Shape;102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650974" y="18489726"/>
            <a:ext cx="6321552" cy="1392336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7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76200" rIns="76200" bIns="762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pen Sans"/>
              <a:buNone/>
            </a:pPr>
            <a:r>
              <a:rPr lang="en-US" sz="3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COMPLETE JAVA MASTERCLASS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Open Sans"/>
              <a:buNone/>
            </a:pPr>
            <a:r>
              <a:rPr lang="en-US" sz="45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Generics methods, wildcards, and type erasure</a:t>
            </a:r>
            <a:endParaRPr/>
          </a:p>
        </p:txBody>
      </p:sp>
      <p:graphicFrame>
        <p:nvGraphicFramePr>
          <p:cNvPr id="104" name="Google Shape;104;p17"/>
          <p:cNvGraphicFramePr/>
          <p:nvPr/>
        </p:nvGraphicFramePr>
        <p:xfrm>
          <a:off x="3075854" y="10730284"/>
          <a:ext cx="27770675" cy="2659760"/>
        </p:xfrm>
        <a:graphic>
          <a:graphicData uri="http://schemas.openxmlformats.org/drawingml/2006/table">
            <a:tbl>
              <a:tblPr firstRow="1" bandRow="1">
                <a:noFill/>
                <a:tableStyleId>{C56B8DE5-7222-4A7F-8C44-335B5BA489F1}</a:tableStyleId>
              </a:tblPr>
              <a:tblGrid>
                <a:gridCol w="27770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81525">
                <a:tc>
                  <a:txBody>
                    <a:bodyPr/>
                    <a:lstStyle/>
                    <a:p>
                      <a:pPr marL="180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400"/>
                        <a:buFont typeface="Open Sans"/>
                        <a:buNone/>
                      </a:pPr>
                      <a:r>
                        <a:rPr lang="en-US" sz="6400" u="none" strike="noStrike" cap="none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Generic class</a:t>
                      </a:r>
                      <a:endParaRPr sz="6400" u="none" strike="noStrike" cap="none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86800" marR="86800" marT="43400" marB="4340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97600">
                <a:tc>
                  <a:txBody>
                    <a:bodyPr/>
                    <a:lstStyle/>
                    <a:p>
                      <a:pPr marL="180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400"/>
                        <a:buFont typeface="Arial"/>
                        <a:buNone/>
                      </a:pPr>
                      <a:endParaRPr lang="en-US" dirty="0"/>
                    </a:p>
                    <a:p>
                      <a:pPr marL="180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400"/>
                        <a:buFont typeface="Arial"/>
                        <a:buNone/>
                      </a:pPr>
                      <a:endParaRPr lang="en-PH" dirty="0"/>
                    </a:p>
                    <a:p>
                      <a:pPr marL="180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400"/>
                        <a:buFont typeface="Arial"/>
                        <a:buNone/>
                      </a:pPr>
                      <a:endParaRPr lang="en-PH" dirty="0"/>
                    </a:p>
                    <a:p>
                      <a:pPr marL="180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400"/>
                        <a:buFont typeface="Arial"/>
                        <a:buNone/>
                      </a:pPr>
                      <a:endParaRPr dirty="0"/>
                    </a:p>
                  </a:txBody>
                  <a:tcPr marL="86800" marR="86800" marT="43400" marB="4340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29F45434-5FD0-8875-F64D-CA89941B4812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type argument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declares the type to be used, and is specified in a type reference, such as a local variable reference, method parameter declaration, or field declaration.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this example,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BaseballPlayer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is the type argument for the Team class.</a:t>
            </a:r>
          </a:p>
        </p:txBody>
      </p:sp>
      <p:sp>
        <p:nvSpPr>
          <p:cNvPr id="3" name="Shape 126">
            <a:extLst>
              <a:ext uri="{FF2B5EF4-FFF2-40B4-BE49-F238E27FC236}">
                <a16:creationId xmlns:a16="http://schemas.microsoft.com/office/drawing/2014/main" id="{ADBFAA0B-5A28-E44F-4604-F3BBCF702332}"/>
              </a:ext>
            </a:extLst>
          </p:cNvPr>
          <p:cNvSpPr/>
          <p:nvPr/>
        </p:nvSpPr>
        <p:spPr>
          <a:xfrm>
            <a:off x="952498" y="440331"/>
            <a:ext cx="35189120" cy="17697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Type Parameters, Type Arguments and using a Wildcard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912476-6F6D-5292-E7A0-75AD2EC92F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9737" y="12079619"/>
            <a:ext cx="21671429" cy="1078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682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8"/>
          <p:cNvSpPr/>
          <p:nvPr/>
        </p:nvSpPr>
        <p:spPr>
          <a:xfrm>
            <a:off x="952498" y="459786"/>
            <a:ext cx="30407363" cy="1815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76200" rIns="76200" bIns="762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800"/>
              <a:buFont typeface="Open Sans"/>
              <a:buNone/>
            </a:pPr>
            <a:endParaRPr dirty="0"/>
          </a:p>
        </p:txBody>
      </p:sp>
      <p:cxnSp>
        <p:nvCxnSpPr>
          <p:cNvPr id="110" name="Google Shape;110;p18"/>
          <p:cNvCxnSpPr/>
          <p:nvPr/>
        </p:nvCxnSpPr>
        <p:spPr>
          <a:xfrm rot="10800000" flipH="1">
            <a:off x="952499" y="2203340"/>
            <a:ext cx="34782670" cy="38132"/>
          </a:xfrm>
          <a:prstGeom prst="straightConnector1">
            <a:avLst/>
          </a:prstGeom>
          <a:noFill/>
          <a:ln w="152400" cap="flat" cmpd="sng">
            <a:solidFill>
              <a:srgbClr val="50A7F9"/>
            </a:solidFill>
            <a:prstDash val="solid"/>
            <a:miter lim="400000"/>
            <a:headEnd type="none" w="sm" len="sm"/>
            <a:tailEnd type="none" w="sm" len="sm"/>
          </a:ln>
        </p:spPr>
      </p:cxnSp>
      <p:cxnSp>
        <p:nvCxnSpPr>
          <p:cNvPr id="112" name="Google Shape;112;p18"/>
          <p:cNvCxnSpPr/>
          <p:nvPr/>
        </p:nvCxnSpPr>
        <p:spPr>
          <a:xfrm>
            <a:off x="952500" y="18210515"/>
            <a:ext cx="34782668" cy="2"/>
          </a:xfrm>
          <a:prstGeom prst="straightConnector1">
            <a:avLst/>
          </a:prstGeom>
          <a:noFill/>
          <a:ln w="76200" cap="flat" cmpd="sng">
            <a:solidFill>
              <a:srgbClr val="50A7F9"/>
            </a:solidFill>
            <a:prstDash val="solid"/>
            <a:miter lim="400000"/>
            <a:headEnd type="none" w="sm" len="sm"/>
            <a:tailEnd type="none" w="sm" len="sm"/>
          </a:ln>
        </p:spPr>
      </p:cxnSp>
      <p:pic>
        <p:nvPicPr>
          <p:cNvPr id="113" name="Google Shape;113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650974" y="18489726"/>
            <a:ext cx="6321552" cy="1392336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8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76200" rIns="76200" bIns="762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pen Sans"/>
              <a:buNone/>
            </a:pPr>
            <a:r>
              <a:rPr lang="en-US" sz="3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COMPLETE JAVA MASTERCLASS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Open Sans"/>
              <a:buNone/>
            </a:pPr>
            <a:r>
              <a:rPr lang="en-US" sz="45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Generics methods, wildcards, and type erasure</a:t>
            </a:r>
            <a:endParaRPr/>
          </a:p>
        </p:txBody>
      </p:sp>
      <p:graphicFrame>
        <p:nvGraphicFramePr>
          <p:cNvPr id="115" name="Google Shape;115;p18"/>
          <p:cNvGraphicFramePr/>
          <p:nvPr/>
        </p:nvGraphicFramePr>
        <p:xfrm>
          <a:off x="3589194" y="13168684"/>
          <a:ext cx="27770675" cy="2659760"/>
        </p:xfrm>
        <a:graphic>
          <a:graphicData uri="http://schemas.openxmlformats.org/drawingml/2006/table">
            <a:tbl>
              <a:tblPr firstRow="1" bandRow="1">
                <a:noFill/>
                <a:tableStyleId>{C56B8DE5-7222-4A7F-8C44-335B5BA489F1}</a:tableStyleId>
              </a:tblPr>
              <a:tblGrid>
                <a:gridCol w="27770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81525">
                <a:tc>
                  <a:txBody>
                    <a:bodyPr/>
                    <a:lstStyle/>
                    <a:p>
                      <a:pPr marL="180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400"/>
                        <a:buFont typeface="Open Sans"/>
                        <a:buNone/>
                      </a:pPr>
                      <a:r>
                        <a:rPr lang="en-US" sz="6400" u="none" strike="noStrike" cap="none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List declaration using a wildcard</a:t>
                      </a:r>
                      <a:endParaRPr sz="6400" u="none" strike="noStrike" cap="none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86800" marR="86800" marT="43400" marB="4340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97600">
                <a:tc>
                  <a:txBody>
                    <a:bodyPr/>
                    <a:lstStyle/>
                    <a:p>
                      <a:pPr marL="180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400"/>
                        <a:buFont typeface="Arial"/>
                        <a:buNone/>
                      </a:pPr>
                      <a:endParaRPr lang="en-US" dirty="0"/>
                    </a:p>
                    <a:p>
                      <a:pPr marL="180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400"/>
                        <a:buFont typeface="Arial"/>
                        <a:buNone/>
                      </a:pPr>
                      <a:endParaRPr lang="en-PH" dirty="0"/>
                    </a:p>
                    <a:p>
                      <a:pPr marL="180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400"/>
                        <a:buFont typeface="Arial"/>
                        <a:buNone/>
                      </a:pPr>
                      <a:endParaRPr lang="en-PH" dirty="0"/>
                    </a:p>
                    <a:p>
                      <a:pPr marL="180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400"/>
                        <a:buFont typeface="Arial"/>
                        <a:buNone/>
                      </a:pPr>
                      <a:endParaRPr dirty="0"/>
                    </a:p>
                  </a:txBody>
                  <a:tcPr marL="86800" marR="86800" marT="43400" marB="4340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Shape 126">
            <a:extLst>
              <a:ext uri="{FF2B5EF4-FFF2-40B4-BE49-F238E27FC236}">
                <a16:creationId xmlns:a16="http://schemas.microsoft.com/office/drawing/2014/main" id="{CFBC7028-E773-617B-BCA5-C3FED357C39E}"/>
              </a:ext>
            </a:extLst>
          </p:cNvPr>
          <p:cNvSpPr/>
          <p:nvPr/>
        </p:nvSpPr>
        <p:spPr>
          <a:xfrm>
            <a:off x="952498" y="440331"/>
            <a:ext cx="35189120" cy="17697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Type Parameters, Type Arguments and using a Wildcard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F4194B7-C9CE-00C0-C318-30387C6A04F1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wildcard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can only be used in a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type argument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not in the type parameter declaration.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wildcard is represented by the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?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character.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wildcard means the type is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unknown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 this reason, a wildcard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limits what you can do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when you specify a type this way.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7D219CC-B891-9C4E-9A62-A56970E1DD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5363" y="14588663"/>
            <a:ext cx="10529143" cy="1014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9071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/>
          <p:nvPr/>
        </p:nvSpPr>
        <p:spPr>
          <a:xfrm>
            <a:off x="952498" y="459786"/>
            <a:ext cx="30407363" cy="1815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76200" rIns="76200" bIns="762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800"/>
              <a:buFont typeface="Open Sans"/>
              <a:buNone/>
            </a:pPr>
            <a:endParaRPr dirty="0"/>
          </a:p>
        </p:txBody>
      </p:sp>
      <p:cxnSp>
        <p:nvCxnSpPr>
          <p:cNvPr id="121" name="Google Shape;121;p19"/>
          <p:cNvCxnSpPr/>
          <p:nvPr/>
        </p:nvCxnSpPr>
        <p:spPr>
          <a:xfrm rot="10800000" flipH="1">
            <a:off x="952499" y="2203340"/>
            <a:ext cx="34782670" cy="38132"/>
          </a:xfrm>
          <a:prstGeom prst="straightConnector1">
            <a:avLst/>
          </a:prstGeom>
          <a:noFill/>
          <a:ln w="152400" cap="flat" cmpd="sng">
            <a:solidFill>
              <a:srgbClr val="50A7F9"/>
            </a:solidFill>
            <a:prstDash val="solid"/>
            <a:miter lim="400000"/>
            <a:headEnd type="none" w="sm" len="sm"/>
            <a:tailEnd type="none" w="sm" len="sm"/>
          </a:ln>
        </p:spPr>
      </p:cxnSp>
      <p:cxnSp>
        <p:nvCxnSpPr>
          <p:cNvPr id="123" name="Google Shape;123;p19"/>
          <p:cNvCxnSpPr/>
          <p:nvPr/>
        </p:nvCxnSpPr>
        <p:spPr>
          <a:xfrm>
            <a:off x="952500" y="18210515"/>
            <a:ext cx="34782668" cy="2"/>
          </a:xfrm>
          <a:prstGeom prst="straightConnector1">
            <a:avLst/>
          </a:prstGeom>
          <a:noFill/>
          <a:ln w="76200" cap="flat" cmpd="sng">
            <a:solidFill>
              <a:srgbClr val="50A7F9"/>
            </a:solidFill>
            <a:prstDash val="solid"/>
            <a:miter lim="400000"/>
            <a:headEnd type="none" w="sm" len="sm"/>
            <a:tailEnd type="none" w="sm" len="sm"/>
          </a:ln>
        </p:spPr>
      </p:cxnSp>
      <p:pic>
        <p:nvPicPr>
          <p:cNvPr id="124" name="Google Shape;124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650974" y="18489726"/>
            <a:ext cx="6321552" cy="1392336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9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76200" rIns="76200" bIns="762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pen Sans"/>
              <a:buNone/>
            </a:pPr>
            <a:r>
              <a:rPr lang="en-US" sz="3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COMPLETE JAVA MASTERCLASS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Open Sans"/>
              <a:buNone/>
            </a:pPr>
            <a:r>
              <a:rPr lang="en-US" sz="45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Generics methods, wildcards, and type erasure</a:t>
            </a:r>
            <a:endParaRPr/>
          </a:p>
        </p:txBody>
      </p:sp>
      <p:graphicFrame>
        <p:nvGraphicFramePr>
          <p:cNvPr id="126" name="Google Shape;126;p19"/>
          <p:cNvGraphicFramePr/>
          <p:nvPr/>
        </p:nvGraphicFramePr>
        <p:xfrm>
          <a:off x="3589194" y="9782017"/>
          <a:ext cx="27770675" cy="2659760"/>
        </p:xfrm>
        <a:graphic>
          <a:graphicData uri="http://schemas.openxmlformats.org/drawingml/2006/table">
            <a:tbl>
              <a:tblPr firstRow="1" bandRow="1">
                <a:noFill/>
                <a:tableStyleId>{C56B8DE5-7222-4A7F-8C44-335B5BA489F1}</a:tableStyleId>
              </a:tblPr>
              <a:tblGrid>
                <a:gridCol w="27770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81525">
                <a:tc>
                  <a:txBody>
                    <a:bodyPr/>
                    <a:lstStyle/>
                    <a:p>
                      <a:pPr marL="180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400"/>
                        <a:buFont typeface="Open Sans"/>
                        <a:buNone/>
                      </a:pPr>
                      <a:r>
                        <a:rPr lang="en-US" sz="6400" u="none" strike="noStrike" cap="none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Invalid! You can’t use a wildcard in an instantiation expression</a:t>
                      </a:r>
                      <a:endParaRPr sz="6400" u="none" strike="noStrike" cap="none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86800" marR="86800" marT="43400" marB="4340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97600">
                <a:tc>
                  <a:txBody>
                    <a:bodyPr/>
                    <a:lstStyle/>
                    <a:p>
                      <a:pPr marL="180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400"/>
                        <a:buFont typeface="Arial"/>
                        <a:buNone/>
                      </a:pPr>
                      <a:endParaRPr lang="en-US" dirty="0"/>
                    </a:p>
                    <a:p>
                      <a:pPr marL="180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400"/>
                        <a:buFont typeface="Arial"/>
                        <a:buNone/>
                      </a:pPr>
                      <a:endParaRPr dirty="0"/>
                    </a:p>
                  </a:txBody>
                  <a:tcPr marL="86800" marR="86800" marT="43400" marB="4340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Shape 126">
            <a:extLst>
              <a:ext uri="{FF2B5EF4-FFF2-40B4-BE49-F238E27FC236}">
                <a16:creationId xmlns:a16="http://schemas.microsoft.com/office/drawing/2014/main" id="{A61E48AD-EC51-4A6D-30FF-FDE2B5997F4A}"/>
              </a:ext>
            </a:extLst>
          </p:cNvPr>
          <p:cNvSpPr/>
          <p:nvPr/>
        </p:nvSpPr>
        <p:spPr>
          <a:xfrm>
            <a:off x="952498" y="440331"/>
            <a:ext cx="35189120" cy="17697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Type Parameters, Type Arguments and using a Wildcard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692DA13-220B-D9E3-34EC-BEE43DDEC4DB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wild card can't be used in an instantiation of a generic class. 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code shown here is invalid.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A444278-E6DF-B09E-23B0-4AE44F4DF6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9896" y="11072987"/>
            <a:ext cx="16829713" cy="1141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2365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2" name="Google Shape;132;p20"/>
          <p:cNvCxnSpPr/>
          <p:nvPr/>
        </p:nvCxnSpPr>
        <p:spPr>
          <a:xfrm rot="10800000" flipH="1">
            <a:off x="952499" y="2203340"/>
            <a:ext cx="34782670" cy="38132"/>
          </a:xfrm>
          <a:prstGeom prst="straightConnector1">
            <a:avLst/>
          </a:prstGeom>
          <a:noFill/>
          <a:ln w="152400" cap="flat" cmpd="sng">
            <a:solidFill>
              <a:srgbClr val="50A7F9"/>
            </a:solidFill>
            <a:prstDash val="solid"/>
            <a:miter lim="400000"/>
            <a:headEnd type="none" w="sm" len="sm"/>
            <a:tailEnd type="none" w="sm" len="sm"/>
          </a:ln>
        </p:spPr>
      </p:cxnSp>
      <p:cxnSp>
        <p:nvCxnSpPr>
          <p:cNvPr id="134" name="Google Shape;134;p20"/>
          <p:cNvCxnSpPr/>
          <p:nvPr/>
        </p:nvCxnSpPr>
        <p:spPr>
          <a:xfrm>
            <a:off x="952500" y="18210515"/>
            <a:ext cx="34782668" cy="2"/>
          </a:xfrm>
          <a:prstGeom prst="straightConnector1">
            <a:avLst/>
          </a:prstGeom>
          <a:noFill/>
          <a:ln w="76200" cap="flat" cmpd="sng">
            <a:solidFill>
              <a:srgbClr val="50A7F9"/>
            </a:solidFill>
            <a:prstDash val="solid"/>
            <a:miter lim="400000"/>
            <a:headEnd type="none" w="sm" len="sm"/>
            <a:tailEnd type="none" w="sm" len="sm"/>
          </a:ln>
        </p:spPr>
      </p:cxnSp>
      <p:pic>
        <p:nvPicPr>
          <p:cNvPr id="135" name="Google Shape;135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650974" y="18489726"/>
            <a:ext cx="6321552" cy="1392336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0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76200" rIns="76200" bIns="762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pen Sans"/>
              <a:buNone/>
            </a:pPr>
            <a:r>
              <a:rPr lang="en-US" sz="3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COMPLETE JAVA MASTERCLASS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Open Sans"/>
              <a:buNone/>
            </a:pPr>
            <a:r>
              <a:rPr lang="en-US" sz="45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Generics methods, wildcards, and type erasure</a:t>
            </a:r>
            <a:endParaRPr/>
          </a:p>
        </p:txBody>
      </p:sp>
      <p:sp>
        <p:nvSpPr>
          <p:cNvPr id="2" name="Shape 126">
            <a:extLst>
              <a:ext uri="{FF2B5EF4-FFF2-40B4-BE49-F238E27FC236}">
                <a16:creationId xmlns:a16="http://schemas.microsoft.com/office/drawing/2014/main" id="{5A668A32-A154-CBDA-0A56-3F74A1EA55E2}"/>
              </a:ext>
            </a:extLst>
          </p:cNvPr>
          <p:cNvSpPr/>
          <p:nvPr/>
        </p:nvSpPr>
        <p:spPr>
          <a:xfrm>
            <a:off x="952498" y="440331"/>
            <a:ext cx="35189120" cy="17697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Type Parameters, Type Arguments and using a Wildcard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A323FA0-57C7-A7D9-8592-F8B846E2AF91}"/>
              </a:ext>
            </a:extLst>
          </p:cNvPr>
          <p:cNvSpPr/>
          <p:nvPr/>
        </p:nvSpPr>
        <p:spPr>
          <a:xfrm>
            <a:off x="952501" y="2877645"/>
            <a:ext cx="34782670" cy="1328843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wildcard can be unbounded, or alternately specify either an upper bound or lower bound.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can't specify both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an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upper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bound and a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lower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bound, in the same declaration.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031DE77-80BE-A3F4-D059-B17172589B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3976959"/>
              </p:ext>
            </p:extLst>
          </p:nvPr>
        </p:nvGraphicFramePr>
        <p:xfrm>
          <a:off x="952498" y="7030813"/>
          <a:ext cx="34782669" cy="106655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12115">
                  <a:extLst>
                    <a:ext uri="{9D8B030D-6E8A-4147-A177-3AD203B41FA5}">
                      <a16:colId xmlns:a16="http://schemas.microsoft.com/office/drawing/2014/main" val="2844207666"/>
                    </a:ext>
                  </a:extLst>
                </a:gridCol>
                <a:gridCol w="12116693">
                  <a:extLst>
                    <a:ext uri="{9D8B030D-6E8A-4147-A177-3AD203B41FA5}">
                      <a16:colId xmlns:a16="http://schemas.microsoft.com/office/drawing/2014/main" val="1891655341"/>
                    </a:ext>
                  </a:extLst>
                </a:gridCol>
                <a:gridCol w="17353861">
                  <a:extLst>
                    <a:ext uri="{9D8B030D-6E8A-4147-A177-3AD203B41FA5}">
                      <a16:colId xmlns:a16="http://schemas.microsoft.com/office/drawing/2014/main" val="2118105124"/>
                    </a:ext>
                  </a:extLst>
                </a:gridCol>
              </a:tblGrid>
              <a:tr h="1300481">
                <a:tc>
                  <a:txBody>
                    <a:bodyPr/>
                    <a:lstStyle/>
                    <a:p>
                      <a:pPr marL="180000" algn="l"/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Argument</a:t>
                      </a:r>
                      <a:endParaRPr lang="en-PH" sz="5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Example</a:t>
                      </a:r>
                      <a:endParaRPr lang="en-PH" sz="5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Description</a:t>
                      </a:r>
                      <a:endParaRPr lang="en-PH" sz="5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129174"/>
                  </a:ext>
                </a:extLst>
              </a:tr>
              <a:tr h="2346860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60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unbounded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60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60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 List of any type can be passed or assigned to a List using this wildcard.  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0325450"/>
                  </a:ext>
                </a:extLst>
              </a:tr>
              <a:tr h="3021036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60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upper bound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60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60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 list containing any type that is a Student or a </a:t>
                      </a:r>
                      <a:r>
                        <a:rPr lang="en-US" sz="6000" b="1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sub type</a:t>
                      </a:r>
                      <a:r>
                        <a:rPr lang="en-US" sz="60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of Student can be assigned or passed to an argument specifying this wildcard..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7828347"/>
                  </a:ext>
                </a:extLst>
              </a:tr>
              <a:tr h="3997164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60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lower bound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60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60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 list containing any type that is an </a:t>
                      </a:r>
                      <a:r>
                        <a:rPr lang="en-US" sz="6000" b="0" dirty="0" err="1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LPAStudent</a:t>
                      </a:r>
                      <a:r>
                        <a:rPr lang="en-US" sz="60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or a </a:t>
                      </a:r>
                      <a:r>
                        <a:rPr lang="en-US" sz="6000" b="1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super type</a:t>
                      </a:r>
                      <a:r>
                        <a:rPr lang="en-US" sz="60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of </a:t>
                      </a:r>
                      <a:r>
                        <a:rPr lang="en-US" sz="6000" b="0" dirty="0" err="1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LPAStudent</a:t>
                      </a:r>
                      <a:r>
                        <a:rPr lang="en-US" sz="60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, so in our case, that would be Student AND Object.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0349782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20EEC45E-8CB2-0C23-7625-4C091EB39E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0164" y="8451311"/>
            <a:ext cx="3371428" cy="83809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0873E5E-D0C9-C4DC-663D-BA1815BA9E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50164" y="10842446"/>
            <a:ext cx="11485714" cy="83809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89BF4E5-B676-C955-A9C7-133B0712F3B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50164" y="13802797"/>
            <a:ext cx="11485714" cy="857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4258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/>
          <p:nvPr/>
        </p:nvSpPr>
        <p:spPr>
          <a:xfrm>
            <a:off x="952498" y="459786"/>
            <a:ext cx="30407363" cy="1815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76200" rIns="76200" bIns="762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800"/>
              <a:buFont typeface="Open Sans"/>
              <a:buNone/>
            </a:pPr>
            <a:endParaRPr dirty="0"/>
          </a:p>
        </p:txBody>
      </p:sp>
      <p:cxnSp>
        <p:nvCxnSpPr>
          <p:cNvPr id="121" name="Google Shape;121;p19"/>
          <p:cNvCxnSpPr/>
          <p:nvPr/>
        </p:nvCxnSpPr>
        <p:spPr>
          <a:xfrm rot="10800000" flipH="1">
            <a:off x="952499" y="2203340"/>
            <a:ext cx="34782670" cy="38132"/>
          </a:xfrm>
          <a:prstGeom prst="straightConnector1">
            <a:avLst/>
          </a:prstGeom>
          <a:noFill/>
          <a:ln w="152400" cap="flat" cmpd="sng">
            <a:solidFill>
              <a:srgbClr val="50A7F9"/>
            </a:solidFill>
            <a:prstDash val="solid"/>
            <a:miter lim="400000"/>
            <a:headEnd type="none" w="sm" len="sm"/>
            <a:tailEnd type="none" w="sm" len="sm"/>
          </a:ln>
        </p:spPr>
      </p:cxnSp>
      <p:cxnSp>
        <p:nvCxnSpPr>
          <p:cNvPr id="123" name="Google Shape;123;p19"/>
          <p:cNvCxnSpPr/>
          <p:nvPr/>
        </p:nvCxnSpPr>
        <p:spPr>
          <a:xfrm>
            <a:off x="952500" y="18210515"/>
            <a:ext cx="34782668" cy="2"/>
          </a:xfrm>
          <a:prstGeom prst="straightConnector1">
            <a:avLst/>
          </a:prstGeom>
          <a:noFill/>
          <a:ln w="76200" cap="flat" cmpd="sng">
            <a:solidFill>
              <a:srgbClr val="50A7F9"/>
            </a:solidFill>
            <a:prstDash val="solid"/>
            <a:miter lim="400000"/>
            <a:headEnd type="none" w="sm" len="sm"/>
            <a:tailEnd type="none" w="sm" len="sm"/>
          </a:ln>
        </p:spPr>
      </p:cxnSp>
      <p:pic>
        <p:nvPicPr>
          <p:cNvPr id="124" name="Google Shape;124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650974" y="18489726"/>
            <a:ext cx="6321552" cy="1392336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9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76200" rIns="76200" bIns="762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pen Sans"/>
              <a:buNone/>
            </a:pPr>
            <a:r>
              <a:rPr lang="en-US" sz="3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COMPLETE JAVA MASTERCLASS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Open Sans"/>
              <a:buNone/>
            </a:pPr>
            <a:r>
              <a:rPr lang="en-US" sz="45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Generics methods, wildcards, and type erasure</a:t>
            </a:r>
            <a:endParaRPr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692DA13-220B-D9E3-34EC-BEE43DDEC4DB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 lnSpcReduction="10000"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Generics exist to enforce tighter type checks at compile time.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compiler transforms a generic class into a typed class, meaning the byte code or class file contains no type parameters. 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Everywhere a type parameter is used in a class, it gets replaced with either the type Object, if no upper bound was specified, or the upper bound type itself.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transformation process is called type erasure, because the T parameter (or S, U, V), is erased or replaced with a true type.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Why is this important?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Understanding how type erasure works for overloaded methods is important.</a:t>
            </a:r>
          </a:p>
        </p:txBody>
      </p:sp>
      <p:sp>
        <p:nvSpPr>
          <p:cNvPr id="2" name="Shape 126">
            <a:extLst>
              <a:ext uri="{FF2B5EF4-FFF2-40B4-BE49-F238E27FC236}">
                <a16:creationId xmlns:a16="http://schemas.microsoft.com/office/drawing/2014/main" id="{60F89DA7-AF9F-69D8-B1C3-43D25FE04742}"/>
              </a:ext>
            </a:extLst>
          </p:cNvPr>
          <p:cNvSpPr/>
          <p:nvPr/>
        </p:nvSpPr>
        <p:spPr>
          <a:xfrm>
            <a:off x="952498" y="459786"/>
            <a:ext cx="8563242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Type Erasure</a:t>
            </a:r>
          </a:p>
        </p:txBody>
      </p:sp>
    </p:spTree>
    <p:extLst>
      <p:ext uri="{BB962C8B-B14F-4D97-AF65-F5344CB8AC3E}">
        <p14:creationId xmlns:p14="http://schemas.microsoft.com/office/powerpoint/2010/main" val="618254254"/>
      </p:ext>
    </p:extLst>
  </p:cSld>
  <p:clrMapOvr>
    <a:masterClrMapping/>
  </p:clrMapOvr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758</TotalTime>
  <Words>803</Words>
  <Application>Microsoft Office PowerPoint</Application>
  <PresentationFormat>Custom</PresentationFormat>
  <Paragraphs>76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Open Sans</vt:lpstr>
      <vt:lpstr>Helvetica Neue Light</vt:lpstr>
      <vt:lpstr>Helvetica Neue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GIGABYTE</dc:creator>
  <cp:lastModifiedBy>Keane Hubert Ang</cp:lastModifiedBy>
  <cp:revision>9</cp:revision>
  <dcterms:modified xsi:type="dcterms:W3CDTF">2024-08-06T08:33:23Z</dcterms:modified>
</cp:coreProperties>
</file>