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79" r:id="rId3"/>
    <p:sldId id="285" r:id="rId4"/>
    <p:sldId id="282" r:id="rId5"/>
    <p:sldId id="286" r:id="rId6"/>
    <p:sldId id="283" r:id="rId7"/>
    <p:sldId id="284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4D5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0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26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3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6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7198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CriteriaBuilder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Queries,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CriteriaBuilder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Native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CriteriaBuilder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 describes a factory class, for creating various type-safe query components.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provides methods for creating the different parts of a JPA query, each described as an object.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10654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CriteriaBuilder's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factory method output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Queries,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CriteriaBuilder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Native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6330110" cy="14657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query in it's simplest form consists of a command, as well as a source of some sort.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query may also have many other clauses and specifics, which define what needs to be done.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Criteria Builder provides all the building blocks, as Java objects, to fashion a specific query.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CriteriaBuilder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just responsible for creating customizable components you'll need.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62A5C73-5E85-83F5-346A-E1EC55DF52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t="5738" r="2599"/>
          <a:stretch/>
        </p:blipFill>
        <p:spPr>
          <a:xfrm>
            <a:off x="17579791" y="4285904"/>
            <a:ext cx="18155378" cy="93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6579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9792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CriteriaQuery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Queries,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CriteriaBuilder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Native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6330110" cy="13645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CriteriaQuery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bit like scaffolding. Things get added, and the instance mutates and grows.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methods represent specific clauses or expressions, in a select query.</a:t>
            </a: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52E8827-363B-BC19-63E0-2F386F640A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t="12335" r="3345" b="6539"/>
          <a:stretch/>
        </p:blipFill>
        <p:spPr>
          <a:xfrm>
            <a:off x="17917297" y="4629095"/>
            <a:ext cx="17817871" cy="81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6511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9792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CriteriaQuery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Queries,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CriteriaBuilder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Native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6330110" cy="13645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Predicate represents a condition in a WHERE clause.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Expression represents a computed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Order is used to represent sorting criteria for the ORDER BY clause.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Selection represents an attribute, expression, or result, used to define the selectable output of the query.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87A1A06-E0A6-E1B8-36A9-66B22D50C2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t="12335" r="3345" b="6539"/>
          <a:stretch/>
        </p:blipFill>
        <p:spPr>
          <a:xfrm>
            <a:off x="17917297" y="4629095"/>
            <a:ext cx="17817871" cy="81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4731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9792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CriteriaQuery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Queries,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CriteriaBuilder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Native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6330110" cy="13645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Root is a special type, and it's the bridge between the criteria query and your entity.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the source of the query's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methods return an instance of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CriteriaQuery.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you can optionally chain these methods together.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87A1A06-E0A6-E1B8-36A9-66B22D50C2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t="12335" r="3345" b="6539"/>
          <a:stretch/>
        </p:blipFill>
        <p:spPr>
          <a:xfrm>
            <a:off x="17917297" y="4629095"/>
            <a:ext cx="17817871" cy="81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1676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69852"/>
            <a:ext cx="34482197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Process to create an executable query, using </a:t>
            </a:r>
            <a:r>
              <a:rPr lang="en-US" sz="9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CriteriaBuilder</a:t>
            </a:r>
            <a:endParaRPr lang="en-US" sz="9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Queries,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CriteriaBuilder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Native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03842"/>
            <a:ext cx="34782670" cy="1326223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summarizes how to use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CriteriaBuilder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CriteriaQuery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types, to execute queries using JPA entities.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B57990-FC67-B409-18B1-6DAC62D39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1684"/>
              </p:ext>
            </p:extLst>
          </p:nvPr>
        </p:nvGraphicFramePr>
        <p:xfrm>
          <a:off x="952500" y="5389092"/>
          <a:ext cx="34482195" cy="1148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9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75486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7678036">
                  <a:extLst>
                    <a:ext uri="{9D8B030D-6E8A-4147-A177-3AD203B41FA5}">
                      <a16:colId xmlns:a16="http://schemas.microsoft.com/office/drawing/2014/main" val="227214972"/>
                    </a:ext>
                  </a:extLst>
                </a:gridCol>
              </a:tblGrid>
              <a:tr h="1015221">
                <a:tc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Steps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18929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PH" sz="44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Get an instance of </a:t>
                      </a:r>
                      <a:r>
                        <a:rPr lang="en-US" sz="44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CriteriaBuilder</a:t>
                      </a:r>
                      <a:r>
                        <a:rPr lang="en-US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entityManager.getCriteriaBuilder</a:t>
                      </a:r>
                      <a:endParaRPr lang="en-PH" sz="4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295163"/>
                  </a:ext>
                </a:extLst>
              </a:tr>
              <a:tr h="118929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PH" sz="44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Get an instance of </a:t>
                      </a:r>
                      <a:r>
                        <a:rPr lang="en-US" sz="44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CriteriaQuery</a:t>
                      </a:r>
                      <a:endParaRPr lang="en-US" sz="4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criteriaBuilder.createQuery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559262"/>
                  </a:ext>
                </a:extLst>
              </a:tr>
              <a:tr h="118929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PH" sz="44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Specify the entity (the query root)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criteriaQuery.from(Entity.class);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5843"/>
                  </a:ext>
                </a:extLst>
              </a:tr>
              <a:tr h="118929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PH" sz="44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Select data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criteriaQuery.select(root)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02351"/>
                  </a:ext>
                </a:extLst>
              </a:tr>
              <a:tr h="182545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PH" sz="44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 expressions, predicates, sorting criteria, and other parts to the query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invoke various methods on criteriaQuery, using criteriaBuilder to manufacture the appropriate components passed as arguments.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27015"/>
                  </a:ext>
                </a:extLst>
              </a:tr>
              <a:tr h="118929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  <a:endParaRPr lang="en-PH" sz="4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Retrieve a query instance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entityManager.createQuery</a:t>
                      </a:r>
                      <a:r>
                        <a:rPr lang="en-PH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PH" sz="44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criteriaQuery</a:t>
                      </a:r>
                      <a:r>
                        <a:rPr lang="en-PH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200230"/>
                  </a:ext>
                </a:extLst>
              </a:tr>
              <a:tr h="270068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  <a:endParaRPr lang="en-PH" sz="4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Execute and get results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criteriaQuery.getResultsList</a:t>
                      </a:r>
                      <a:endParaRPr lang="en-US" sz="4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criteriaQuery.getResultStream</a:t>
                      </a:r>
                      <a:endParaRPr lang="en-US" sz="4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criteriaQuery.getSingleResult</a:t>
                      </a:r>
                      <a:endParaRPr lang="en-US" sz="4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92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45130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Queries,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CriteriaBuilder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Native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03842"/>
            <a:ext cx="34782670" cy="1326223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summarizes the three types of queries you can execute, using JPA.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B57990-FC67-B409-18B1-6DAC62D39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39309"/>
              </p:ext>
            </p:extLst>
          </p:nvPr>
        </p:nvGraphicFramePr>
        <p:xfrm>
          <a:off x="952497" y="4407920"/>
          <a:ext cx="34782667" cy="1268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092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6052316">
                  <a:extLst>
                    <a:ext uri="{9D8B030D-6E8A-4147-A177-3AD203B41FA5}">
                      <a16:colId xmlns:a16="http://schemas.microsoft.com/office/drawing/2014/main" val="227214972"/>
                    </a:ext>
                  </a:extLst>
                </a:gridCol>
                <a:gridCol w="11429423">
                  <a:extLst>
                    <a:ext uri="{9D8B030D-6E8A-4147-A177-3AD203B41FA5}">
                      <a16:colId xmlns:a16="http://schemas.microsoft.com/office/drawing/2014/main" val="2309629463"/>
                    </a:ext>
                  </a:extLst>
                </a:gridCol>
              </a:tblGrid>
              <a:tr h="1485623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Advantages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364078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Native Query</a:t>
                      </a:r>
                      <a:endParaRPr lang="en-PH" sz="4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Executes native SQL queries directly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65800" indent="-685800" algn="l" fontAlgn="t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Full control over SQL syntax</a:t>
                      </a:r>
                    </a:p>
                    <a:p>
                      <a:pPr marL="865800" indent="-685800" algn="l" fontAlgn="t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Performance optimization for specific databases</a:t>
                      </a:r>
                    </a:p>
                    <a:p>
                      <a:pPr marL="865800" indent="-685800" algn="l" fontAlgn="t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Access to vendor-specific features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295163"/>
                  </a:ext>
                </a:extLst>
              </a:tr>
              <a:tr h="282606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CriteriaBuilder query</a:t>
                      </a:r>
                      <a:endParaRPr lang="en-PH" sz="4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Builds queries programmatically using Java objects and expressions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65800" indent="-685800" algn="l" fontAlgn="t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Type-safe</a:t>
                      </a:r>
                    </a:p>
                    <a:p>
                      <a:pPr marL="865800" indent="-685800" algn="l" fontAlgn="t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Compile-time checking</a:t>
                      </a:r>
                    </a:p>
                    <a:p>
                      <a:pPr marL="865800" indent="-685800" algn="l" fontAlgn="t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Dynamic query construction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559262"/>
                  </a:ext>
                </a:extLst>
              </a:tr>
              <a:tr h="282606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JPQL query</a:t>
                      </a:r>
                      <a:endParaRPr lang="en-PH" sz="4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Expresses queries using a SQL-like syntax tailored for entities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65800" indent="-685800" algn="l" fontAlgn="t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Portable across JPA implementations</a:t>
                      </a:r>
                    </a:p>
                    <a:p>
                      <a:pPr marL="865800" indent="-685800" algn="l" fontAlgn="t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Hides implementation-specific details</a:t>
                      </a:r>
                    </a:p>
                    <a:p>
                      <a:pPr marL="865800" indent="-685800" algn="l" fontAlgn="t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Intuitive for SQL-proficient developers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5843"/>
                  </a:ext>
                </a:extLst>
              </a:tr>
            </a:tbl>
          </a:graphicData>
        </a:graphic>
      </p:graphicFrame>
      <p:sp>
        <p:nvSpPr>
          <p:cNvPr id="3" name="Shape 126">
            <a:extLst>
              <a:ext uri="{FF2B5EF4-FFF2-40B4-BE49-F238E27FC236}">
                <a16:creationId xmlns:a16="http://schemas.microsoft.com/office/drawing/2014/main" id="{D574A256-88D2-FE09-ECDC-CA86205C4CA5}"/>
              </a:ext>
            </a:extLst>
          </p:cNvPr>
          <p:cNvSpPr/>
          <p:nvPr/>
        </p:nvSpPr>
        <p:spPr>
          <a:xfrm>
            <a:off x="952498" y="459786"/>
            <a:ext cx="159001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of JPA Queries</a:t>
            </a:r>
          </a:p>
        </p:txBody>
      </p:sp>
    </p:spTree>
    <p:extLst>
      <p:ext uri="{BB962C8B-B14F-4D97-AF65-F5344CB8AC3E}">
        <p14:creationId xmlns:p14="http://schemas.microsoft.com/office/powerpoint/2010/main" val="287535994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533</Words>
  <Application>Microsoft Office PowerPoint</Application>
  <PresentationFormat>Custom</PresentationFormat>
  <Paragraphs>82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2024-03-04T01:41:13Z</dcterms:modified>
</cp:coreProperties>
</file>