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36576000" cy="20574000"/>
  <p:notesSz cx="6858000" cy="9144000"/>
  <p:embeddedFontLst>
    <p:embeddedFont>
      <p:font typeface="Helvetica Neue" pitchFamily="50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G1qZ6Bst0qyRQrtkhsQy8lye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616B3D-63BD-4E17-830B-3C9A5091A58B}">
  <a:tblStyle styleId="{31616B3D-63BD-4E17-830B-3C9A5091A58B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tcBdr/>
        <a:fill>
          <a:solidFill>
            <a:srgbClr val="CAD2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1"/>
  </p:normalViewPr>
  <p:slideViewPr>
    <p:cSldViewPr snapToGrid="0">
      <p:cViewPr varScale="1">
        <p:scale>
          <a:sx n="52" d="100"/>
          <a:sy n="52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5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80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13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3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Google Shape;63;p2"/>
          <p:cNvGraphicFramePr/>
          <p:nvPr/>
        </p:nvGraphicFramePr>
        <p:xfrm>
          <a:off x="952497" y="11430971"/>
          <a:ext cx="34782675" cy="5308147"/>
        </p:xfrm>
        <a:graphic>
          <a:graphicData uri="http://schemas.openxmlformats.org/drawingml/2006/table">
            <a:tbl>
              <a:tblPr firstRow="1" bandRow="1">
                <a:noFill/>
                <a:tableStyleId>{31616B3D-63BD-4E17-830B-3C9A5091A58B}</a:tableStyleId>
              </a:tblPr>
              <a:tblGrid>
                <a:gridCol w="175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3696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Comparator</a:t>
                      </a:r>
                      <a:endParaRPr sz="64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Comparable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51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Google Shape;57;p2"/>
          <p:cNvSpPr/>
          <p:nvPr/>
        </p:nvSpPr>
        <p:spPr>
          <a:xfrm>
            <a:off x="952498" y="459786"/>
            <a:ext cx="183736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Comparator Interface</a:t>
            </a:r>
            <a:endParaRPr/>
          </a:p>
        </p:txBody>
      </p:sp>
      <p:cxnSp>
        <p:nvCxnSpPr>
          <p:cNvPr id="58" name="Google Shape;58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1" name="Google Shape;61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vs. Comparator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Comparator interface is similar to the Comparable interface, and the two can often be confused with each other.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Its declaration and primary abstract method are shown here, in comparison to Comparable.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Notice that the method names are different, compare vs.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dirty="0"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 l="-233" t="1" r="233" b="55067"/>
          <a:stretch/>
        </p:blipFill>
        <p:spPr>
          <a:xfrm>
            <a:off x="1360929" y="13135281"/>
            <a:ext cx="14122963" cy="345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/>
          <p:cNvPicPr preferRelativeResize="0"/>
          <p:nvPr/>
        </p:nvPicPr>
        <p:blipFill rotWithShape="1">
          <a:blip r:embed="rId4">
            <a:alphaModFix/>
          </a:blip>
          <a:srcRect l="183" t="52951" b="444"/>
          <a:stretch/>
        </p:blipFill>
        <p:spPr>
          <a:xfrm>
            <a:off x="18819409" y="12952926"/>
            <a:ext cx="13580245" cy="358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924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952498" y="459786"/>
            <a:ext cx="183736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Comparator Interface</a:t>
            </a:r>
            <a:endParaRPr/>
          </a:p>
        </p:txBody>
      </p:sp>
      <p:cxnSp>
        <p:nvCxnSpPr>
          <p:cNvPr id="71" name="Google Shape;71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4" name="Google Shape;74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vs. Comparator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compare method takes two arguments vs. one for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compareTo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meaning that it will compare the two arguments to one another and not one object to the instance itself.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I'll review Comparator in code, but in a slightly manufactured way.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It's common practice to include a Comparator as a nested class.</a:t>
            </a:r>
            <a:endParaRPr dirty="0"/>
          </a:p>
        </p:txBody>
      </p:sp>
      <p:graphicFrame>
        <p:nvGraphicFramePr>
          <p:cNvPr id="5" name="Google Shape;63;p2">
            <a:extLst>
              <a:ext uri="{FF2B5EF4-FFF2-40B4-BE49-F238E27FC236}">
                <a16:creationId xmlns:a16="http://schemas.microsoft.com/office/drawing/2014/main" id="{7181641F-C6BD-C7E5-5058-1DC1746C292D}"/>
              </a:ext>
            </a:extLst>
          </p:cNvPr>
          <p:cNvGraphicFramePr/>
          <p:nvPr/>
        </p:nvGraphicFramePr>
        <p:xfrm>
          <a:off x="952497" y="11430971"/>
          <a:ext cx="34782675" cy="5308147"/>
        </p:xfrm>
        <a:graphic>
          <a:graphicData uri="http://schemas.openxmlformats.org/drawingml/2006/table">
            <a:tbl>
              <a:tblPr firstRow="1" bandRow="1">
                <a:noFill/>
                <a:tableStyleId>{31616B3D-63BD-4E17-830B-3C9A5091A58B}</a:tableStyleId>
              </a:tblPr>
              <a:tblGrid>
                <a:gridCol w="175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3696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Comparator</a:t>
                      </a:r>
                      <a:endParaRPr sz="640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Comparable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451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Google Shape;56;p2">
            <a:extLst>
              <a:ext uri="{FF2B5EF4-FFF2-40B4-BE49-F238E27FC236}">
                <a16:creationId xmlns:a16="http://schemas.microsoft.com/office/drawing/2014/main" id="{33551B7E-3727-F2C0-C97D-F3A5C6F1118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33" t="1" r="233" b="55067"/>
          <a:stretch/>
        </p:blipFill>
        <p:spPr>
          <a:xfrm>
            <a:off x="1360929" y="13135281"/>
            <a:ext cx="14122963" cy="345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5;p2">
            <a:extLst>
              <a:ext uri="{FF2B5EF4-FFF2-40B4-BE49-F238E27FC236}">
                <a16:creationId xmlns:a16="http://schemas.microsoft.com/office/drawing/2014/main" id="{E3A765D6-D33B-79E9-8C5E-F19BC19510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3" t="52951" b="444"/>
          <a:stretch/>
        </p:blipFill>
        <p:spPr>
          <a:xfrm>
            <a:off x="18819409" y="12952926"/>
            <a:ext cx="13580245" cy="358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2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19326118" y="4789166"/>
            <a:ext cx="14010402" cy="1757938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82" name="Google Shape;82;p4"/>
          <p:cNvGraphicFramePr/>
          <p:nvPr/>
        </p:nvGraphicFramePr>
        <p:xfrm>
          <a:off x="952497" y="2899450"/>
          <a:ext cx="34782675" cy="14704900"/>
        </p:xfrm>
        <a:graphic>
          <a:graphicData uri="http://schemas.openxmlformats.org/drawingml/2006/table">
            <a:tbl>
              <a:tblPr firstRow="1" bandRow="1">
                <a:noFill/>
                <a:tableStyleId>{31616B3D-63BD-4E17-830B-3C9A5091A58B}</a:tableStyleId>
              </a:tblPr>
              <a:tblGrid>
                <a:gridCol w="1751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527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Comparable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400"/>
                        <a:buFont typeface="Open Sans"/>
                        <a:buNone/>
                      </a:pPr>
                      <a:r>
                        <a:rPr lang="en-US" sz="6400" u="none" strike="noStrike" cap="non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Comparator</a:t>
                      </a:r>
                      <a:endParaRPr sz="640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9625"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None/>
                      </a:pPr>
                      <a:endParaRPr sz="5400" b="0" u="none" strike="noStrike" cap="non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86800" marR="86800" marT="43400" marB="434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83;p4"/>
          <p:cNvSpPr/>
          <p:nvPr/>
        </p:nvSpPr>
        <p:spPr>
          <a:xfrm>
            <a:off x="952498" y="459786"/>
            <a:ext cx="15395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endParaRPr sz="108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7" name="Google Shape;87;p4"/>
          <p:cNvSpPr/>
          <p:nvPr/>
        </p:nvSpPr>
        <p:spPr>
          <a:xfrm>
            <a:off x="952500" y="18489726"/>
            <a:ext cx="16008688" cy="17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b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4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Comparable vs. Comparator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9425450" y="4789166"/>
            <a:ext cx="14410944" cy="1847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952498" y="459786"/>
            <a:ext cx="183736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Open Sans"/>
              <a:buNone/>
            </a:pPr>
            <a:r>
              <a:rPr lang="en-US" sz="10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Summary of Differences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l="563" t="18686" r="234" b="66035"/>
          <a:stretch/>
        </p:blipFill>
        <p:spPr>
          <a:xfrm>
            <a:off x="19625721" y="4926592"/>
            <a:ext cx="14010402" cy="1173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l="-2916" t="75292" r="-7992" b="12466"/>
          <a:stretch/>
        </p:blipFill>
        <p:spPr>
          <a:xfrm>
            <a:off x="2523744" y="5161099"/>
            <a:ext cx="16203168" cy="9143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1106451" y="7205082"/>
            <a:ext cx="17347108" cy="779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Compares the argument with the current instance.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lang="en-US"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Called from the instance of the class that implements Comparable.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lang="en-US"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Best practice is to have </a:t>
            </a:r>
            <a:r>
              <a:rPr lang="en-US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this.compareTo</a:t>
            </a: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(o) == 0 result in </a:t>
            </a:r>
            <a:r>
              <a:rPr lang="en-US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this.equals</a:t>
            </a: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(o) being true.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lang="en-US"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fr-FR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Arrays.sort</a:t>
            </a:r>
            <a:r>
              <a:rPr lang="fr-FR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(T[] </a:t>
            </a:r>
            <a:r>
              <a:rPr lang="fr-FR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elements</a:t>
            </a:r>
            <a:r>
              <a:rPr lang="fr-FR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fr-FR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requires</a:t>
            </a:r>
            <a:r>
              <a:rPr lang="fr-FR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T to </a:t>
            </a:r>
            <a:r>
              <a:rPr lang="fr-FR" sz="5000" b="0" i="0" u="none" strike="noStrike" cap="none" dirty="0" err="1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implement</a:t>
            </a:r>
            <a:r>
              <a:rPr lang="fr-FR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Comparable</a:t>
            </a: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8838575" y="7205082"/>
            <a:ext cx="16896591" cy="857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Compares two arguments of the same type with each other.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lang="en-US"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Called from an instance of Comparator.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lang="en-US"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Does not require the class itself to implement Comparator, though you could also implement it this way.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 Light"/>
              <a:buNone/>
            </a:pPr>
            <a:endParaRPr lang="en-US" sz="50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5000"/>
              <a:buFont typeface="Open Sans"/>
              <a:buNone/>
            </a:pPr>
            <a:r>
              <a:rPr lang="en-US" sz="50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Array.sort(T[] elements, Comparator&lt;T&gt;) does not require T to implement Comparable.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448798" y="4789855"/>
            <a:ext cx="14010402" cy="1757938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163035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257</Words>
  <Application>Microsoft Office PowerPoint</Application>
  <PresentationFormat>Custom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Open Sans</vt:lpstr>
      <vt:lpstr>Helvetica Neue Light</vt:lpstr>
      <vt:lpstr>Helvetica Neue</vt:lpstr>
      <vt:lpstr>Arial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5</cp:revision>
  <dcterms:modified xsi:type="dcterms:W3CDTF">2024-08-02T06:51:03Z</dcterms:modified>
</cp:coreProperties>
</file>