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7" r:id="rId2"/>
    <p:sldId id="279" r:id="rId3"/>
    <p:sldId id="280" r:id="rId4"/>
    <p:sldId id="282" r:id="rId5"/>
    <p:sldId id="283" r:id="rId6"/>
    <p:sldId id="281" r:id="rId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846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227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770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040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00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docs.oracle.com/en/java/javase/17/docs/api/java.base/java/util/ResourceBundle.html#default_behavio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9229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ResourceBundle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ResourceBundle class is an abstract class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implement classes that extend this abstract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get an instance of a ResourceBundle, by calling one of several static </a:t>
            </a:r>
            <a:r>
              <a:rPr lang="en-US" sz="6400" dirty="0" err="1">
                <a:latin typeface="Open Sans" panose="020B0606030504020204" pitchFamily="34" charset="0"/>
                <a:ea typeface="Open Sans" panose="020B0606030504020204" pitchFamily="34" charset="0"/>
                <a:cs typeface="Open Sans" panose="020B0606030504020204" pitchFamily="34" charset="0"/>
              </a:rPr>
              <a:t>getBundle</a:t>
            </a:r>
            <a:r>
              <a:rPr lang="en-US" sz="6400" dirty="0">
                <a:latin typeface="Open Sans" panose="020B0606030504020204" pitchFamily="34" charset="0"/>
                <a:ea typeface="Open Sans" panose="020B0606030504020204" pitchFamily="34" charset="0"/>
                <a:cs typeface="Open Sans" panose="020B0606030504020204" pitchFamily="34" charset="0"/>
              </a:rPr>
              <a:t> methods, on the ResourceBundle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latter approach is dependent on resource data, either stored in a series of files, or provided by a service.</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3934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 in a .properties file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644348"/>
            <a:ext cx="22401768" cy="1528695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Data that's customized is often textual, in the form of user messages, button labels or menu items, but may contain other elements, such as images or audio components.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date, the most common method of supplying data for a ResourceBundle, is using the properties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simple text file, containing key value pairs.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 is a string, a name to be used when the data is requested, and the value is also a single text literal.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properties file name includes a base name, called the bundle name, and some part of the Locale identifier, and ends with the extension .properties.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an example of a base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a:t>
            </a:r>
            <a:r>
              <a:rPr lang="en-US" sz="6400" dirty="0">
                <a:latin typeface="Open Sans" panose="020B0606030504020204" pitchFamily="34" charset="0"/>
                <a:ea typeface="Open Sans" panose="020B0606030504020204" pitchFamily="34" charset="0"/>
                <a:cs typeface="Open Sans" panose="020B0606030504020204" pitchFamily="34" charset="0"/>
              </a:rPr>
              <a:t> properties file.</a:t>
            </a:r>
          </a:p>
        </p:txBody>
      </p:sp>
      <p:pic>
        <p:nvPicPr>
          <p:cNvPr id="3" name="Picture 2">
            <a:extLst>
              <a:ext uri="{FF2B5EF4-FFF2-40B4-BE49-F238E27FC236}">
                <a16:creationId xmlns:a16="http://schemas.microsoft.com/office/drawing/2014/main" id="{5E44E8E8-05B1-29A5-68E8-91BF0EFE81E3}"/>
              </a:ext>
            </a:extLst>
          </p:cNvPr>
          <p:cNvPicPr>
            <a:picLocks noChangeAspect="1"/>
          </p:cNvPicPr>
          <p:nvPr/>
        </p:nvPicPr>
        <p:blipFill>
          <a:blip r:embed="rId4"/>
          <a:stretch>
            <a:fillRect/>
          </a:stretch>
        </p:blipFill>
        <p:spPr>
          <a:xfrm>
            <a:off x="25362458" y="5950892"/>
            <a:ext cx="9508310" cy="7662153"/>
          </a:xfrm>
          <a:prstGeom prst="rect">
            <a:avLst/>
          </a:prstGeom>
        </p:spPr>
      </p:pic>
    </p:spTree>
    <p:extLst>
      <p:ext uri="{BB962C8B-B14F-4D97-AF65-F5344CB8AC3E}">
        <p14:creationId xmlns:p14="http://schemas.microsoft.com/office/powerpoint/2010/main" val="393750933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9477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additional properties files, to support other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 bundle as a series of files that have the same base bundle name, but are differentiated by Locale specifics.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need to support the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for example, you might create a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TextMessages_es.properties</a:t>
            </a:r>
            <a:r>
              <a:rPr lang="en-US" sz="6400" dirty="0">
                <a:latin typeface="Open Sans" panose="020B0606030504020204" pitchFamily="34" charset="0"/>
                <a:ea typeface="Open Sans" panose="020B0606030504020204" pitchFamily="34" charset="0"/>
                <a:cs typeface="Open Sans" panose="020B0606030504020204" pitchFamily="34" charset="0"/>
              </a:rPr>
              <a:t> file, with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text literals for yes, no, hello and so on.</a:t>
            </a:r>
          </a:p>
        </p:txBody>
      </p:sp>
    </p:spTree>
    <p:extLst>
      <p:ext uri="{BB962C8B-B14F-4D97-AF65-F5344CB8AC3E}">
        <p14:creationId xmlns:p14="http://schemas.microsoft.com/office/powerpoint/2010/main" val="35680735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3068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644348"/>
            <a:ext cx="22401768" cy="152869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show an example of this file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that the keys for both these properties files are in English, and are the same for both files.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Whatever language you choose for your keys is up to you, but they do need to be consistent across files, so that the key can be used to look up the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Of course, there are many language dialects, so you may need to also provide additional language variations for these, which can be done by including country, script and or a variant.</a:t>
            </a:r>
          </a:p>
        </p:txBody>
      </p:sp>
      <p:pic>
        <p:nvPicPr>
          <p:cNvPr id="4" name="Picture 3">
            <a:extLst>
              <a:ext uri="{FF2B5EF4-FFF2-40B4-BE49-F238E27FC236}">
                <a16:creationId xmlns:a16="http://schemas.microsoft.com/office/drawing/2014/main" id="{3E8D0C81-B0A1-A6D8-80B3-95F136C955A2}"/>
              </a:ext>
            </a:extLst>
          </p:cNvPr>
          <p:cNvPicPr>
            <a:picLocks noChangeAspect="1"/>
          </p:cNvPicPr>
          <p:nvPr/>
        </p:nvPicPr>
        <p:blipFill>
          <a:blip r:embed="rId4"/>
          <a:stretch>
            <a:fillRect/>
          </a:stretch>
        </p:blipFill>
        <p:spPr>
          <a:xfrm>
            <a:off x="25022432" y="6611619"/>
            <a:ext cx="10712736" cy="7350762"/>
          </a:xfrm>
          <a:prstGeom prst="rect">
            <a:avLst/>
          </a:prstGeom>
        </p:spPr>
      </p:pic>
    </p:spTree>
    <p:extLst>
      <p:ext uri="{BB962C8B-B14F-4D97-AF65-F5344CB8AC3E}">
        <p14:creationId xmlns:p14="http://schemas.microsoft.com/office/powerpoint/2010/main" val="411370522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8885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matching process to locate the best bundle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specific rules for searching and matching one of these properties files, to </a:t>
            </a:r>
            <a:r>
              <a:rPr lang="en-US" sz="6400">
                <a:latin typeface="Open Sans" panose="020B0606030504020204" pitchFamily="34" charset="0"/>
                <a:ea typeface="Open Sans" panose="020B0606030504020204" pitchFamily="34" charset="0"/>
                <a:cs typeface="Open Sans" panose="020B0606030504020204" pitchFamily="34" charset="0"/>
              </a:rPr>
              <a:t>a Locale.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rules can be found in the ResourceBundle class documentation.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include the link to this information.</a:t>
            </a:r>
          </a:p>
        </p:txBody>
      </p:sp>
      <p:graphicFrame>
        <p:nvGraphicFramePr>
          <p:cNvPr id="2" name="Table 1">
            <a:extLst>
              <a:ext uri="{FF2B5EF4-FFF2-40B4-BE49-F238E27FC236}">
                <a16:creationId xmlns:a16="http://schemas.microsoft.com/office/drawing/2014/main" id="{E6CF6529-367B-C501-B2B8-FA73A1AE4159}"/>
              </a:ext>
            </a:extLst>
          </p:cNvPr>
          <p:cNvGraphicFramePr>
            <a:graphicFrameLocks noGrp="1"/>
          </p:cNvGraphicFramePr>
          <p:nvPr/>
        </p:nvGraphicFramePr>
        <p:xfrm>
          <a:off x="952499" y="9435160"/>
          <a:ext cx="34782670" cy="2187144"/>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218714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https://docs.oracle.com/en/java/javase/17/docs/api/java.base/java/util/ResourceBundle.html#default_behavior</a:t>
                      </a:r>
                      <a:endPar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53428819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8885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 alternatives to .properties files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4106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You're not limited to using properties files for your internationalization support.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extend the ResourceBundle class, or another related abstract class called the </a:t>
            </a:r>
            <a:r>
              <a:rPr lang="en-US" sz="6400" dirty="0" err="1">
                <a:latin typeface="Open Sans" panose="020B0606030504020204" pitchFamily="34" charset="0"/>
                <a:ea typeface="Open Sans" panose="020B0606030504020204" pitchFamily="34" charset="0"/>
                <a:cs typeface="Open Sans" panose="020B0606030504020204" pitchFamily="34" charset="0"/>
              </a:rPr>
              <a:t>ListResourceBundle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a:latin typeface="Open Sans" panose="020B0606030504020204" pitchFamily="34" charset="0"/>
                <a:ea typeface="Open Sans" panose="020B0606030504020204" pitchFamily="34" charset="0"/>
                <a:cs typeface="Open Sans" panose="020B0606030504020204" pitchFamily="34" charset="0"/>
              </a:rPr>
              <a:t>class. You'd </a:t>
            </a:r>
            <a:r>
              <a:rPr lang="en-US" sz="6400" dirty="0">
                <a:latin typeface="Open Sans" panose="020B0606030504020204" pitchFamily="34" charset="0"/>
                <a:ea typeface="Open Sans" panose="020B0606030504020204" pitchFamily="34" charset="0"/>
                <a:cs typeface="Open Sans" panose="020B0606030504020204" pitchFamily="34" charset="0"/>
              </a:rPr>
              <a:t>have the subclasses house your data in code, or source it from another place.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other file formats, such as xml, with a little extra configuration, by extending both the ResourceBundle and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find instructions for this in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API documentation, the link is displayed here.</a:t>
            </a:r>
            <a:br>
              <a:rPr lang="en-US" sz="6400" dirty="0">
                <a:latin typeface="Open Sans" panose="020B0606030504020204" pitchFamily="34" charset="0"/>
                <a:ea typeface="Open Sans" panose="020B0606030504020204" pitchFamily="34" charset="0"/>
                <a:cs typeface="Open Sans" panose="020B0606030504020204" pitchFamily="34" charset="0"/>
              </a:rPr>
            </a:b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you can make a call to a service provider.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mix and match any of these methods.</a:t>
            </a:r>
          </a:p>
        </p:txBody>
      </p:sp>
      <p:graphicFrame>
        <p:nvGraphicFramePr>
          <p:cNvPr id="2" name="Table 1">
            <a:extLst>
              <a:ext uri="{FF2B5EF4-FFF2-40B4-BE49-F238E27FC236}">
                <a16:creationId xmlns:a16="http://schemas.microsoft.com/office/drawing/2014/main" id="{E6CF6529-367B-C501-B2B8-FA73A1AE4159}"/>
              </a:ext>
            </a:extLst>
          </p:cNvPr>
          <p:cNvGraphicFramePr>
            <a:graphicFrameLocks noGrp="1"/>
          </p:cNvGraphicFramePr>
          <p:nvPr>
            <p:extLst>
              <p:ext uri="{D42A27DB-BD31-4B8C-83A1-F6EECF244321}">
                <p14:modId xmlns:p14="http://schemas.microsoft.com/office/powerpoint/2010/main" val="1153103792"/>
              </p:ext>
            </p:extLst>
          </p:nvPr>
        </p:nvGraphicFramePr>
        <p:xfrm>
          <a:off x="952499" y="12722057"/>
          <a:ext cx="34782670" cy="1722991"/>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7229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https://docs.oracle.com/en/java/javase/17/docs/api/java.base/java/util/ResourceBundle.Control.html</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305668769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621</TotalTime>
  <Words>677</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167</cp:revision>
  <dcterms:modified xsi:type="dcterms:W3CDTF">2023-07-26T11:07:11Z</dcterms:modified>
</cp:coreProperties>
</file>