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77" r:id="rId2"/>
    <p:sldId id="280" r:id="rId3"/>
    <p:sldId id="279" r:id="rId4"/>
    <p:sldId id="281" r:id="rId5"/>
    <p:sldId id="282" r:id="rId6"/>
    <p:sldId id="283" r:id="rId7"/>
    <p:sldId id="284" r:id="rId8"/>
    <p:sldId id="285" r:id="rId9"/>
    <p:sldId id="286" r:id="rId10"/>
    <p:sldId id="287" r:id="rId11"/>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52" d="100"/>
          <a:sy n="52" d="100"/>
        </p:scale>
        <p:origin x="115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7655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7778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3080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386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683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8249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5344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3125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348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09837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Interference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2000548"/>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Concurrent threads concepts: Interleaving,</a:t>
            </a:r>
            <a:br>
              <a:rPr lang="en-US" sz="4500" dirty="0">
                <a:latin typeface="Open Sans" panose="020B0606030504020204" pitchFamily="34" charset="0"/>
                <a:ea typeface="Open Sans" panose="020B0606030504020204" pitchFamily="34" charset="0"/>
                <a:cs typeface="Open Sans" panose="020B0606030504020204" pitchFamily="34" charset="0"/>
              </a:rPr>
            </a:br>
            <a:r>
              <a:rPr lang="en-US" sz="4500" dirty="0">
                <a:latin typeface="Open Sans" panose="020B0606030504020204" pitchFamily="34" charset="0"/>
                <a:ea typeface="Open Sans" panose="020B0606030504020204" pitchFamily="34" charset="0"/>
                <a:cs typeface="Open Sans" panose="020B0606030504020204" pitchFamily="34" charset="0"/>
              </a:rPr>
              <a:t>Atomicity, Memory Consistency, Volatile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16977153"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I'm showing you a conceptual picture of the </a:t>
            </a:r>
            <a:r>
              <a:rPr lang="en-US" sz="6400" dirty="0" err="1">
                <a:latin typeface="Open Sans" panose="020B0606030504020204" pitchFamily="34" charset="0"/>
                <a:ea typeface="Open Sans" panose="020B0606030504020204" pitchFamily="34" charset="0"/>
                <a:cs typeface="Open Sans" panose="020B0606030504020204" pitchFamily="34" charset="0"/>
              </a:rPr>
              <a:t>countDown</a:t>
            </a:r>
            <a:r>
              <a:rPr lang="en-US" sz="6400" dirty="0">
                <a:latin typeface="Open Sans" panose="020B0606030504020204" pitchFamily="34" charset="0"/>
                <a:ea typeface="Open Sans" panose="020B0606030504020204" pitchFamily="34" charset="0"/>
                <a:cs typeface="Open Sans" panose="020B0606030504020204" pitchFamily="34" charset="0"/>
              </a:rPr>
              <a:t>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box shown in this diagram is a unit of work.</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Only the smallest blocks might be atomic.</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thread can be halfway through the work in any one of these blocks, when it's time slice expires, and it then has to pause or suspend execution, to allow other threads to wake up and execute.</a:t>
            </a:r>
          </a:p>
        </p:txBody>
      </p:sp>
      <p:pic>
        <p:nvPicPr>
          <p:cNvPr id="3" name="Picture 2" descr="A screenshot of a computer program&#10;&#10;Description automatically generated">
            <a:extLst>
              <a:ext uri="{FF2B5EF4-FFF2-40B4-BE49-F238E27FC236}">
                <a16:creationId xmlns:a16="http://schemas.microsoft.com/office/drawing/2014/main" id="{17B343B4-9105-0B99-015D-1E44DCFCC5E0}"/>
              </a:ext>
            </a:extLst>
          </p:cNvPr>
          <p:cNvPicPr>
            <a:picLocks noChangeAspect="1"/>
          </p:cNvPicPr>
          <p:nvPr/>
        </p:nvPicPr>
        <p:blipFill rotWithShape="1">
          <a:blip r:embed="rId4">
            <a:extLst>
              <a:ext uri="{28A0092B-C50C-407E-A947-70E740481C1C}">
                <a14:useLocalDpi xmlns:a14="http://schemas.microsoft.com/office/drawing/2010/main" val="0"/>
              </a:ext>
            </a:extLst>
          </a:blip>
          <a:srcRect l="3546" t="5602" r="3169" b="6729"/>
          <a:stretch/>
        </p:blipFill>
        <p:spPr>
          <a:xfrm>
            <a:off x="18525435" y="5090984"/>
            <a:ext cx="17209734" cy="10392032"/>
          </a:xfrm>
          <a:prstGeom prst="rect">
            <a:avLst/>
          </a:prstGeom>
        </p:spPr>
      </p:pic>
    </p:spTree>
    <p:extLst>
      <p:ext uri="{BB962C8B-B14F-4D97-AF65-F5344CB8AC3E}">
        <p14:creationId xmlns:p14="http://schemas.microsoft.com/office/powerpoint/2010/main" val="256803748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47245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When NOT to use volatile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2000548"/>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Concurrent threads concepts: Interleaving,</a:t>
            </a:r>
            <a:br>
              <a:rPr lang="en-US" sz="4500" dirty="0">
                <a:latin typeface="Open Sans" panose="020B0606030504020204" pitchFamily="34" charset="0"/>
                <a:ea typeface="Open Sans" panose="020B0606030504020204" pitchFamily="34" charset="0"/>
                <a:cs typeface="Open Sans" panose="020B0606030504020204" pitchFamily="34" charset="0"/>
              </a:rPr>
            </a:br>
            <a:r>
              <a:rPr lang="en-US" sz="4500" dirty="0">
                <a:latin typeface="Open Sans" panose="020B0606030504020204" pitchFamily="34" charset="0"/>
                <a:ea typeface="Open Sans" panose="020B0606030504020204" pitchFamily="34" charset="0"/>
                <a:cs typeface="Open Sans" panose="020B0606030504020204" pitchFamily="34" charset="0"/>
              </a:rPr>
              <a:t>Atomicity, Memory Consistency, Volatile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When a variable is only used by a single thread.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When a variable is used to store a large amount of data.</a:t>
            </a:r>
          </a:p>
        </p:txBody>
      </p:sp>
    </p:spTree>
    <p:extLst>
      <p:ext uri="{BB962C8B-B14F-4D97-AF65-F5344CB8AC3E}">
        <p14:creationId xmlns:p14="http://schemas.microsoft.com/office/powerpoint/2010/main" val="343640161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09837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Interference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2000548"/>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Concurrent threads concepts: Interleaving,</a:t>
            </a:r>
            <a:br>
              <a:rPr lang="en-US" sz="4500" dirty="0">
                <a:latin typeface="Open Sans" panose="020B0606030504020204" pitchFamily="34" charset="0"/>
                <a:ea typeface="Open Sans" panose="020B0606030504020204" pitchFamily="34" charset="0"/>
                <a:cs typeface="Open Sans" panose="020B0606030504020204" pitchFamily="34" charset="0"/>
              </a:rPr>
            </a:br>
            <a:r>
              <a:rPr lang="en-US" sz="4500" dirty="0">
                <a:latin typeface="Open Sans" panose="020B0606030504020204" pitchFamily="34" charset="0"/>
                <a:ea typeface="Open Sans" panose="020B0606030504020204" pitchFamily="34" charset="0"/>
                <a:cs typeface="Open Sans" panose="020B0606030504020204" pitchFamily="34" charset="0"/>
              </a:rPr>
              <a:t>Atomicity, Memory Consistency, Volatile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16977153"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another active thread has an open door, to that same unit of work, where the paused thread is only partially done.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threads start and pause, in the same blocks as other threads, this is called interleaving.</a:t>
            </a:r>
          </a:p>
        </p:txBody>
      </p:sp>
      <p:pic>
        <p:nvPicPr>
          <p:cNvPr id="3" name="Picture 2" descr="A screenshot of a computer program&#10;&#10;Description automatically generated">
            <a:extLst>
              <a:ext uri="{FF2B5EF4-FFF2-40B4-BE49-F238E27FC236}">
                <a16:creationId xmlns:a16="http://schemas.microsoft.com/office/drawing/2014/main" id="{17B343B4-9105-0B99-015D-1E44DCFCC5E0}"/>
              </a:ext>
            </a:extLst>
          </p:cNvPr>
          <p:cNvPicPr>
            <a:picLocks noChangeAspect="1"/>
          </p:cNvPicPr>
          <p:nvPr/>
        </p:nvPicPr>
        <p:blipFill rotWithShape="1">
          <a:blip r:embed="rId4">
            <a:extLst>
              <a:ext uri="{28A0092B-C50C-407E-A947-70E740481C1C}">
                <a14:useLocalDpi xmlns:a14="http://schemas.microsoft.com/office/drawing/2010/main" val="0"/>
              </a:ext>
            </a:extLst>
          </a:blip>
          <a:srcRect l="3546" t="5602" r="3169" b="6729"/>
          <a:stretch/>
        </p:blipFill>
        <p:spPr>
          <a:xfrm>
            <a:off x="18525435" y="5090984"/>
            <a:ext cx="17209734" cy="10392032"/>
          </a:xfrm>
          <a:prstGeom prst="rect">
            <a:avLst/>
          </a:prstGeom>
        </p:spPr>
      </p:pic>
    </p:spTree>
    <p:extLst>
      <p:ext uri="{BB962C8B-B14F-4D97-AF65-F5344CB8AC3E}">
        <p14:creationId xmlns:p14="http://schemas.microsoft.com/office/powerpoint/2010/main" val="190296142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773929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Interleaving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2000548"/>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Concurrent threads concepts: Interleaving,</a:t>
            </a:r>
            <a:br>
              <a:rPr lang="en-US" sz="4500" dirty="0">
                <a:latin typeface="Open Sans" panose="020B0606030504020204" pitchFamily="34" charset="0"/>
                <a:ea typeface="Open Sans" panose="020B0606030504020204" pitchFamily="34" charset="0"/>
                <a:cs typeface="Open Sans" panose="020B0606030504020204" pitchFamily="34" charset="0"/>
              </a:rPr>
            </a:br>
            <a:r>
              <a:rPr lang="en-US" sz="4500" dirty="0">
                <a:latin typeface="Open Sans" panose="020B0606030504020204" pitchFamily="34" charset="0"/>
                <a:ea typeface="Open Sans" panose="020B0606030504020204" pitchFamily="34" charset="0"/>
                <a:cs typeface="Open Sans" panose="020B0606030504020204" pitchFamily="34" charset="0"/>
              </a:rPr>
              <a:t>Atomicity, Memory Consistency, Volatile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multiple threads run concurrently, their instructions can overlap or interleave in time.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execution of multiple threads happens in an arbitrary order.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order in which the threads execute can't be guaranteed.</a:t>
            </a:r>
          </a:p>
        </p:txBody>
      </p:sp>
    </p:spTree>
    <p:extLst>
      <p:ext uri="{BB962C8B-B14F-4D97-AF65-F5344CB8AC3E}">
        <p14:creationId xmlns:p14="http://schemas.microsoft.com/office/powerpoint/2010/main" val="155278920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63084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Atomic actions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2000548"/>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Concurrent threads concepts: Interleaving,</a:t>
            </a:r>
            <a:br>
              <a:rPr lang="en-US" sz="4500" dirty="0">
                <a:latin typeface="Open Sans" panose="020B0606030504020204" pitchFamily="34" charset="0"/>
                <a:ea typeface="Open Sans" panose="020B0606030504020204" pitchFamily="34" charset="0"/>
                <a:cs typeface="Open Sans" panose="020B0606030504020204" pitchFamily="34" charset="0"/>
              </a:rPr>
            </a:br>
            <a:r>
              <a:rPr lang="en-US" sz="4500" dirty="0">
                <a:latin typeface="Open Sans" panose="020B0606030504020204" pitchFamily="34" charset="0"/>
                <a:ea typeface="Open Sans" panose="020B0606030504020204" pitchFamily="34" charset="0"/>
                <a:cs typeface="Open Sans" panose="020B0606030504020204" pitchFamily="34" charset="0"/>
              </a:rPr>
              <a:t>Atomicity, Memory Consistency, Volatile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programming, an </a:t>
            </a:r>
            <a:r>
              <a:rPr lang="en-US" sz="6400" i="1" dirty="0">
                <a:latin typeface="Open Sans" panose="020B0606030504020204" pitchFamily="34" charset="0"/>
                <a:ea typeface="Open Sans" panose="020B0606030504020204" pitchFamily="34" charset="0"/>
                <a:cs typeface="Open Sans" panose="020B0606030504020204" pitchFamily="34" charset="0"/>
              </a:rPr>
              <a:t>atomic</a:t>
            </a:r>
            <a:r>
              <a:rPr lang="en-US" sz="6400" dirty="0">
                <a:latin typeface="Open Sans" panose="020B0606030504020204" pitchFamily="34" charset="0"/>
                <a:ea typeface="Open Sans" panose="020B0606030504020204" pitchFamily="34" charset="0"/>
                <a:cs typeface="Open Sans" panose="020B0606030504020204" pitchFamily="34" charset="0"/>
              </a:rPr>
              <a:t> action is one, that effectively happens </a:t>
            </a:r>
            <a:r>
              <a:rPr lang="en-US" sz="6400" b="1" dirty="0">
                <a:latin typeface="Open Sans" panose="020B0606030504020204" pitchFamily="34" charset="0"/>
                <a:ea typeface="Open Sans" panose="020B0606030504020204" pitchFamily="34" charset="0"/>
                <a:cs typeface="Open Sans" panose="020B0606030504020204" pitchFamily="34" charset="0"/>
              </a:rPr>
              <a:t>all at once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atomic action either happens completely, or it doesn't happen at all.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Side effects of an atomic action </a:t>
            </a:r>
            <a:r>
              <a:rPr lang="en-US" sz="6400" b="1" dirty="0">
                <a:latin typeface="Open Sans" panose="020B0606030504020204" pitchFamily="34" charset="0"/>
                <a:ea typeface="Open Sans" panose="020B0606030504020204" pitchFamily="34" charset="0"/>
                <a:cs typeface="Open Sans" panose="020B0606030504020204" pitchFamily="34" charset="0"/>
              </a:rPr>
              <a:t>are never visible until the action completes</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36666749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124092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Even the simplest operations may not be atomic</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2000548"/>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Concurrent threads concepts: Interleaving,</a:t>
            </a:r>
            <a:br>
              <a:rPr lang="en-US" sz="4500" dirty="0">
                <a:latin typeface="Open Sans" panose="020B0606030504020204" pitchFamily="34" charset="0"/>
                <a:ea typeface="Open Sans" panose="020B0606030504020204" pitchFamily="34" charset="0"/>
                <a:cs typeface="Open Sans" panose="020B0606030504020204" pitchFamily="34" charset="0"/>
              </a:rPr>
            </a:br>
            <a:r>
              <a:rPr lang="en-US" sz="4500" dirty="0">
                <a:latin typeface="Open Sans" panose="020B0606030504020204" pitchFamily="34" charset="0"/>
                <a:ea typeface="Open Sans" panose="020B0606030504020204" pitchFamily="34" charset="0"/>
                <a:cs typeface="Open Sans" panose="020B0606030504020204" pitchFamily="34" charset="0"/>
              </a:rPr>
              <a:t>Atomicity, Memory Consistency, Volatile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Even decrements and increments, aren't atomic, nor are all primitive assignments.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example, long and double assignments may not be atomic in all JVMs.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three examples of operations that may not be atomic.</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Even simple statements can translate to multiple non-atomic steps by the virtual machine.</a:t>
            </a:r>
          </a:p>
        </p:txBody>
      </p:sp>
      <p:graphicFrame>
        <p:nvGraphicFramePr>
          <p:cNvPr id="2" name="Table 1">
            <a:extLst>
              <a:ext uri="{FF2B5EF4-FFF2-40B4-BE49-F238E27FC236}">
                <a16:creationId xmlns:a16="http://schemas.microsoft.com/office/drawing/2014/main" id="{7B8F1F8B-A68D-4178-1958-57D903A971EE}"/>
              </a:ext>
            </a:extLst>
          </p:cNvPr>
          <p:cNvGraphicFramePr>
            <a:graphicFrameLocks noGrp="1"/>
          </p:cNvGraphicFramePr>
          <p:nvPr>
            <p:extLst>
              <p:ext uri="{D42A27DB-BD31-4B8C-83A1-F6EECF244321}">
                <p14:modId xmlns:p14="http://schemas.microsoft.com/office/powerpoint/2010/main" val="671790305"/>
              </p:ext>
            </p:extLst>
          </p:nvPr>
        </p:nvGraphicFramePr>
        <p:xfrm>
          <a:off x="952498" y="9145545"/>
          <a:ext cx="25652057" cy="2686030"/>
        </p:xfrm>
        <a:graphic>
          <a:graphicData uri="http://schemas.openxmlformats.org/drawingml/2006/table">
            <a:tbl>
              <a:tblPr firstRow="1" bandRow="1">
                <a:tableStyleId>{5C22544A-7EE6-4342-B048-85BDC9FD1C3A}</a:tableStyleId>
              </a:tblPr>
              <a:tblGrid>
                <a:gridCol w="7745590">
                  <a:extLst>
                    <a:ext uri="{9D8B030D-6E8A-4147-A177-3AD203B41FA5}">
                      <a16:colId xmlns:a16="http://schemas.microsoft.com/office/drawing/2014/main" val="2844207666"/>
                    </a:ext>
                  </a:extLst>
                </a:gridCol>
                <a:gridCol w="7861983">
                  <a:extLst>
                    <a:ext uri="{9D8B030D-6E8A-4147-A177-3AD203B41FA5}">
                      <a16:colId xmlns:a16="http://schemas.microsoft.com/office/drawing/2014/main" val="1891655341"/>
                    </a:ext>
                  </a:extLst>
                </a:gridCol>
                <a:gridCol w="10044484">
                  <a:extLst>
                    <a:ext uri="{9D8B030D-6E8A-4147-A177-3AD203B41FA5}">
                      <a16:colId xmlns:a16="http://schemas.microsoft.com/office/drawing/2014/main" val="3807927076"/>
                    </a:ext>
                  </a:extLst>
                </a:gridCol>
              </a:tblGrid>
              <a:tr h="1468910">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Increment Operand</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Decrement Operand</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Assignment of a long value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217120">
                <a:tc>
                  <a:txBody>
                    <a:bodyPr/>
                    <a:lstStyle/>
                    <a:p>
                      <a:pPr marL="180000" algn="l" fontAlgn="t">
                        <a:spcAft>
                          <a:spcPts val="1000"/>
                        </a:spcAft>
                      </a:pPr>
                      <a:r>
                        <a:rPr lang="en-PH" sz="5400">
                          <a:effectLst/>
                          <a:latin typeface="Open Sans" panose="020B0606030504020204" pitchFamily="34" charset="0"/>
                          <a:ea typeface="Open Sans" panose="020B0606030504020204" pitchFamily="34" charset="0"/>
                          <a:cs typeface="Open Sans" panose="020B0606030504020204" pitchFamily="34" charset="0"/>
                        </a:rPr>
                        <a:t>i++</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5400" dirty="0">
                          <a:effectLst/>
                          <a:latin typeface="Open Sans" panose="020B0606030504020204" pitchFamily="34" charset="0"/>
                          <a:ea typeface="Open Sans" panose="020B0606030504020204" pitchFamily="34" charset="0"/>
                          <a:cs typeface="Open Sans" panose="020B0606030504020204" pitchFamily="34" charset="0"/>
                        </a:rPr>
                        <a:t>--</a:t>
                      </a:r>
                      <a:r>
                        <a:rPr lang="en-PH" sz="5400" dirty="0" err="1">
                          <a:effectLst/>
                          <a:latin typeface="Open Sans" panose="020B0606030504020204" pitchFamily="34" charset="0"/>
                          <a:ea typeface="Open Sans" panose="020B0606030504020204" pitchFamily="34" charset="0"/>
                          <a:cs typeface="Open Sans" panose="020B0606030504020204" pitchFamily="34" charset="0"/>
                        </a:rPr>
                        <a:t>i</a:t>
                      </a:r>
                      <a:endParaRPr lang="en-PH" sz="54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5400" dirty="0" err="1">
                          <a:effectLst/>
                          <a:latin typeface="Open Sans" panose="020B0606030504020204" pitchFamily="34" charset="0"/>
                          <a:ea typeface="Open Sans" panose="020B0606030504020204" pitchFamily="34" charset="0"/>
                          <a:cs typeface="Open Sans" panose="020B0606030504020204" pitchFamily="34" charset="0"/>
                        </a:rPr>
                        <a:t>i</a:t>
                      </a:r>
                      <a:r>
                        <a:rPr lang="en-PH" sz="5400" dirty="0">
                          <a:effectLst/>
                          <a:latin typeface="Open Sans" panose="020B0606030504020204" pitchFamily="34" charset="0"/>
                          <a:ea typeface="Open Sans" panose="020B0606030504020204" pitchFamily="34" charset="0"/>
                          <a:cs typeface="Open Sans" panose="020B0606030504020204" pitchFamily="34" charset="0"/>
                        </a:rPr>
                        <a:t> = 100_000_000_000L</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Tree>
    <p:extLst>
      <p:ext uri="{BB962C8B-B14F-4D97-AF65-F5344CB8AC3E}">
        <p14:creationId xmlns:p14="http://schemas.microsoft.com/office/powerpoint/2010/main" val="393695487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795570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Thread-Safe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2000548"/>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Concurrent threads concepts: Interleaving,</a:t>
            </a:r>
            <a:br>
              <a:rPr lang="en-US" sz="4500" dirty="0">
                <a:latin typeface="Open Sans" panose="020B0606030504020204" pitchFamily="34" charset="0"/>
                <a:ea typeface="Open Sans" panose="020B0606030504020204" pitchFamily="34" charset="0"/>
                <a:cs typeface="Open Sans" panose="020B0606030504020204" pitchFamily="34" charset="0"/>
              </a:rPr>
            </a:br>
            <a:r>
              <a:rPr lang="en-US" sz="4500" dirty="0">
                <a:latin typeface="Open Sans" panose="020B0606030504020204" pitchFamily="34" charset="0"/>
                <a:ea typeface="Open Sans" panose="020B0606030504020204" pitchFamily="34" charset="0"/>
                <a:cs typeface="Open Sans" panose="020B0606030504020204" pitchFamily="34" charset="0"/>
              </a:rPr>
              <a:t>Atomicity, Memory Consistency, Volatile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object or a block of code is thread safe, if it isn't compromised, by the execution of concurrent threads.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the correctness and consistency of the program's output or its visible state, is unaffected by other threads.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Atomic operations and immutable objects are examples of thread-safe code.</a:t>
            </a:r>
          </a:p>
        </p:txBody>
      </p:sp>
    </p:spTree>
    <p:extLst>
      <p:ext uri="{BB962C8B-B14F-4D97-AF65-F5344CB8AC3E}">
        <p14:creationId xmlns:p14="http://schemas.microsoft.com/office/powerpoint/2010/main" val="198377035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95844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Memory Consistency Errors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2000548"/>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Concurrent threads concepts: Interleaving,</a:t>
            </a:r>
            <a:br>
              <a:rPr lang="en-US" sz="4500" dirty="0">
                <a:latin typeface="Open Sans" panose="020B0606030504020204" pitchFamily="34" charset="0"/>
                <a:ea typeface="Open Sans" panose="020B0606030504020204" pitchFamily="34" charset="0"/>
                <a:cs typeface="Open Sans" panose="020B0606030504020204" pitchFamily="34" charset="0"/>
              </a:rPr>
            </a:br>
            <a:r>
              <a:rPr lang="en-US" sz="4500" dirty="0">
                <a:latin typeface="Open Sans" panose="020B0606030504020204" pitchFamily="34" charset="0"/>
                <a:ea typeface="Open Sans" panose="020B0606030504020204" pitchFamily="34" charset="0"/>
                <a:cs typeface="Open Sans" panose="020B0606030504020204" pitchFamily="34" charset="0"/>
              </a:rPr>
              <a:t>Atomicity, Memory Consistency, Volatile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operating system may read from heap variables, and </a:t>
            </a:r>
            <a:r>
              <a:rPr lang="en-US" sz="6400" b="1" dirty="0">
                <a:latin typeface="Open Sans" panose="020B0606030504020204" pitchFamily="34" charset="0"/>
                <a:ea typeface="Open Sans" panose="020B0606030504020204" pitchFamily="34" charset="0"/>
                <a:cs typeface="Open Sans" panose="020B0606030504020204" pitchFamily="34" charset="0"/>
              </a:rPr>
              <a:t>make a copy</a:t>
            </a:r>
            <a:r>
              <a:rPr lang="en-US" sz="6400" dirty="0">
                <a:latin typeface="Open Sans" panose="020B0606030504020204" pitchFamily="34" charset="0"/>
                <a:ea typeface="Open Sans" panose="020B0606030504020204" pitchFamily="34" charset="0"/>
                <a:cs typeface="Open Sans" panose="020B0606030504020204" pitchFamily="34" charset="0"/>
              </a:rPr>
              <a:t> of the value, in each thread's own storage cache.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thread has its own small and fast memory storage, that holds its own copy of a shared resource's value.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One thread can modify a shared variable, but this </a:t>
            </a:r>
            <a:r>
              <a:rPr lang="en-US" sz="6400" b="1" dirty="0">
                <a:latin typeface="Open Sans" panose="020B0606030504020204" pitchFamily="34" charset="0"/>
                <a:ea typeface="Open Sans" panose="020B0606030504020204" pitchFamily="34" charset="0"/>
                <a:cs typeface="Open Sans" panose="020B0606030504020204" pitchFamily="34" charset="0"/>
              </a:rPr>
              <a:t>change might not be immediately reflected or visible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Instead, it's first updated in the thread's local cache.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operating system may </a:t>
            </a:r>
            <a:r>
              <a:rPr lang="en-US" sz="6400">
                <a:latin typeface="Open Sans" panose="020B0606030504020204" pitchFamily="34" charset="0"/>
                <a:ea typeface="Open Sans" panose="020B0606030504020204" pitchFamily="34" charset="0"/>
                <a:cs typeface="Open Sans" panose="020B0606030504020204" pitchFamily="34" charset="0"/>
              </a:rPr>
              <a:t>not flush </a:t>
            </a:r>
            <a:r>
              <a:rPr lang="en-US" sz="6400" dirty="0">
                <a:latin typeface="Open Sans" panose="020B0606030504020204" pitchFamily="34" charset="0"/>
                <a:ea typeface="Open Sans" panose="020B0606030504020204" pitchFamily="34" charset="0"/>
                <a:cs typeface="Open Sans" panose="020B0606030504020204" pitchFamily="34" charset="0"/>
              </a:rPr>
              <a:t>the first thread's changes to the heap, until the thread has finished executing.</a:t>
            </a:r>
          </a:p>
        </p:txBody>
      </p:sp>
    </p:spTree>
    <p:extLst>
      <p:ext uri="{BB962C8B-B14F-4D97-AF65-F5344CB8AC3E}">
        <p14:creationId xmlns:p14="http://schemas.microsoft.com/office/powerpoint/2010/main" val="314101821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477534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volatile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2000548"/>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Concurrent threads concepts: Interleaving,</a:t>
            </a:r>
            <a:br>
              <a:rPr lang="en-US" sz="4500" dirty="0">
                <a:latin typeface="Open Sans" panose="020B0606030504020204" pitchFamily="34" charset="0"/>
                <a:ea typeface="Open Sans" panose="020B0606030504020204" pitchFamily="34" charset="0"/>
                <a:cs typeface="Open Sans" panose="020B0606030504020204" pitchFamily="34" charset="0"/>
              </a:rPr>
            </a:br>
            <a:r>
              <a:rPr lang="en-US" sz="4500" dirty="0">
                <a:latin typeface="Open Sans" panose="020B0606030504020204" pitchFamily="34" charset="0"/>
                <a:ea typeface="Open Sans" panose="020B0606030504020204" pitchFamily="34" charset="0"/>
                <a:cs typeface="Open Sans" panose="020B0606030504020204" pitchFamily="34" charset="0"/>
              </a:rPr>
              <a:t>Atomicity, Memory Consistency, Volatile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a:latin typeface="Roboto Mono" panose="00000009000000000000" pitchFamily="49" charset="0"/>
                <a:ea typeface="Roboto Mono" panose="00000009000000000000" pitchFamily="49" charset="0"/>
                <a:cs typeface="Open Sans" panose="020B0606030504020204" pitchFamily="34" charset="0"/>
              </a:rPr>
              <a:t>volatile</a:t>
            </a:r>
            <a:r>
              <a:rPr lang="en-US" sz="6400" dirty="0">
                <a:latin typeface="Open Sans" panose="020B0606030504020204" pitchFamily="34" charset="0"/>
                <a:ea typeface="Open Sans" panose="020B0606030504020204" pitchFamily="34" charset="0"/>
                <a:cs typeface="Open Sans" panose="020B0606030504020204" pitchFamily="34" charset="0"/>
              </a:rPr>
              <a:t> keyword is used as a modifier for class variables.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an </a:t>
            </a:r>
            <a:r>
              <a:rPr lang="en-US" sz="6400" b="1" dirty="0">
                <a:latin typeface="Open Sans" panose="020B0606030504020204" pitchFamily="34" charset="0"/>
                <a:ea typeface="Open Sans" panose="020B0606030504020204" pitchFamily="34" charset="0"/>
                <a:cs typeface="Open Sans" panose="020B0606030504020204" pitchFamily="34" charset="0"/>
              </a:rPr>
              <a:t>indicator</a:t>
            </a:r>
            <a:r>
              <a:rPr lang="en-US" sz="6400" dirty="0">
                <a:latin typeface="Open Sans" panose="020B0606030504020204" pitchFamily="34" charset="0"/>
                <a:ea typeface="Open Sans" panose="020B0606030504020204" pitchFamily="34" charset="0"/>
                <a:cs typeface="Open Sans" panose="020B0606030504020204" pitchFamily="34" charset="0"/>
              </a:rPr>
              <a:t> that this variable's value may be changed by multiple threads.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modifier </a:t>
            </a:r>
            <a:r>
              <a:rPr lang="en-US" sz="6400" b="1" dirty="0">
                <a:latin typeface="Open Sans" panose="020B0606030504020204" pitchFamily="34" charset="0"/>
                <a:ea typeface="Open Sans" panose="020B0606030504020204" pitchFamily="34" charset="0"/>
                <a:cs typeface="Open Sans" panose="020B0606030504020204" pitchFamily="34" charset="0"/>
              </a:rPr>
              <a:t>ensures</a:t>
            </a:r>
            <a:r>
              <a:rPr lang="en-US" sz="6400" dirty="0">
                <a:latin typeface="Open Sans" panose="020B0606030504020204" pitchFamily="34" charset="0"/>
                <a:ea typeface="Open Sans" panose="020B0606030504020204" pitchFamily="34" charset="0"/>
                <a:cs typeface="Open Sans" panose="020B0606030504020204" pitchFamily="34" charset="0"/>
              </a:rPr>
              <a:t> that the variable is always read from, and written to the main memory, rather than from any thread-specific caches.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provides memory consistency for this variable's value across threads.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Volatile has limited usage though.</a:t>
            </a:r>
          </a:p>
        </p:txBody>
      </p:sp>
    </p:spTree>
    <p:extLst>
      <p:ext uri="{BB962C8B-B14F-4D97-AF65-F5344CB8AC3E}">
        <p14:creationId xmlns:p14="http://schemas.microsoft.com/office/powerpoint/2010/main" val="1040509403"/>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22477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When to use volatile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2000548"/>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Concurrent threads concepts: Interleaving,</a:t>
            </a:r>
            <a:br>
              <a:rPr lang="en-US" sz="4500" dirty="0">
                <a:latin typeface="Open Sans" panose="020B0606030504020204" pitchFamily="34" charset="0"/>
                <a:ea typeface="Open Sans" panose="020B0606030504020204" pitchFamily="34" charset="0"/>
                <a:cs typeface="Open Sans" panose="020B0606030504020204" pitchFamily="34" charset="0"/>
              </a:rPr>
            </a:br>
            <a:r>
              <a:rPr lang="en-US" sz="4500" dirty="0">
                <a:latin typeface="Open Sans" panose="020B0606030504020204" pitchFamily="34" charset="0"/>
                <a:ea typeface="Open Sans" panose="020B0606030504020204" pitchFamily="34" charset="0"/>
                <a:cs typeface="Open Sans" panose="020B0606030504020204" pitchFamily="34" charset="0"/>
              </a:rPr>
              <a:t>Atomicity, Memory Consistency, Volatile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specific scenarios when you'll want to use volatile.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When a variable is used to track the state of a shared resource, such as a counter or a flag.</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When a variable is used to communicate between threads.</a:t>
            </a:r>
          </a:p>
        </p:txBody>
      </p:sp>
    </p:spTree>
    <p:extLst>
      <p:ext uri="{BB962C8B-B14F-4D97-AF65-F5344CB8AC3E}">
        <p14:creationId xmlns:p14="http://schemas.microsoft.com/office/powerpoint/2010/main" val="2497243362"/>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623</TotalTime>
  <Words>749</Words>
  <Application>Microsoft Office PowerPoint</Application>
  <PresentationFormat>Custom</PresentationFormat>
  <Paragraphs>72</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Helvetica</vt:lpstr>
      <vt:lpstr>Helvetica Light</vt:lpstr>
      <vt:lpstr>Helvetica Neue</vt:lpstr>
      <vt:lpstr>Open Sans</vt:lpstr>
      <vt:lpstr>Roboto Mono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166</cp:revision>
  <dcterms:modified xsi:type="dcterms:W3CDTF">2023-09-29T01:12:09Z</dcterms:modified>
</cp:coreProperties>
</file>