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2"/>
    <p:sldId id="279" r:id="rId3"/>
    <p:sldId id="280"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9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2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docs.oracle.com/en/java/javase/17/docs/api/java.base/java/util/concurrent/ArrayBlockingQueu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237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Concurrent Collections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Thread-Safe Lists and Queues,</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err="1">
                <a:latin typeface="Open Sans" panose="020B0606030504020204" pitchFamily="34" charset="0"/>
                <a:ea typeface="Open Sans" panose="020B0606030504020204" pitchFamily="34" charset="0"/>
                <a:cs typeface="Open Sans" panose="020B0606030504020204" pitchFamily="34" charset="0"/>
              </a:rPr>
              <a:t>ArrayBlockingQueue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LinkedList and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as well as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and HashSet, are also </a:t>
            </a:r>
            <a:r>
              <a:rPr lang="en-US" sz="6400" b="1" dirty="0">
                <a:latin typeface="Open Sans" panose="020B0606030504020204" pitchFamily="34" charset="0"/>
                <a:ea typeface="Open Sans" panose="020B0606030504020204" pitchFamily="34" charset="0"/>
                <a:cs typeface="Open Sans" panose="020B0606030504020204" pitchFamily="34" charset="0"/>
              </a:rPr>
              <a:t>NOT thread-safe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these can be used with a synchronized wrapper, which you can get from the Collections helper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synchronized wrappers provide a thread-safe option for you, with less impact on the design, if you need to make existing code work concurrently.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starting with new code though, I'd recommend using  concurrent collections.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6582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Concurrent Collections for Arrays and 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Thread-Safe Lists and Queues,</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err="1">
                <a:latin typeface="Open Sans" panose="020B0606030504020204" pitchFamily="34" charset="0"/>
                <a:ea typeface="Open Sans" panose="020B0606030504020204" pitchFamily="34" charset="0"/>
                <a:cs typeface="Open Sans" panose="020B0606030504020204" pitchFamily="34" charset="0"/>
              </a:rPr>
              <a:t>ArrayBlockingQueue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55747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lists, there are two concurrent collection choices, depending on the type of work which needs to be done in parallel.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Roboto Mono" panose="00000009000000000000" pitchFamily="49" charset="0"/>
                <a:ea typeface="Roboto Mono" panose="00000009000000000000" pitchFamily="49" charset="0"/>
                <a:cs typeface="Open Sans" panose="020B0606030504020204" pitchFamily="34" charset="0"/>
              </a:rPr>
              <a:t>ConcurrentLinkedQueue</a:t>
            </a:r>
            <a:r>
              <a:rPr lang="en-US" sz="6400" dirty="0">
                <a:latin typeface="Open Sans" panose="020B0606030504020204" pitchFamily="34" charset="0"/>
                <a:ea typeface="Open Sans" panose="020B0606030504020204" pitchFamily="34" charset="0"/>
                <a:cs typeface="Open Sans" panose="020B0606030504020204" pitchFamily="34" charset="0"/>
              </a:rPr>
              <a:t> when you'll have frequent insertions and removals, such as producer-consumer scenarios, or task scheduling.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Roboto Mono" panose="00000009000000000000" pitchFamily="49" charset="0"/>
                <a:ea typeface="Roboto Mono" panose="00000009000000000000" pitchFamily="49" charset="0"/>
                <a:cs typeface="Open Sans" panose="020B0606030504020204" pitchFamily="34" charset="0"/>
              </a:rPr>
              <a:t>CopyOnWriteArrayList</a:t>
            </a:r>
            <a:r>
              <a:rPr lang="en-US" sz="6400" dirty="0">
                <a:latin typeface="Open Sans" panose="020B0606030504020204" pitchFamily="34" charset="0"/>
                <a:ea typeface="Open Sans" panose="020B0606030504020204" pitchFamily="34" charset="0"/>
                <a:cs typeface="Open Sans" panose="020B0606030504020204" pitchFamily="34" charset="0"/>
              </a:rPr>
              <a:t> when you have a read-heavy workload with infrequent modifications. This type of list is useful for scenarios like configuration management, or read-only views of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an array, you can use one of the concurrent list options above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Or Use an </a:t>
            </a:r>
            <a:r>
              <a:rPr lang="en-US" sz="6400" dirty="0" err="1">
                <a:latin typeface="Roboto Mono" panose="00000009000000000000" pitchFamily="49" charset="0"/>
                <a:ea typeface="Roboto Mono" panose="00000009000000000000" pitchFamily="49" charset="0"/>
                <a:cs typeface="Open Sans" panose="020B0606030504020204" pitchFamily="34" charset="0"/>
              </a:rPr>
              <a:t>ArrayBlockingQueue</a:t>
            </a:r>
            <a:r>
              <a:rPr lang="en-US" sz="6400" dirty="0">
                <a:latin typeface="Open Sans" panose="020B0606030504020204" pitchFamily="34" charset="0"/>
                <a:ea typeface="Open Sans" panose="020B0606030504020204" pitchFamily="34" charset="0"/>
                <a:cs typeface="Open Sans" panose="020B0606030504020204" pitchFamily="34" charset="0"/>
              </a:rPr>
              <a:t>. This is a fixed-size queue, that blocks under two circumstances. The first is if you try to poll or remove an element from an empty queue. The second is if you try to offer, or add an element to a full queue. This is designed as a First In First Out or FIFO queue.</a:t>
            </a:r>
          </a:p>
        </p:txBody>
      </p:sp>
    </p:spTree>
    <p:extLst>
      <p:ext uri="{BB962C8B-B14F-4D97-AF65-F5344CB8AC3E}">
        <p14:creationId xmlns:p14="http://schemas.microsoft.com/office/powerpoint/2010/main" val="57539281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08836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Adding an Element to the </a:t>
            </a:r>
            <a:r>
              <a:rPr lang="en-US" sz="10800" dirty="0" err="1">
                <a:latin typeface="Open Sans" panose="020B0606030504020204" pitchFamily="34" charset="0"/>
                <a:ea typeface="Open Sans" panose="020B0606030504020204" pitchFamily="34" charset="0"/>
                <a:cs typeface="Open Sans" panose="020B0606030504020204" pitchFamily="34" charset="0"/>
              </a:rPr>
              <a:t>ArrayBlockingQueue</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Thread-Safe Lists and Queues,</a:t>
            </a:r>
            <a:br>
              <a:rPr lang="en-US" sz="4500" dirty="0">
                <a:latin typeface="Open Sans" panose="020B0606030504020204" pitchFamily="34" charset="0"/>
                <a:ea typeface="Open Sans" panose="020B0606030504020204" pitchFamily="34" charset="0"/>
                <a:cs typeface="Open Sans" panose="020B0606030504020204" pitchFamily="34" charset="0"/>
              </a:rPr>
            </a:br>
            <a:r>
              <a:rPr lang="en-US" sz="4500" dirty="0" err="1">
                <a:latin typeface="Open Sans" panose="020B0606030504020204" pitchFamily="34" charset="0"/>
                <a:ea typeface="Open Sans" panose="020B0606030504020204" pitchFamily="34" charset="0"/>
                <a:cs typeface="Open Sans" panose="020B0606030504020204" pitchFamily="34" charset="0"/>
              </a:rPr>
              <a:t>ArrayBlockingQueue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you can see four methods you can use, to add an element to the </a:t>
            </a:r>
            <a:r>
              <a:rPr lang="en-US" sz="6400" dirty="0" err="1">
                <a:latin typeface="Open Sans" panose="020B0606030504020204" pitchFamily="34" charset="0"/>
                <a:ea typeface="Open Sans" panose="020B0606030504020204" pitchFamily="34" charset="0"/>
                <a:cs typeface="Open Sans" panose="020B0606030504020204" pitchFamily="34" charset="0"/>
              </a:rPr>
              <a:t>ArrayBlockingQueue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72E26B26-EE10-741F-624D-D7FF3770AF62}"/>
              </a:ext>
            </a:extLst>
          </p:cNvPr>
          <p:cNvGraphicFramePr>
            <a:graphicFrameLocks noGrp="1"/>
          </p:cNvGraphicFramePr>
          <p:nvPr>
            <p:extLst>
              <p:ext uri="{D42A27DB-BD31-4B8C-83A1-F6EECF244321}">
                <p14:modId xmlns:p14="http://schemas.microsoft.com/office/powerpoint/2010/main" val="4038837118"/>
              </p:ext>
            </p:extLst>
          </p:nvPr>
        </p:nvGraphicFramePr>
        <p:xfrm>
          <a:off x="952499" y="7118264"/>
          <a:ext cx="34782670" cy="7286042"/>
        </p:xfrm>
        <a:graphic>
          <a:graphicData uri="http://schemas.openxmlformats.org/drawingml/2006/table">
            <a:tbl>
              <a:tblPr firstRow="1" bandRow="1">
                <a:tableStyleId>{5C22544A-7EE6-4342-B048-85BDC9FD1C3A}</a:tableStyleId>
              </a:tblPr>
              <a:tblGrid>
                <a:gridCol w="12602863">
                  <a:extLst>
                    <a:ext uri="{9D8B030D-6E8A-4147-A177-3AD203B41FA5}">
                      <a16:colId xmlns:a16="http://schemas.microsoft.com/office/drawing/2014/main" val="2844207666"/>
                    </a:ext>
                  </a:extLst>
                </a:gridCol>
                <a:gridCol w="3991233">
                  <a:extLst>
                    <a:ext uri="{9D8B030D-6E8A-4147-A177-3AD203B41FA5}">
                      <a16:colId xmlns:a16="http://schemas.microsoft.com/office/drawing/2014/main" val="1891655341"/>
                    </a:ext>
                  </a:extLst>
                </a:gridCol>
                <a:gridCol w="3212756">
                  <a:extLst>
                    <a:ext uri="{9D8B030D-6E8A-4147-A177-3AD203B41FA5}">
                      <a16:colId xmlns:a16="http://schemas.microsoft.com/office/drawing/2014/main" val="1633063901"/>
                    </a:ext>
                  </a:extLst>
                </a:gridCol>
                <a:gridCol w="9625914">
                  <a:extLst>
                    <a:ext uri="{9D8B030D-6E8A-4147-A177-3AD203B41FA5}">
                      <a16:colId xmlns:a16="http://schemas.microsoft.com/office/drawing/2014/main" val="726211447"/>
                    </a:ext>
                  </a:extLst>
                </a:gridCol>
                <a:gridCol w="5349904">
                  <a:extLst>
                    <a:ext uri="{9D8B030D-6E8A-4147-A177-3AD203B41FA5}">
                      <a16:colId xmlns:a16="http://schemas.microsoft.com/office/drawing/2014/main" val="1568169136"/>
                    </a:ext>
                  </a:extLst>
                </a:gridCol>
              </a:tblGrid>
              <a:tr h="1293770">
                <a:tc>
                  <a:txBody>
                    <a:bodyPr/>
                    <a:lstStyle/>
                    <a:p>
                      <a:pPr marL="180000" algn="l"/>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Blocks?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Throws </a:t>
                      </a:r>
                      <a:r>
                        <a:rPr lang="en-PH"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InterruptedException</a:t>
                      </a:r>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Adds To Queue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98068">
                <a:tc>
                  <a:txBody>
                    <a:bodyPr/>
                    <a:lstStyle/>
                    <a:p>
                      <a:pPr marL="180000" algn="l" fontAlgn="t">
                        <a:spcAft>
                          <a:spcPts val="1000"/>
                        </a:spcAft>
                      </a:pPr>
                      <a:r>
                        <a:rPr lang="en-PH" sz="400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add(E e)</a:t>
                      </a:r>
                      <a:endParaRPr lang="en-PH" sz="400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No</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boolean</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No, throws </a:t>
                      </a:r>
                      <a:r>
                        <a:rPr lang="en-PH" sz="4000">
                          <a:solidFill>
                            <a:srgbClr val="474747"/>
                          </a:solidFill>
                          <a:effectLst/>
                          <a:latin typeface="Open Sans" panose="020B0606030504020204" pitchFamily="34" charset="0"/>
                          <a:ea typeface="Open Sans" panose="020B0606030504020204" pitchFamily="34" charset="0"/>
                          <a:cs typeface="Open Sans" panose="020B0606030504020204" pitchFamily="34" charset="0"/>
                        </a:rPr>
                        <a:t>IllegalStateException (Unchecked)</a:t>
                      </a:r>
                      <a:endParaRPr lang="en-PH" sz="40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98068">
                <a:tc>
                  <a:txBody>
                    <a:bodyPr/>
                    <a:lstStyle/>
                    <a:p>
                      <a:pPr marL="180000" algn="l" fontAlgn="t">
                        <a:spcAft>
                          <a:spcPts val="1000"/>
                        </a:spcAft>
                      </a:pPr>
                      <a:r>
                        <a:rPr lang="en-PH" sz="400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offer(</a:t>
                      </a:r>
                      <a:r>
                        <a:rPr lang="en-PH" sz="4000" u="none" strike="noStrike">
                          <a:solidFill>
                            <a:srgbClr val="353833"/>
                          </a:solidFill>
                          <a:effectLst/>
                          <a:latin typeface="Roboto Mono" panose="00000009000000000000" pitchFamily="49" charset="0"/>
                          <a:ea typeface="Roboto Mono" panose="00000009000000000000" pitchFamily="49" charset="0"/>
                          <a:cs typeface="Open Sans" panose="020B0606030504020204" pitchFamily="34" charset="0"/>
                          <a:hlinkClick r:id="rId4" tooltip="type parameter in ArrayBlockingQueue"/>
                        </a:rPr>
                        <a:t>E</a:t>
                      </a:r>
                      <a:r>
                        <a:rPr lang="en-PH" sz="400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 e)</a:t>
                      </a:r>
                      <a:endParaRPr lang="en-PH" sz="400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No</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boolean</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No</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272977"/>
                  </a:ext>
                </a:extLst>
              </a:tr>
              <a:tr h="1498068">
                <a:tc>
                  <a:txBody>
                    <a:bodyPr/>
                    <a:lstStyle/>
                    <a:p>
                      <a:pPr marL="180000" algn="l" fontAlgn="t">
                        <a:spcAft>
                          <a:spcPts val="1000"/>
                        </a:spcAft>
                      </a:pPr>
                      <a:r>
                        <a:rPr lang="en-US" sz="4000" dirty="0">
                          <a:effectLst/>
                          <a:latin typeface="Roboto Mono" panose="00000009000000000000" pitchFamily="49" charset="0"/>
                          <a:ea typeface="Roboto Mono" panose="00000009000000000000" pitchFamily="49" charset="0"/>
                          <a:cs typeface="Open Sans" panose="020B0606030504020204" pitchFamily="34" charset="0"/>
                        </a:rPr>
                        <a:t>offer(E </a:t>
                      </a:r>
                      <a:r>
                        <a:rPr lang="en-US" sz="4000" dirty="0" err="1">
                          <a:effectLst/>
                          <a:latin typeface="Roboto Mono" panose="00000009000000000000" pitchFamily="49" charset="0"/>
                          <a:ea typeface="Roboto Mono" panose="00000009000000000000" pitchFamily="49" charset="0"/>
                          <a:cs typeface="Open Sans" panose="020B0606030504020204" pitchFamily="34" charset="0"/>
                        </a:rPr>
                        <a:t>e</a:t>
                      </a:r>
                      <a:r>
                        <a:rPr lang="en-US" sz="4000" dirty="0">
                          <a:effectLst/>
                          <a:latin typeface="Roboto Mono" panose="00000009000000000000" pitchFamily="49" charset="0"/>
                          <a:ea typeface="Roboto Mono" panose="00000009000000000000" pitchFamily="49" charset="0"/>
                          <a:cs typeface="Open Sans" panose="020B0606030504020204" pitchFamily="34" charset="0"/>
                        </a:rPr>
                        <a:t>, long timeout, </a:t>
                      </a:r>
                      <a:r>
                        <a:rPr lang="en-US" sz="4000" dirty="0" err="1">
                          <a:effectLst/>
                          <a:latin typeface="Roboto Mono" panose="00000009000000000000" pitchFamily="49" charset="0"/>
                          <a:ea typeface="Roboto Mono" panose="00000009000000000000" pitchFamily="49" charset="0"/>
                          <a:cs typeface="Open Sans" panose="020B0606030504020204" pitchFamily="34" charset="0"/>
                        </a:rPr>
                        <a:t>TimeUnit</a:t>
                      </a:r>
                      <a:r>
                        <a:rPr lang="en-US" sz="4000" dirty="0">
                          <a:effectLst/>
                          <a:latin typeface="Roboto Mono" panose="00000009000000000000" pitchFamily="49" charset="0"/>
                          <a:ea typeface="Roboto Mono" panose="00000009000000000000" pitchFamily="49" charset="0"/>
                          <a:cs typeface="Open Sans" panose="020B0606030504020204" pitchFamily="34" charset="0"/>
                        </a:rPr>
                        <a:t> unit)</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Temporarily</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dirty="0" err="1">
                          <a:effectLst/>
                          <a:latin typeface="Open Sans" panose="020B0606030504020204" pitchFamily="34" charset="0"/>
                          <a:ea typeface="Open Sans" panose="020B0606030504020204" pitchFamily="34" charset="0"/>
                          <a:cs typeface="Open Sans" panose="020B0606030504020204" pitchFamily="34" charset="0"/>
                        </a:rPr>
                        <a:t>boolean</a:t>
                      </a:r>
                      <a:endParaRPr lang="en-PH" sz="40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2884753"/>
                  </a:ext>
                </a:extLst>
              </a:tr>
              <a:tr h="1498068">
                <a:tc>
                  <a:txBody>
                    <a:bodyPr/>
                    <a:lstStyle/>
                    <a:p>
                      <a:pPr marL="180000" algn="l" fontAlgn="t">
                        <a:spcAft>
                          <a:spcPts val="1000"/>
                        </a:spcAft>
                      </a:pPr>
                      <a:r>
                        <a:rPr lang="en-PH" sz="40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put(</a:t>
                      </a:r>
                      <a:r>
                        <a:rPr lang="en-PH" sz="4000" u="none" strike="noStrike"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hlinkClick r:id="rId4" tooltip="type parameter in ArrayBlockingQueue"/>
                        </a:rPr>
                        <a:t>E</a:t>
                      </a:r>
                      <a:r>
                        <a:rPr lang="en-PH" sz="4000" dirty="0">
                          <a:solidFill>
                            <a:srgbClr val="353833"/>
                          </a:solidFill>
                          <a:effectLst/>
                          <a:latin typeface="Roboto Mono" panose="00000009000000000000" pitchFamily="49" charset="0"/>
                          <a:ea typeface="Roboto Mono" panose="00000009000000000000" pitchFamily="49" charset="0"/>
                          <a:cs typeface="Open Sans" panose="020B0606030504020204" pitchFamily="34" charset="0"/>
                        </a:rPr>
                        <a:t> e)</a:t>
                      </a:r>
                      <a:endParaRPr lang="en-PH" sz="4000" dirty="0">
                        <a:effectLst/>
                        <a:latin typeface="Roboto Mono" panose="00000009000000000000" pitchFamily="49" charset="0"/>
                        <a:ea typeface="Roboto Mono" panose="00000009000000000000" pitchFamily="49"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dirty="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void</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000" dirty="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944872"/>
                  </a:ext>
                </a:extLst>
              </a:tr>
            </a:tbl>
          </a:graphicData>
        </a:graphic>
      </p:graphicFrame>
    </p:spTree>
    <p:extLst>
      <p:ext uri="{BB962C8B-B14F-4D97-AF65-F5344CB8AC3E}">
        <p14:creationId xmlns:p14="http://schemas.microsoft.com/office/powerpoint/2010/main" val="13292976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617</TotalTime>
  <Words>352</Words>
  <Application>Microsoft Office PowerPoint</Application>
  <PresentationFormat>Custom</PresentationFormat>
  <Paragraphs>43</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2023-10-20T06:52:05Z</dcterms:modified>
</cp:coreProperties>
</file>