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3"/>
  </p:notesMasterIdLst>
  <p:sldIdLst>
    <p:sldId id="302" r:id="rId2"/>
    <p:sldId id="303" r:id="rId3"/>
    <p:sldId id="304" r:id="rId4"/>
    <p:sldId id="305" r:id="rId5"/>
    <p:sldId id="306" r:id="rId6"/>
    <p:sldId id="307" r:id="rId7"/>
    <p:sldId id="308" r:id="rId8"/>
    <p:sldId id="309" r:id="rId9"/>
    <p:sldId id="310" r:id="rId10"/>
    <p:sldId id="311" r:id="rId11"/>
    <p:sldId id="312" r:id="rId12"/>
    <p:sldId id="313" r:id="rId13"/>
    <p:sldId id="314" r:id="rId14"/>
    <p:sldId id="315" r:id="rId15"/>
    <p:sldId id="316" r:id="rId16"/>
    <p:sldId id="317" r:id="rId17"/>
    <p:sldId id="318" r:id="rId18"/>
    <p:sldId id="319" r:id="rId19"/>
    <p:sldId id="320" r:id="rId20"/>
    <p:sldId id="321" r:id="rId21"/>
    <p:sldId id="322" r:id="rId22"/>
  </p:sldIdLst>
  <p:sldSz cx="36576000" cy="20574000"/>
  <p:notesSz cx="6858000" cy="9144000"/>
  <p:defaultTextStyle>
    <a:defPPr marL="0" marR="0" indent="0" algn="l" defTabSz="1369222" rtl="0" fontAlgn="auto" latinLnBrk="1" hangingPunct="0">
      <a:lnSpc>
        <a:spcPct val="100000"/>
      </a:lnSpc>
      <a:spcBef>
        <a:spcPts val="0"/>
      </a:spcBef>
      <a:spcAft>
        <a:spcPts val="0"/>
      </a:spcAft>
      <a:buClrTx/>
      <a:buSzTx/>
      <a:buFontTx/>
      <a:buNone/>
      <a:tabLst/>
      <a:defRPr kumimoji="0" sz="2696" b="0" i="0" u="none" strike="noStrike" cap="none" spc="0" normalizeH="0" baseline="0">
        <a:ln>
          <a:noFill/>
        </a:ln>
        <a:solidFill>
          <a:srgbClr val="000000"/>
        </a:solidFill>
        <a:effectLst/>
        <a:uFillTx/>
      </a:defRPr>
    </a:defPPr>
    <a:lvl1pPr marL="0" marR="0" indent="0"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1pPr>
    <a:lvl2pPr marL="0" marR="0" indent="342306"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2pPr>
    <a:lvl3pPr marL="0" marR="0" indent="684612"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3pPr>
    <a:lvl4pPr marL="0" marR="0" indent="1026916"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4pPr>
    <a:lvl5pPr marL="0" marR="0" indent="1369222"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5pPr>
    <a:lvl6pPr marL="0" marR="0" indent="1711528"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6pPr>
    <a:lvl7pPr marL="0" marR="0" indent="2053834"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7pPr>
    <a:lvl8pPr marL="0" marR="0" indent="2396140"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8pPr>
    <a:lvl9pPr marL="0" marR="0" indent="2738446"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BE4D5"/>
    <a:srgbClr val="C1E1F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4D7"/>
          </a:solidFill>
        </a:fill>
      </a:tcStyle>
    </a:wholeTbl>
    <a:band2H>
      <a:tcTxStyle/>
      <a:tcStyle>
        <a:tcBdr/>
        <a:fill>
          <a:solidFill>
            <a:srgbClr val="C3C2C2"/>
          </a:solidFill>
        </a:fill>
      </a:tcStyle>
    </a:band2H>
    <a:firstCol>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814" autoAdjust="0"/>
    <p:restoredTop sz="94660"/>
  </p:normalViewPr>
  <p:slideViewPr>
    <p:cSldViewPr snapToGrid="0">
      <p:cViewPr varScale="1">
        <p:scale>
          <a:sx n="52" d="100"/>
          <a:sy n="52" d="100"/>
        </p:scale>
        <p:origin x="1020" y="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6" name="Shape 116"/>
          <p:cNvSpPr>
            <a:spLocks noGrp="1" noRot="1" noChangeAspect="1"/>
          </p:cNvSpPr>
          <p:nvPr>
            <p:ph type="sldImg"/>
          </p:nvPr>
        </p:nvSpPr>
        <p:spPr>
          <a:xfrm>
            <a:off x="381000" y="685800"/>
            <a:ext cx="6096000" cy="3429000"/>
          </a:xfrm>
          <a:prstGeom prst="rect">
            <a:avLst/>
          </a:prstGeom>
        </p:spPr>
        <p:txBody>
          <a:bodyPr/>
          <a:lstStyle/>
          <a:p>
            <a:endParaRPr/>
          </a:p>
        </p:txBody>
      </p:sp>
      <p:sp>
        <p:nvSpPr>
          <p:cNvPr id="117" name="Shape 117"/>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2478303747"/>
      </p:ext>
    </p:extLst>
  </p:cSld>
  <p:clrMap bg1="lt1" tx1="dk1" bg2="lt2" tx2="dk2" accent1="accent1" accent2="accent2" accent3="accent3" accent4="accent4" accent5="accent5" accent6="accent6" hlink="hlink" folHlink="folHlink"/>
  <p:notesStyle>
    <a:lvl1pPr defTabSz="684612" latinLnBrk="0">
      <a:lnSpc>
        <a:spcPct val="117999"/>
      </a:lnSpc>
      <a:defRPr sz="3294">
        <a:latin typeface="Helvetica Neue"/>
        <a:ea typeface="Helvetica Neue"/>
        <a:cs typeface="Helvetica Neue"/>
        <a:sym typeface="Helvetica Neue"/>
      </a:defRPr>
    </a:lvl1pPr>
    <a:lvl2pPr indent="342306" defTabSz="684612" latinLnBrk="0">
      <a:lnSpc>
        <a:spcPct val="117999"/>
      </a:lnSpc>
      <a:defRPr sz="3294">
        <a:latin typeface="Helvetica Neue"/>
        <a:ea typeface="Helvetica Neue"/>
        <a:cs typeface="Helvetica Neue"/>
        <a:sym typeface="Helvetica Neue"/>
      </a:defRPr>
    </a:lvl2pPr>
    <a:lvl3pPr indent="684612" defTabSz="684612" latinLnBrk="0">
      <a:lnSpc>
        <a:spcPct val="117999"/>
      </a:lnSpc>
      <a:defRPr sz="3294">
        <a:latin typeface="Helvetica Neue"/>
        <a:ea typeface="Helvetica Neue"/>
        <a:cs typeface="Helvetica Neue"/>
        <a:sym typeface="Helvetica Neue"/>
      </a:defRPr>
    </a:lvl3pPr>
    <a:lvl4pPr indent="1026916" defTabSz="684612" latinLnBrk="0">
      <a:lnSpc>
        <a:spcPct val="117999"/>
      </a:lnSpc>
      <a:defRPr sz="3294">
        <a:latin typeface="Helvetica Neue"/>
        <a:ea typeface="Helvetica Neue"/>
        <a:cs typeface="Helvetica Neue"/>
        <a:sym typeface="Helvetica Neue"/>
      </a:defRPr>
    </a:lvl4pPr>
    <a:lvl5pPr indent="1369222" defTabSz="684612" latinLnBrk="0">
      <a:lnSpc>
        <a:spcPct val="117999"/>
      </a:lnSpc>
      <a:defRPr sz="3294">
        <a:latin typeface="Helvetica Neue"/>
        <a:ea typeface="Helvetica Neue"/>
        <a:cs typeface="Helvetica Neue"/>
        <a:sym typeface="Helvetica Neue"/>
      </a:defRPr>
    </a:lvl5pPr>
    <a:lvl6pPr indent="1711528" defTabSz="684612" latinLnBrk="0">
      <a:lnSpc>
        <a:spcPct val="117999"/>
      </a:lnSpc>
      <a:defRPr sz="3294">
        <a:latin typeface="Helvetica Neue"/>
        <a:ea typeface="Helvetica Neue"/>
        <a:cs typeface="Helvetica Neue"/>
        <a:sym typeface="Helvetica Neue"/>
      </a:defRPr>
    </a:lvl6pPr>
    <a:lvl7pPr indent="2053834" defTabSz="684612" latinLnBrk="0">
      <a:lnSpc>
        <a:spcPct val="117999"/>
      </a:lnSpc>
      <a:defRPr sz="3294">
        <a:latin typeface="Helvetica Neue"/>
        <a:ea typeface="Helvetica Neue"/>
        <a:cs typeface="Helvetica Neue"/>
        <a:sym typeface="Helvetica Neue"/>
      </a:defRPr>
    </a:lvl7pPr>
    <a:lvl8pPr indent="2396140" defTabSz="684612" latinLnBrk="0">
      <a:lnSpc>
        <a:spcPct val="117999"/>
      </a:lnSpc>
      <a:defRPr sz="3294">
        <a:latin typeface="Helvetica Neue"/>
        <a:ea typeface="Helvetica Neue"/>
        <a:cs typeface="Helvetica Neue"/>
        <a:sym typeface="Helvetica Neue"/>
      </a:defRPr>
    </a:lvl8pPr>
    <a:lvl9pPr indent="2738446" defTabSz="684612" latinLnBrk="0">
      <a:lnSpc>
        <a:spcPct val="117999"/>
      </a:lnSpc>
      <a:defRPr sz="3294">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6635956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5322350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9085519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6241497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9846434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1911341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2281009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73456077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28441925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17832169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0863417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7069708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71755113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7981095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8702194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2220188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6692083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2825251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590173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499889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823300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Photo - Horizontal">
    <p:spTree>
      <p:nvGrpSpPr>
        <p:cNvPr id="1" name=""/>
        <p:cNvGrpSpPr/>
        <p:nvPr/>
      </p:nvGrpSpPr>
      <p:grpSpPr>
        <a:xfrm>
          <a:off x="0" y="0"/>
          <a:ext cx="0" cy="0"/>
          <a:chOff x="0" y="0"/>
          <a:chExt cx="0" cy="0"/>
        </a:xfrm>
      </p:grpSpPr>
      <p:sp>
        <p:nvSpPr>
          <p:cNvPr id="20" name="Shape 20"/>
          <p:cNvSpPr>
            <a:spLocks noGrp="1"/>
          </p:cNvSpPr>
          <p:nvPr>
            <p:ph type="pic" idx="13"/>
          </p:nvPr>
        </p:nvSpPr>
        <p:spPr>
          <a:xfrm>
            <a:off x="4688955" y="1009652"/>
            <a:ext cx="27203402" cy="13106400"/>
          </a:xfrm>
          <a:prstGeom prst="rect">
            <a:avLst/>
          </a:prstGeom>
        </p:spPr>
        <p:txBody>
          <a:bodyPr lIns="91439" tIns="45719" rIns="91439" bIns="45719" anchor="t">
            <a:noAutofit/>
          </a:bodyPr>
          <a:lstStyle/>
          <a:p>
            <a:endParaRPr/>
          </a:p>
        </p:txBody>
      </p:sp>
      <p:sp>
        <p:nvSpPr>
          <p:cNvPr id="21" name="Shape 21"/>
          <p:cNvSpPr>
            <a:spLocks noGrp="1"/>
          </p:cNvSpPr>
          <p:nvPr>
            <p:ph type="title"/>
          </p:nvPr>
        </p:nvSpPr>
        <p:spPr>
          <a:xfrm>
            <a:off x="952500" y="14173202"/>
            <a:ext cx="34671000" cy="3009900"/>
          </a:xfrm>
          <a:prstGeom prst="rect">
            <a:avLst/>
          </a:prstGeom>
        </p:spPr>
        <p:txBody>
          <a:bodyPr anchor="b"/>
          <a:lstStyle/>
          <a:p>
            <a:r>
              <a:t>Title Text</a:t>
            </a:r>
          </a:p>
        </p:txBody>
      </p:sp>
      <p:sp>
        <p:nvSpPr>
          <p:cNvPr id="22" name="Shape 22"/>
          <p:cNvSpPr>
            <a:spLocks noGrp="1"/>
          </p:cNvSpPr>
          <p:nvPr>
            <p:ph type="body" sz="quarter" idx="1"/>
          </p:nvPr>
        </p:nvSpPr>
        <p:spPr>
          <a:xfrm>
            <a:off x="952500" y="17278351"/>
            <a:ext cx="34671000" cy="2381250"/>
          </a:xfrm>
          <a:prstGeom prst="rect">
            <a:avLst/>
          </a:prstGeom>
        </p:spPr>
        <p:txBody>
          <a:bodyPr anchor="t"/>
          <a:lstStyle>
            <a:lvl1pPr marL="0" indent="0" algn="ctr">
              <a:spcBef>
                <a:spcPts val="0"/>
              </a:spcBef>
              <a:buSzTx/>
              <a:buNone/>
              <a:defRPr sz="6600"/>
            </a:lvl1pPr>
            <a:lvl2pPr marL="0" indent="342882" algn="ctr">
              <a:spcBef>
                <a:spcPts val="0"/>
              </a:spcBef>
              <a:buSzTx/>
              <a:buNone/>
              <a:defRPr sz="6600"/>
            </a:lvl2pPr>
            <a:lvl3pPr marL="0" indent="685764" algn="ctr">
              <a:spcBef>
                <a:spcPts val="0"/>
              </a:spcBef>
              <a:buSzTx/>
              <a:buNone/>
              <a:defRPr sz="6600"/>
            </a:lvl3pPr>
            <a:lvl4pPr marL="0" indent="1028644" algn="ctr">
              <a:spcBef>
                <a:spcPts val="0"/>
              </a:spcBef>
              <a:buSzTx/>
              <a:buNone/>
              <a:defRPr sz="6600"/>
            </a:lvl4pPr>
            <a:lvl5pPr marL="0" indent="1371526" algn="ctr">
              <a:spcBef>
                <a:spcPts val="0"/>
              </a:spcBef>
              <a:buSzTx/>
              <a:buNone/>
              <a:defRPr sz="6600"/>
            </a:lvl5pPr>
          </a:lstStyle>
          <a:p>
            <a:r>
              <a:t>Body Level One</a:t>
            </a:r>
          </a:p>
          <a:p>
            <a:pPr lvl="1"/>
            <a:r>
              <a:t>Body Level Two</a:t>
            </a:r>
          </a:p>
          <a:p>
            <a:pPr lvl="2"/>
            <a:r>
              <a:t>Body Level Three</a:t>
            </a:r>
          </a:p>
          <a:p>
            <a:pPr lvl="3"/>
            <a:r>
              <a:t>Body Level Four</a:t>
            </a:r>
          </a:p>
          <a:p>
            <a:pPr lvl="4"/>
            <a:r>
              <a:t>Body Level Five</a:t>
            </a:r>
          </a:p>
        </p:txBody>
      </p:sp>
      <p:sp>
        <p:nvSpPr>
          <p:cNvPr id="23" name="Shape 23"/>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02" name="Shape 102"/>
          <p:cNvSpPr>
            <a:spLocks noGrp="1"/>
          </p:cNvSpPr>
          <p:nvPr>
            <p:ph type="pic" idx="13"/>
          </p:nvPr>
        </p:nvSpPr>
        <p:spPr>
          <a:xfrm>
            <a:off x="0" y="2"/>
            <a:ext cx="36576000" cy="20574000"/>
          </a:xfrm>
          <a:prstGeom prst="rect">
            <a:avLst/>
          </a:prstGeom>
        </p:spPr>
        <p:txBody>
          <a:bodyPr lIns="91439" tIns="45719" rIns="91439" bIns="45719" anchor="t">
            <a:noAutofit/>
          </a:bodyPr>
          <a:lstStyle/>
          <a:p>
            <a:endParaRPr/>
          </a:p>
        </p:txBody>
      </p:sp>
      <p:sp>
        <p:nvSpPr>
          <p:cNvPr id="103" name="Shape 103"/>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10" name="Shape 110"/>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 Center">
    <p:spTree>
      <p:nvGrpSpPr>
        <p:cNvPr id="1" name=""/>
        <p:cNvGrpSpPr/>
        <p:nvPr/>
      </p:nvGrpSpPr>
      <p:grpSpPr>
        <a:xfrm>
          <a:off x="0" y="0"/>
          <a:ext cx="0" cy="0"/>
          <a:chOff x="0" y="0"/>
          <a:chExt cx="0" cy="0"/>
        </a:xfrm>
      </p:grpSpPr>
      <p:sp>
        <p:nvSpPr>
          <p:cNvPr id="30" name="Shape 30"/>
          <p:cNvSpPr>
            <a:spLocks noGrp="1"/>
          </p:cNvSpPr>
          <p:nvPr>
            <p:ph type="title"/>
          </p:nvPr>
        </p:nvSpPr>
        <p:spPr>
          <a:xfrm>
            <a:off x="2667000" y="6800852"/>
            <a:ext cx="31242000" cy="6972300"/>
          </a:xfrm>
          <a:prstGeom prst="rect">
            <a:avLst/>
          </a:prstGeom>
        </p:spPr>
        <p:txBody>
          <a:bodyPr/>
          <a:lstStyle/>
          <a:p>
            <a:r>
              <a:t>Title Text</a:t>
            </a:r>
          </a:p>
        </p:txBody>
      </p:sp>
      <p:sp>
        <p:nvSpPr>
          <p:cNvPr id="31" name="Shape 31"/>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Photo - Vertical">
    <p:spTree>
      <p:nvGrpSpPr>
        <p:cNvPr id="1" name=""/>
        <p:cNvGrpSpPr/>
        <p:nvPr/>
      </p:nvGrpSpPr>
      <p:grpSpPr>
        <a:xfrm>
          <a:off x="0" y="0"/>
          <a:ext cx="0" cy="0"/>
          <a:chOff x="0" y="0"/>
          <a:chExt cx="0" cy="0"/>
        </a:xfrm>
      </p:grpSpPr>
      <p:sp>
        <p:nvSpPr>
          <p:cNvPr id="38" name="Shape 38"/>
          <p:cNvSpPr>
            <a:spLocks noGrp="1"/>
          </p:cNvSpPr>
          <p:nvPr>
            <p:ph type="pic" sz="half" idx="13"/>
          </p:nvPr>
        </p:nvSpPr>
        <p:spPr>
          <a:xfrm>
            <a:off x="19748973" y="1657352"/>
            <a:ext cx="14287502" cy="17259300"/>
          </a:xfrm>
          <a:prstGeom prst="rect">
            <a:avLst/>
          </a:prstGeom>
        </p:spPr>
        <p:txBody>
          <a:bodyPr lIns="91439" tIns="45719" rIns="91439" bIns="45719" anchor="t">
            <a:noAutofit/>
          </a:bodyPr>
          <a:lstStyle/>
          <a:p>
            <a:endParaRPr/>
          </a:p>
        </p:txBody>
      </p:sp>
      <p:sp>
        <p:nvSpPr>
          <p:cNvPr id="39" name="Shape 39"/>
          <p:cNvSpPr>
            <a:spLocks noGrp="1"/>
          </p:cNvSpPr>
          <p:nvPr>
            <p:ph type="title"/>
          </p:nvPr>
        </p:nvSpPr>
        <p:spPr>
          <a:xfrm>
            <a:off x="2476503" y="1657350"/>
            <a:ext cx="15335250" cy="8420100"/>
          </a:xfrm>
          <a:prstGeom prst="rect">
            <a:avLst/>
          </a:prstGeom>
        </p:spPr>
        <p:txBody>
          <a:bodyPr anchor="b"/>
          <a:lstStyle>
            <a:lvl1pPr>
              <a:defRPr sz="12598"/>
            </a:lvl1pPr>
          </a:lstStyle>
          <a:p>
            <a:r>
              <a:t>Title Text</a:t>
            </a:r>
          </a:p>
        </p:txBody>
      </p:sp>
      <p:sp>
        <p:nvSpPr>
          <p:cNvPr id="40" name="Shape 40"/>
          <p:cNvSpPr>
            <a:spLocks noGrp="1"/>
          </p:cNvSpPr>
          <p:nvPr>
            <p:ph type="body" sz="quarter" idx="1"/>
          </p:nvPr>
        </p:nvSpPr>
        <p:spPr>
          <a:xfrm>
            <a:off x="2476503" y="10267950"/>
            <a:ext cx="15335250" cy="8648700"/>
          </a:xfrm>
          <a:prstGeom prst="rect">
            <a:avLst/>
          </a:prstGeom>
        </p:spPr>
        <p:txBody>
          <a:bodyPr anchor="t"/>
          <a:lstStyle>
            <a:lvl1pPr marL="0" indent="0" algn="ctr">
              <a:spcBef>
                <a:spcPts val="0"/>
              </a:spcBef>
              <a:buSzTx/>
              <a:buNone/>
              <a:defRPr sz="6600"/>
            </a:lvl1pPr>
            <a:lvl2pPr marL="0" indent="342882" algn="ctr">
              <a:spcBef>
                <a:spcPts val="0"/>
              </a:spcBef>
              <a:buSzTx/>
              <a:buNone/>
              <a:defRPr sz="6600"/>
            </a:lvl2pPr>
            <a:lvl3pPr marL="0" indent="685764" algn="ctr">
              <a:spcBef>
                <a:spcPts val="0"/>
              </a:spcBef>
              <a:buSzTx/>
              <a:buNone/>
              <a:defRPr sz="6600"/>
            </a:lvl3pPr>
            <a:lvl4pPr marL="0" indent="1028644" algn="ctr">
              <a:spcBef>
                <a:spcPts val="0"/>
              </a:spcBef>
              <a:buSzTx/>
              <a:buNone/>
              <a:defRPr sz="6600"/>
            </a:lvl4pPr>
            <a:lvl5pPr marL="0" indent="1371526" algn="ctr">
              <a:spcBef>
                <a:spcPts val="0"/>
              </a:spcBef>
              <a:buSzTx/>
              <a:buNone/>
              <a:defRPr sz="6600"/>
            </a:lvl5pPr>
          </a:lstStyle>
          <a:p>
            <a:r>
              <a:t>Body Level One</a:t>
            </a:r>
          </a:p>
          <a:p>
            <a:pPr lvl="1"/>
            <a:r>
              <a:t>Body Level Two</a:t>
            </a:r>
          </a:p>
          <a:p>
            <a:pPr lvl="2"/>
            <a:r>
              <a:t>Body Level Three</a:t>
            </a:r>
          </a:p>
          <a:p>
            <a:pPr lvl="3"/>
            <a:r>
              <a:t>Body Level Four</a:t>
            </a:r>
          </a:p>
          <a:p>
            <a:pPr lvl="4"/>
            <a:r>
              <a:t>Body Level Five</a:t>
            </a:r>
          </a:p>
        </p:txBody>
      </p:sp>
      <p:sp>
        <p:nvSpPr>
          <p:cNvPr id="41" name="Shape 41"/>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48" name="Shape 48"/>
          <p:cNvSpPr>
            <a:spLocks noGrp="1"/>
          </p:cNvSpPr>
          <p:nvPr>
            <p:ph type="title"/>
          </p:nvPr>
        </p:nvSpPr>
        <p:spPr>
          <a:prstGeom prst="rect">
            <a:avLst/>
          </a:prstGeom>
        </p:spPr>
        <p:txBody>
          <a:bodyPr/>
          <a:lstStyle/>
          <a:p>
            <a:r>
              <a:t>Title Text</a:t>
            </a:r>
          </a:p>
        </p:txBody>
      </p:sp>
      <p:sp>
        <p:nvSpPr>
          <p:cNvPr id="49" name="Shape 49"/>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56" name="Shape 56"/>
          <p:cNvSpPr>
            <a:spLocks noGrp="1"/>
          </p:cNvSpPr>
          <p:nvPr>
            <p:ph type="title"/>
          </p:nvPr>
        </p:nvSpPr>
        <p:spPr>
          <a:prstGeom prst="rect">
            <a:avLst/>
          </a:prstGeom>
        </p:spPr>
        <p:txBody>
          <a:bodyPr/>
          <a:lstStyle/>
          <a:p>
            <a:r>
              <a:t>Title Text</a:t>
            </a:r>
          </a:p>
        </p:txBody>
      </p:sp>
      <p:sp>
        <p:nvSpPr>
          <p:cNvPr id="57" name="Shape 57"/>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58" name="Shape 58"/>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5" name="Shape 65"/>
          <p:cNvSpPr>
            <a:spLocks noGrp="1"/>
          </p:cNvSpPr>
          <p:nvPr>
            <p:ph type="pic" sz="half" idx="13"/>
          </p:nvPr>
        </p:nvSpPr>
        <p:spPr>
          <a:xfrm>
            <a:off x="19754850" y="4857753"/>
            <a:ext cx="14287500" cy="13811250"/>
          </a:xfrm>
          <a:prstGeom prst="rect">
            <a:avLst/>
          </a:prstGeom>
        </p:spPr>
        <p:txBody>
          <a:bodyPr lIns="91439" tIns="45719" rIns="91439" bIns="45719" anchor="t">
            <a:noAutofit/>
          </a:bodyPr>
          <a:lstStyle/>
          <a:p>
            <a:endParaRPr/>
          </a:p>
        </p:txBody>
      </p:sp>
      <p:sp>
        <p:nvSpPr>
          <p:cNvPr id="66" name="Shape 66"/>
          <p:cNvSpPr>
            <a:spLocks noGrp="1"/>
          </p:cNvSpPr>
          <p:nvPr>
            <p:ph type="title"/>
          </p:nvPr>
        </p:nvSpPr>
        <p:spPr>
          <a:prstGeom prst="rect">
            <a:avLst/>
          </a:prstGeom>
        </p:spPr>
        <p:txBody>
          <a:bodyPr/>
          <a:lstStyle/>
          <a:p>
            <a:r>
              <a:t>Title Text</a:t>
            </a:r>
          </a:p>
        </p:txBody>
      </p:sp>
      <p:sp>
        <p:nvSpPr>
          <p:cNvPr id="67" name="Shape 67"/>
          <p:cNvSpPr>
            <a:spLocks noGrp="1"/>
          </p:cNvSpPr>
          <p:nvPr>
            <p:ph type="body" sz="half" idx="1"/>
          </p:nvPr>
        </p:nvSpPr>
        <p:spPr>
          <a:xfrm>
            <a:off x="2533650" y="4857753"/>
            <a:ext cx="15011400" cy="13811250"/>
          </a:xfrm>
          <a:prstGeom prst="rect">
            <a:avLst/>
          </a:prstGeom>
        </p:spPr>
        <p:txBody>
          <a:bodyPr/>
          <a:lstStyle>
            <a:lvl1pPr marL="838154" indent="-838154">
              <a:spcBef>
                <a:spcPts val="6750"/>
              </a:spcBef>
              <a:defRPr sz="6750"/>
            </a:lvl1pPr>
            <a:lvl2pPr marL="1676310" indent="-838154">
              <a:spcBef>
                <a:spcPts val="6750"/>
              </a:spcBef>
              <a:defRPr sz="6750"/>
            </a:lvl2pPr>
            <a:lvl3pPr marL="2514464" indent="-838154">
              <a:spcBef>
                <a:spcPts val="6750"/>
              </a:spcBef>
              <a:defRPr sz="6750"/>
            </a:lvl3pPr>
            <a:lvl4pPr marL="3352620" indent="-838154">
              <a:spcBef>
                <a:spcPts val="6750"/>
              </a:spcBef>
              <a:defRPr sz="6750"/>
            </a:lvl4pPr>
            <a:lvl5pPr marL="4190774" indent="-838154">
              <a:spcBef>
                <a:spcPts val="6750"/>
              </a:spcBef>
              <a:defRPr sz="6750"/>
            </a:lvl5pPr>
          </a:lstStyle>
          <a:p>
            <a:r>
              <a:t>Body Level One</a:t>
            </a:r>
          </a:p>
          <a:p>
            <a:pPr lvl="1"/>
            <a:r>
              <a:t>Body Level Two</a:t>
            </a:r>
          </a:p>
          <a:p>
            <a:pPr lvl="2"/>
            <a:r>
              <a:t>Body Level Three</a:t>
            </a:r>
          </a:p>
          <a:p>
            <a:pPr lvl="3"/>
            <a:r>
              <a:t>Body Level Four</a:t>
            </a:r>
          </a:p>
          <a:p>
            <a:pPr lvl="4"/>
            <a:r>
              <a:t>Body Level Five</a:t>
            </a:r>
          </a:p>
        </p:txBody>
      </p:sp>
      <p:sp>
        <p:nvSpPr>
          <p:cNvPr id="68" name="Shape 68"/>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75" name="Shape 75"/>
          <p:cNvSpPr>
            <a:spLocks noGrp="1"/>
          </p:cNvSpPr>
          <p:nvPr>
            <p:ph type="body" idx="1"/>
          </p:nvPr>
        </p:nvSpPr>
        <p:spPr>
          <a:xfrm>
            <a:off x="2533650" y="2667001"/>
            <a:ext cx="31508700" cy="15220950"/>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76" name="Shape 76"/>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83" name="Shape 83"/>
          <p:cNvSpPr>
            <a:spLocks noGrp="1"/>
          </p:cNvSpPr>
          <p:nvPr>
            <p:ph type="pic" sz="quarter" idx="13"/>
          </p:nvPr>
        </p:nvSpPr>
        <p:spPr>
          <a:xfrm>
            <a:off x="23641053" y="10572751"/>
            <a:ext cx="11106150" cy="8324850"/>
          </a:xfrm>
          <a:prstGeom prst="rect">
            <a:avLst/>
          </a:prstGeom>
        </p:spPr>
        <p:txBody>
          <a:bodyPr lIns="91439" tIns="45719" rIns="91439" bIns="45719" anchor="t">
            <a:noAutofit/>
          </a:bodyPr>
          <a:lstStyle/>
          <a:p>
            <a:endParaRPr/>
          </a:p>
        </p:txBody>
      </p:sp>
      <p:sp>
        <p:nvSpPr>
          <p:cNvPr id="84" name="Shape 84"/>
          <p:cNvSpPr>
            <a:spLocks noGrp="1"/>
          </p:cNvSpPr>
          <p:nvPr>
            <p:ph type="pic" sz="quarter" idx="14"/>
          </p:nvPr>
        </p:nvSpPr>
        <p:spPr>
          <a:xfrm>
            <a:off x="23641053" y="1695451"/>
            <a:ext cx="11106150" cy="8324850"/>
          </a:xfrm>
          <a:prstGeom prst="rect">
            <a:avLst/>
          </a:prstGeom>
        </p:spPr>
        <p:txBody>
          <a:bodyPr lIns="91439" tIns="45719" rIns="91439" bIns="45719" anchor="t">
            <a:noAutofit/>
          </a:bodyPr>
          <a:lstStyle/>
          <a:p>
            <a:endParaRPr/>
          </a:p>
        </p:txBody>
      </p:sp>
      <p:sp>
        <p:nvSpPr>
          <p:cNvPr id="85" name="Shape 85"/>
          <p:cNvSpPr>
            <a:spLocks noGrp="1"/>
          </p:cNvSpPr>
          <p:nvPr>
            <p:ph type="pic" idx="15"/>
          </p:nvPr>
        </p:nvSpPr>
        <p:spPr>
          <a:xfrm>
            <a:off x="1809750" y="1695451"/>
            <a:ext cx="21259800" cy="17202150"/>
          </a:xfrm>
          <a:prstGeom prst="rect">
            <a:avLst/>
          </a:prstGeom>
        </p:spPr>
        <p:txBody>
          <a:bodyPr lIns="91439" tIns="45719" rIns="91439" bIns="45719" anchor="t">
            <a:noAutofit/>
          </a:bodyPr>
          <a:lstStyle/>
          <a:p>
            <a:endParaRPr/>
          </a:p>
        </p:txBody>
      </p:sp>
      <p:sp>
        <p:nvSpPr>
          <p:cNvPr id="86" name="Shape 86"/>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93" name="Shape 93"/>
          <p:cNvSpPr>
            <a:spLocks noGrp="1"/>
          </p:cNvSpPr>
          <p:nvPr>
            <p:ph type="body" sz="quarter" idx="13"/>
          </p:nvPr>
        </p:nvSpPr>
        <p:spPr>
          <a:xfrm>
            <a:off x="3581403" y="13430251"/>
            <a:ext cx="29432250" cy="979755"/>
          </a:xfrm>
          <a:prstGeom prst="rect">
            <a:avLst/>
          </a:prstGeom>
        </p:spPr>
        <p:txBody>
          <a:bodyPr anchor="t">
            <a:spAutoFit/>
          </a:bodyPr>
          <a:lstStyle>
            <a:lvl1pPr marL="0" indent="0" algn="ctr">
              <a:spcBef>
                <a:spcPts val="0"/>
              </a:spcBef>
              <a:buSzTx/>
              <a:buNone/>
              <a:defRPr sz="5700">
                <a:latin typeface="Helvetica"/>
                <a:ea typeface="Helvetica"/>
                <a:cs typeface="Helvetica"/>
                <a:sym typeface="Helvetica"/>
              </a:defRPr>
            </a:lvl1pPr>
          </a:lstStyle>
          <a:p>
            <a:r>
              <a:t>–Johnny Appleseed</a:t>
            </a:r>
          </a:p>
        </p:txBody>
      </p:sp>
      <p:sp>
        <p:nvSpPr>
          <p:cNvPr id="94" name="Shape 94"/>
          <p:cNvSpPr>
            <a:spLocks noGrp="1"/>
          </p:cNvSpPr>
          <p:nvPr>
            <p:ph type="body" sz="quarter" idx="14"/>
          </p:nvPr>
        </p:nvSpPr>
        <p:spPr>
          <a:xfrm>
            <a:off x="3581403" y="9083251"/>
            <a:ext cx="29432250" cy="1302601"/>
          </a:xfrm>
          <a:prstGeom prst="rect">
            <a:avLst/>
          </a:prstGeom>
        </p:spPr>
        <p:txBody>
          <a:bodyPr>
            <a:spAutoFit/>
          </a:bodyPr>
          <a:lstStyle>
            <a:lvl1pPr marL="0" indent="0" algn="ctr">
              <a:spcBef>
                <a:spcPts val="0"/>
              </a:spcBef>
              <a:buSzTx/>
              <a:buNone/>
            </a:lvl1pPr>
          </a:lstStyle>
          <a:p>
            <a:r>
              <a:t>“Type a quote here.” </a:t>
            </a:r>
          </a:p>
        </p:txBody>
      </p:sp>
      <p:sp>
        <p:nvSpPr>
          <p:cNvPr id="95" name="Shape 95"/>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a:spLocks noGrp="1"/>
          </p:cNvSpPr>
          <p:nvPr>
            <p:ph type="title"/>
          </p:nvPr>
        </p:nvSpPr>
        <p:spPr>
          <a:xfrm>
            <a:off x="2533650" y="1428750"/>
            <a:ext cx="31508700" cy="342900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p>
            <a:r>
              <a:t>Title Text</a:t>
            </a:r>
          </a:p>
        </p:txBody>
      </p:sp>
      <p:sp>
        <p:nvSpPr>
          <p:cNvPr id="3" name="Shape 3"/>
          <p:cNvSpPr>
            <a:spLocks noGrp="1"/>
          </p:cNvSpPr>
          <p:nvPr>
            <p:ph type="body" idx="1"/>
          </p:nvPr>
        </p:nvSpPr>
        <p:spPr>
          <a:xfrm>
            <a:off x="2533650" y="4857753"/>
            <a:ext cx="31508700" cy="1381125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p>
            <a:r>
              <a:t>Body Level One</a:t>
            </a:r>
          </a:p>
          <a:p>
            <a:pPr lvl="1"/>
            <a:r>
              <a:t>Body Level Two</a:t>
            </a:r>
          </a:p>
          <a:p>
            <a:pPr lvl="2"/>
            <a:r>
              <a:t>Body Level Three</a:t>
            </a:r>
          </a:p>
          <a:p>
            <a:pPr lvl="3"/>
            <a:r>
              <a:t>Body Level Four</a:t>
            </a:r>
          </a:p>
          <a:p>
            <a:pPr lvl="4"/>
            <a:r>
              <a:t>Body Level Five</a:t>
            </a:r>
          </a:p>
        </p:txBody>
      </p:sp>
      <p:sp>
        <p:nvSpPr>
          <p:cNvPr id="4" name="Shape 4"/>
          <p:cNvSpPr>
            <a:spLocks noGrp="1"/>
          </p:cNvSpPr>
          <p:nvPr>
            <p:ph type="sldNum" sz="quarter" idx="2"/>
          </p:nvPr>
        </p:nvSpPr>
        <p:spPr>
          <a:xfrm>
            <a:off x="17880931" y="19621502"/>
            <a:ext cx="795089" cy="656590"/>
          </a:xfrm>
          <a:prstGeom prst="rect">
            <a:avLst/>
          </a:prstGeom>
          <a:ln w="12700">
            <a:miter lim="400000"/>
          </a:ln>
        </p:spPr>
        <p:txBody>
          <a:bodyPr wrap="none" lIns="50800" tIns="50800" rIns="50800" bIns="50800">
            <a:spAutoFit/>
          </a:bodyPr>
          <a:lstStyle>
            <a:lvl1pPr>
              <a:defRPr sz="3600"/>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ransition spd="med"/>
  <p:txStyles>
    <p:titleStyle>
      <a:lvl1pPr marL="0" marR="0" indent="0"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1pPr>
      <a:lvl2pPr marL="0" marR="0" indent="342882"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2pPr>
      <a:lvl3pPr marL="0" marR="0" indent="685764"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3pPr>
      <a:lvl4pPr marL="0" marR="0" indent="1028644"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4pPr>
      <a:lvl5pPr marL="0" marR="0" indent="1371526"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5pPr>
      <a:lvl6pPr marL="0" marR="0" indent="1714408"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6pPr>
      <a:lvl7pPr marL="0" marR="0" indent="2057290"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7pPr>
      <a:lvl8pPr marL="0" marR="0" indent="2400170"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8pPr>
      <a:lvl9pPr marL="0" marR="0" indent="2743052"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9pPr>
    </p:titleStyle>
    <p:bodyStyle>
      <a:lvl1pPr marL="952448"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1pPr>
      <a:lvl2pPr marL="1904898"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2pPr>
      <a:lvl3pPr marL="2857346"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3pPr>
      <a:lvl4pPr marL="3809796"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4pPr>
      <a:lvl5pPr marL="4762244"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5pPr>
      <a:lvl6pPr marL="5714692"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6pPr>
      <a:lvl7pPr marL="6667142"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7pPr>
      <a:lvl8pPr marL="7619590"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8pPr>
      <a:lvl9pPr marL="8572040"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9pPr>
    </p:bodyStyle>
    <p:otherStyle>
      <a:lvl1pPr marL="0" marR="0" indent="0"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1pPr>
      <a:lvl2pPr marL="0" marR="0" indent="342882"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2pPr>
      <a:lvl3pPr marL="0" marR="0" indent="685764"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3pPr>
      <a:lvl4pPr marL="0" marR="0" indent="1028644"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4pPr>
      <a:lvl5pPr marL="0" marR="0" indent="1371526"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5pPr>
      <a:lvl6pPr marL="0" marR="0" indent="1714408"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6pPr>
      <a:lvl7pPr marL="0" marR="0" indent="2057290"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7pPr>
      <a:lvl8pPr marL="0" marR="0" indent="2400170"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8pPr>
      <a:lvl9pPr marL="0" marR="0" indent="2743052"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24.png"/><Relationship Id="rId2" Type="http://schemas.openxmlformats.org/officeDocument/2006/relationships/notesSlide" Target="../notesSlides/notesSlide10.xml"/><Relationship Id="rId1" Type="http://schemas.openxmlformats.org/officeDocument/2006/relationships/slideLayout" Target="../slideLayouts/slideLayout5.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24.png"/><Relationship Id="rId2" Type="http://schemas.openxmlformats.org/officeDocument/2006/relationships/notesSlide" Target="../notesSlides/notesSlide11.xml"/><Relationship Id="rId1" Type="http://schemas.openxmlformats.org/officeDocument/2006/relationships/slideLayout" Target="../slideLayouts/slideLayout5.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5.xml"/><Relationship Id="rId5" Type="http://schemas.openxmlformats.org/officeDocument/2006/relationships/image" Target="../media/image26.png"/><Relationship Id="rId4" Type="http://schemas.openxmlformats.org/officeDocument/2006/relationships/image" Target="../media/image25.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5.xml"/><Relationship Id="rId5" Type="http://schemas.openxmlformats.org/officeDocument/2006/relationships/image" Target="../media/image26.png"/><Relationship Id="rId4" Type="http://schemas.openxmlformats.org/officeDocument/2006/relationships/image" Target="../media/image25.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5.xml"/><Relationship Id="rId6" Type="http://schemas.openxmlformats.org/officeDocument/2006/relationships/image" Target="../media/image8.png"/><Relationship Id="rId5" Type="http://schemas.openxmlformats.org/officeDocument/2006/relationships/image" Target="../media/image28.png"/><Relationship Id="rId4" Type="http://schemas.openxmlformats.org/officeDocument/2006/relationships/image" Target="../media/image27.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5.xml"/><Relationship Id="rId6" Type="http://schemas.openxmlformats.org/officeDocument/2006/relationships/image" Target="../media/image8.png"/><Relationship Id="rId5" Type="http://schemas.openxmlformats.org/officeDocument/2006/relationships/image" Target="../media/image28.png"/><Relationship Id="rId4" Type="http://schemas.openxmlformats.org/officeDocument/2006/relationships/image" Target="../media/image27.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5.xml"/><Relationship Id="rId6" Type="http://schemas.openxmlformats.org/officeDocument/2006/relationships/image" Target="../media/image8.png"/><Relationship Id="rId5" Type="http://schemas.openxmlformats.org/officeDocument/2006/relationships/image" Target="../media/image28.png"/><Relationship Id="rId4" Type="http://schemas.openxmlformats.org/officeDocument/2006/relationships/image" Target="../media/image27.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5.xml"/><Relationship Id="rId4" Type="http://schemas.openxmlformats.org/officeDocument/2006/relationships/image" Target="../media/image29.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5.xml"/><Relationship Id="rId4" Type="http://schemas.openxmlformats.org/officeDocument/2006/relationships/image" Target="../media/image29.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33.png"/><Relationship Id="rId2" Type="http://schemas.openxmlformats.org/officeDocument/2006/relationships/notesSlide" Target="../notesSlides/notesSlide19.xml"/><Relationship Id="rId1" Type="http://schemas.openxmlformats.org/officeDocument/2006/relationships/slideLayout" Target="../slideLayouts/slideLayout5.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5.xml"/><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33.png"/><Relationship Id="rId2" Type="http://schemas.openxmlformats.org/officeDocument/2006/relationships/notesSlide" Target="../notesSlides/notesSlide20.xml"/><Relationship Id="rId1" Type="http://schemas.openxmlformats.org/officeDocument/2006/relationships/slideLayout" Target="../slideLayouts/slideLayout5.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5.xml"/><Relationship Id="rId4" Type="http://schemas.openxmlformats.org/officeDocument/2006/relationships/image" Target="../media/image34.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5.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5.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5.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5.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7.png"/><Relationship Id="rId3" Type="http://schemas.openxmlformats.org/officeDocument/2006/relationships/image" Target="../media/image2.png"/><Relationship Id="rId7" Type="http://schemas.openxmlformats.org/officeDocument/2006/relationships/image" Target="../media/image11.png"/><Relationship Id="rId12"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5.xml"/><Relationship Id="rId6" Type="http://schemas.openxmlformats.org/officeDocument/2006/relationships/image" Target="../media/image10.png"/><Relationship Id="rId11" Type="http://schemas.openxmlformats.org/officeDocument/2006/relationships/image" Target="../media/image15.png"/><Relationship Id="rId5" Type="http://schemas.openxmlformats.org/officeDocument/2006/relationships/image" Target="../media/image8.png"/><Relationship Id="rId10" Type="http://schemas.openxmlformats.org/officeDocument/2006/relationships/image" Target="../media/image14.png"/><Relationship Id="rId4" Type="http://schemas.openxmlformats.org/officeDocument/2006/relationships/image" Target="../media/image9.png"/><Relationship Id="rId9" Type="http://schemas.openxmlformats.org/officeDocument/2006/relationships/image" Target="../media/image13.png"/><Relationship Id="rId14" Type="http://schemas.openxmlformats.org/officeDocument/2006/relationships/image" Target="../media/image18.png"/></Relationships>
</file>

<file path=ppt/slides/_rels/slide8.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7.png"/><Relationship Id="rId3" Type="http://schemas.openxmlformats.org/officeDocument/2006/relationships/image" Target="../media/image2.png"/><Relationship Id="rId7" Type="http://schemas.openxmlformats.org/officeDocument/2006/relationships/image" Target="../media/image11.png"/><Relationship Id="rId12"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5.xml"/><Relationship Id="rId6" Type="http://schemas.openxmlformats.org/officeDocument/2006/relationships/image" Target="../media/image10.png"/><Relationship Id="rId11" Type="http://schemas.openxmlformats.org/officeDocument/2006/relationships/image" Target="../media/image15.png"/><Relationship Id="rId5" Type="http://schemas.openxmlformats.org/officeDocument/2006/relationships/image" Target="../media/image8.png"/><Relationship Id="rId10" Type="http://schemas.openxmlformats.org/officeDocument/2006/relationships/image" Target="../media/image14.png"/><Relationship Id="rId4" Type="http://schemas.openxmlformats.org/officeDocument/2006/relationships/image" Target="../media/image9.png"/><Relationship Id="rId9" Type="http://schemas.openxmlformats.org/officeDocument/2006/relationships/image" Target="../media/image13.png"/><Relationship Id="rId14" Type="http://schemas.openxmlformats.org/officeDocument/2006/relationships/image" Target="../media/image18.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20.png"/><Relationship Id="rId2" Type="http://schemas.openxmlformats.org/officeDocument/2006/relationships/notesSlide" Target="../notesSlides/notesSlide9.xml"/><Relationship Id="rId1" Type="http://schemas.openxmlformats.org/officeDocument/2006/relationships/slideLayout" Target="../slideLayouts/slideLayout5.xml"/><Relationship Id="rId6" Type="http://schemas.openxmlformats.org/officeDocument/2006/relationships/image" Target="../media/image8.png"/><Relationship Id="rId5" Type="http://schemas.openxmlformats.org/officeDocument/2006/relationships/image" Target="../media/image19.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12719829"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Arrays vs ArrayLists</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Arrays vs. ArrayLists</a:t>
            </a:r>
          </a:p>
        </p:txBody>
      </p:sp>
      <p:sp>
        <p:nvSpPr>
          <p:cNvPr id="8" name="Rectangle 7">
            <a:extLst>
              <a:ext uri="{FF2B5EF4-FFF2-40B4-BE49-F238E27FC236}">
                <a16:creationId xmlns:a16="http://schemas.microsoft.com/office/drawing/2014/main" id="{89DBB243-EF27-4345-872D-E76597E95619}"/>
              </a:ext>
            </a:extLst>
          </p:cNvPr>
          <p:cNvSpPr/>
          <p:nvPr/>
        </p:nvSpPr>
        <p:spPr>
          <a:xfrm>
            <a:off x="952498" y="2883162"/>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This slide demonstrates that Arrays and </a:t>
            </a:r>
            <a:r>
              <a:rPr lang="en-US" sz="6400" dirty="0" err="1">
                <a:latin typeface="Open Sans" panose="020B0606030504020204" pitchFamily="34" charset="0"/>
                <a:ea typeface="Open Sans" panose="020B0606030504020204" pitchFamily="34" charset="0"/>
                <a:cs typeface="Open Sans" panose="020B0606030504020204" pitchFamily="34" charset="0"/>
              </a:rPr>
              <a:t>ArrayLists</a:t>
            </a:r>
            <a:r>
              <a:rPr lang="en-US" sz="6400" dirty="0">
                <a:latin typeface="Open Sans" panose="020B0606030504020204" pitchFamily="34" charset="0"/>
                <a:ea typeface="Open Sans" panose="020B0606030504020204" pitchFamily="34" charset="0"/>
                <a:cs typeface="Open Sans" panose="020B0606030504020204" pitchFamily="34" charset="0"/>
              </a:rPr>
              <a:t> have more in common than they don't.</a:t>
            </a:r>
          </a:p>
        </p:txBody>
      </p:sp>
      <p:graphicFrame>
        <p:nvGraphicFramePr>
          <p:cNvPr id="2" name="Table 1">
            <a:extLst>
              <a:ext uri="{FF2B5EF4-FFF2-40B4-BE49-F238E27FC236}">
                <a16:creationId xmlns:a16="http://schemas.microsoft.com/office/drawing/2014/main" id="{BB6000BC-0456-3748-5118-E0E866253C29}"/>
              </a:ext>
            </a:extLst>
          </p:cNvPr>
          <p:cNvGraphicFramePr>
            <a:graphicFrameLocks noGrp="1"/>
          </p:cNvGraphicFramePr>
          <p:nvPr>
            <p:extLst>
              <p:ext uri="{D42A27DB-BD31-4B8C-83A1-F6EECF244321}">
                <p14:modId xmlns:p14="http://schemas.microsoft.com/office/powerpoint/2010/main" val="3220926109"/>
              </p:ext>
            </p:extLst>
          </p:nvPr>
        </p:nvGraphicFramePr>
        <p:xfrm>
          <a:off x="6513306" y="4227682"/>
          <a:ext cx="23549388" cy="13463156"/>
        </p:xfrm>
        <a:graphic>
          <a:graphicData uri="http://schemas.openxmlformats.org/drawingml/2006/table">
            <a:tbl>
              <a:tblPr firstRow="1" bandRow="1">
                <a:tableStyleId>{5C22544A-7EE6-4342-B048-85BDC9FD1C3A}</a:tableStyleId>
              </a:tblPr>
              <a:tblGrid>
                <a:gridCol w="9330612">
                  <a:extLst>
                    <a:ext uri="{9D8B030D-6E8A-4147-A177-3AD203B41FA5}">
                      <a16:colId xmlns:a16="http://schemas.microsoft.com/office/drawing/2014/main" val="2844207666"/>
                    </a:ext>
                  </a:extLst>
                </a:gridCol>
                <a:gridCol w="8640147">
                  <a:extLst>
                    <a:ext uri="{9D8B030D-6E8A-4147-A177-3AD203B41FA5}">
                      <a16:colId xmlns:a16="http://schemas.microsoft.com/office/drawing/2014/main" val="1891655341"/>
                    </a:ext>
                  </a:extLst>
                </a:gridCol>
                <a:gridCol w="5578629">
                  <a:extLst>
                    <a:ext uri="{9D8B030D-6E8A-4147-A177-3AD203B41FA5}">
                      <a16:colId xmlns:a16="http://schemas.microsoft.com/office/drawing/2014/main" val="1185062113"/>
                    </a:ext>
                  </a:extLst>
                </a:gridCol>
              </a:tblGrid>
              <a:tr h="1184312">
                <a:tc>
                  <a:txBody>
                    <a:bodyPr/>
                    <a:lstStyle/>
                    <a:p>
                      <a:pPr marL="180000" algn="l"/>
                      <a:r>
                        <a:rPr lang="en-US" sz="5400" dirty="0">
                          <a:solidFill>
                            <a:schemeClr val="tx1"/>
                          </a:solidFill>
                          <a:latin typeface="Open Sans" panose="020B0606030504020204" pitchFamily="34" charset="0"/>
                          <a:ea typeface="Open Sans" panose="020B0606030504020204" pitchFamily="34" charset="0"/>
                          <a:cs typeface="Open Sans" panose="020B0606030504020204" pitchFamily="34" charset="0"/>
                        </a:rPr>
                        <a:t>Feature</a:t>
                      </a:r>
                      <a:endParaRPr lang="en-PH"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algn="l"/>
                      <a:r>
                        <a:rPr lang="en-US" sz="5400" dirty="0">
                          <a:solidFill>
                            <a:schemeClr val="tx1"/>
                          </a:solidFill>
                          <a:latin typeface="Open Sans" panose="020B0606030504020204" pitchFamily="34" charset="0"/>
                          <a:ea typeface="Open Sans" panose="020B0606030504020204" pitchFamily="34" charset="0"/>
                          <a:cs typeface="Open Sans" panose="020B0606030504020204" pitchFamily="34" charset="0"/>
                        </a:rPr>
                        <a:t>Array</a:t>
                      </a:r>
                      <a:endParaRPr lang="en-PH"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algn="l"/>
                      <a:r>
                        <a:rPr lang="en-US" sz="5400" dirty="0">
                          <a:solidFill>
                            <a:schemeClr val="tx1"/>
                          </a:solidFill>
                          <a:latin typeface="Open Sans" panose="020B0606030504020204" pitchFamily="34" charset="0"/>
                          <a:ea typeface="Open Sans" panose="020B0606030504020204" pitchFamily="34" charset="0"/>
                          <a:cs typeface="Open Sans" panose="020B0606030504020204" pitchFamily="34" charset="0"/>
                        </a:rPr>
                        <a:t>ArrayList</a:t>
                      </a:r>
                      <a:endParaRPr lang="en-PH"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extLst>
                  <a:ext uri="{0D108BD9-81ED-4DB2-BD59-A6C34878D82A}">
                    <a16:rowId xmlns:a16="http://schemas.microsoft.com/office/drawing/2014/main" val="3978129174"/>
                  </a:ext>
                </a:extLst>
              </a:tr>
              <a:tr h="1364316">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primitives types supported</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a:solidFill>
                            <a:schemeClr val="tx1"/>
                          </a:solidFill>
                          <a:latin typeface="Open Sans" panose="020B0606030504020204" pitchFamily="34" charset="0"/>
                          <a:ea typeface="Open Sans" panose="020B0606030504020204" pitchFamily="34" charset="0"/>
                          <a:cs typeface="Open Sans" panose="020B0606030504020204" pitchFamily="34" charset="0"/>
                        </a:rPr>
                        <a:t>Yes</a:t>
                      </a:r>
                      <a:endPar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1" dirty="0">
                          <a:solidFill>
                            <a:schemeClr val="tx1"/>
                          </a:solidFill>
                          <a:latin typeface="Open Sans" panose="020B0606030504020204" pitchFamily="34" charset="0"/>
                          <a:ea typeface="Open Sans" panose="020B0606030504020204" pitchFamily="34" charset="0"/>
                          <a:cs typeface="Open Sans" panose="020B0606030504020204" pitchFamily="34" charset="0"/>
                        </a:rPr>
                        <a:t>No</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40325450"/>
                  </a:ext>
                </a:extLst>
              </a:tr>
              <a:tr h="1364316">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indexed</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a:solidFill>
                            <a:schemeClr val="tx1"/>
                          </a:solidFill>
                          <a:latin typeface="Open Sans" panose="020B0606030504020204" pitchFamily="34" charset="0"/>
                          <a:ea typeface="Open Sans" panose="020B0606030504020204" pitchFamily="34" charset="0"/>
                          <a:cs typeface="Open Sans" panose="020B0606030504020204" pitchFamily="34" charset="0"/>
                        </a:rPr>
                        <a:t>Yes</a:t>
                      </a:r>
                      <a:endPar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a:solidFill>
                            <a:schemeClr val="tx1"/>
                          </a:solidFill>
                          <a:latin typeface="Open Sans" panose="020B0606030504020204" pitchFamily="34" charset="0"/>
                          <a:ea typeface="Open Sans" panose="020B0606030504020204" pitchFamily="34" charset="0"/>
                          <a:cs typeface="Open Sans" panose="020B0606030504020204" pitchFamily="34" charset="0"/>
                        </a:rPr>
                        <a:t>Yes</a:t>
                      </a:r>
                      <a:endPar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357606250"/>
                  </a:ext>
                </a:extLst>
              </a:tr>
              <a:tr h="1364316">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ordered by index</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Yes</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a:solidFill>
                            <a:schemeClr val="tx1"/>
                          </a:solidFill>
                          <a:latin typeface="Open Sans" panose="020B0606030504020204" pitchFamily="34" charset="0"/>
                          <a:ea typeface="Open Sans" panose="020B0606030504020204" pitchFamily="34" charset="0"/>
                          <a:cs typeface="Open Sans" panose="020B0606030504020204" pitchFamily="34" charset="0"/>
                        </a:rPr>
                        <a:t>Yes</a:t>
                      </a:r>
                      <a:endPar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39979769"/>
                  </a:ext>
                </a:extLst>
              </a:tr>
              <a:tr h="1364316">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duplicates allowed	</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a:solidFill>
                            <a:schemeClr val="tx1"/>
                          </a:solidFill>
                          <a:latin typeface="Open Sans" panose="020B0606030504020204" pitchFamily="34" charset="0"/>
                          <a:ea typeface="Open Sans" panose="020B0606030504020204" pitchFamily="34" charset="0"/>
                          <a:cs typeface="Open Sans" panose="020B0606030504020204" pitchFamily="34" charset="0"/>
                        </a:rPr>
                        <a:t>Yes</a:t>
                      </a:r>
                      <a:endPar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Yes</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022140941"/>
                  </a:ext>
                </a:extLst>
              </a:tr>
              <a:tr h="1364316">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nulls allowed</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Yes, for non-primitive types</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a:solidFill>
                            <a:schemeClr val="tx1"/>
                          </a:solidFill>
                          <a:latin typeface="Open Sans" panose="020B0606030504020204" pitchFamily="34" charset="0"/>
                          <a:ea typeface="Open Sans" panose="020B0606030504020204" pitchFamily="34" charset="0"/>
                          <a:cs typeface="Open Sans" panose="020B0606030504020204" pitchFamily="34" charset="0"/>
                        </a:rPr>
                        <a:t>Yes</a:t>
                      </a:r>
                      <a:endPar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630623938"/>
                  </a:ext>
                </a:extLst>
              </a:tr>
              <a:tr h="1364316">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resizable</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1" dirty="0">
                          <a:solidFill>
                            <a:schemeClr val="tx1"/>
                          </a:solidFill>
                          <a:latin typeface="Open Sans" panose="020B0606030504020204" pitchFamily="34" charset="0"/>
                          <a:ea typeface="Open Sans" panose="020B0606030504020204" pitchFamily="34" charset="0"/>
                          <a:cs typeface="Open Sans" panose="020B0606030504020204" pitchFamily="34" charset="0"/>
                        </a:rPr>
                        <a:t>No</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Yes</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126418895"/>
                  </a:ext>
                </a:extLst>
              </a:tr>
              <a:tr h="1364316">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mutable</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a:solidFill>
                            <a:schemeClr val="tx1"/>
                          </a:solidFill>
                          <a:latin typeface="Open Sans" panose="020B0606030504020204" pitchFamily="34" charset="0"/>
                          <a:ea typeface="Open Sans" panose="020B0606030504020204" pitchFamily="34" charset="0"/>
                          <a:cs typeface="Open Sans" panose="020B0606030504020204" pitchFamily="34" charset="0"/>
                        </a:rPr>
                        <a:t>Yes</a:t>
                      </a:r>
                      <a:endPar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Yes</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085605836"/>
                  </a:ext>
                </a:extLst>
              </a:tr>
              <a:tr h="1364316">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inherits from </a:t>
                      </a:r>
                      <a:r>
                        <a:rPr lang="en-US" sz="4800" b="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java.util.Object</a:t>
                      </a:r>
                      <a:endPar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a:solidFill>
                            <a:schemeClr val="tx1"/>
                          </a:solidFill>
                          <a:latin typeface="Open Sans" panose="020B0606030504020204" pitchFamily="34" charset="0"/>
                          <a:ea typeface="Open Sans" panose="020B0606030504020204" pitchFamily="34" charset="0"/>
                          <a:cs typeface="Open Sans" panose="020B0606030504020204" pitchFamily="34" charset="0"/>
                        </a:rPr>
                        <a:t>Yes</a:t>
                      </a:r>
                      <a:endPar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Yes</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094006262"/>
                  </a:ext>
                </a:extLst>
              </a:tr>
              <a:tr h="1364316">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implements List interface</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No</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1" dirty="0">
                          <a:solidFill>
                            <a:schemeClr val="tx1"/>
                          </a:solidFill>
                          <a:latin typeface="Open Sans" panose="020B0606030504020204" pitchFamily="34" charset="0"/>
                          <a:ea typeface="Open Sans" panose="020B0606030504020204" pitchFamily="34" charset="0"/>
                          <a:cs typeface="Open Sans" panose="020B0606030504020204" pitchFamily="34" charset="0"/>
                        </a:rPr>
                        <a:t>Yes</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5468574"/>
                  </a:ext>
                </a:extLst>
              </a:tr>
            </a:tbl>
          </a:graphicData>
        </a:graphic>
      </p:graphicFrame>
    </p:spTree>
    <p:extLst>
      <p:ext uri="{BB962C8B-B14F-4D97-AF65-F5344CB8AC3E}">
        <p14:creationId xmlns:p14="http://schemas.microsoft.com/office/powerpoint/2010/main" val="3334571634"/>
      </p:ext>
    </p:extLst>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795684"/>
            <a:ext cx="35532163" cy="1384995"/>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7800" dirty="0">
                <a:latin typeface="Open Sans" panose="020B0606030504020204" pitchFamily="34" charset="0"/>
                <a:ea typeface="Open Sans" panose="020B0606030504020204" pitchFamily="34" charset="0"/>
                <a:cs typeface="Open Sans" panose="020B0606030504020204" pitchFamily="34" charset="0"/>
              </a:rPr>
              <a:t>Getting a String representation for Multi-Dimensional Arrays and ArrayLists</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Arrays vs. ArrayLists</a:t>
            </a:r>
          </a:p>
        </p:txBody>
      </p:sp>
      <p:graphicFrame>
        <p:nvGraphicFramePr>
          <p:cNvPr id="22" name="Table 21">
            <a:extLst>
              <a:ext uri="{FF2B5EF4-FFF2-40B4-BE49-F238E27FC236}">
                <a16:creationId xmlns:a16="http://schemas.microsoft.com/office/drawing/2014/main" id="{BABE8DBF-52F7-99EF-A74E-409CF726F24D}"/>
              </a:ext>
            </a:extLst>
          </p:cNvPr>
          <p:cNvGraphicFramePr>
            <a:graphicFrameLocks noGrp="1"/>
          </p:cNvGraphicFramePr>
          <p:nvPr/>
        </p:nvGraphicFramePr>
        <p:xfrm>
          <a:off x="952498" y="2849624"/>
          <a:ext cx="34782670" cy="10007960"/>
        </p:xfrm>
        <a:graphic>
          <a:graphicData uri="http://schemas.openxmlformats.org/drawingml/2006/table">
            <a:tbl>
              <a:tblPr firstRow="1" bandRow="1">
                <a:tableStyleId>{5C22544A-7EE6-4342-B048-85BDC9FD1C3A}</a:tableStyleId>
              </a:tblPr>
              <a:tblGrid>
                <a:gridCol w="15711975">
                  <a:extLst>
                    <a:ext uri="{9D8B030D-6E8A-4147-A177-3AD203B41FA5}">
                      <a16:colId xmlns:a16="http://schemas.microsoft.com/office/drawing/2014/main" val="2994918102"/>
                    </a:ext>
                  </a:extLst>
                </a:gridCol>
                <a:gridCol w="19070695">
                  <a:extLst>
                    <a:ext uri="{9D8B030D-6E8A-4147-A177-3AD203B41FA5}">
                      <a16:colId xmlns:a16="http://schemas.microsoft.com/office/drawing/2014/main" val="2555670698"/>
                    </a:ext>
                  </a:extLst>
                </a:gridCol>
              </a:tblGrid>
              <a:tr h="1311829">
                <a:tc>
                  <a:txBody>
                    <a:bodyPr/>
                    <a:lstStyle/>
                    <a:p>
                      <a:pPr marL="180000" marR="0" lvl="0" indent="0" algn="l" defTabSz="1238182" rtl="0" eaLnBrk="1" fontAlgn="auto" latinLnBrk="0" hangingPunct="1">
                        <a:lnSpc>
                          <a:spcPct val="100000"/>
                        </a:lnSpc>
                        <a:spcBef>
                          <a:spcPts val="0"/>
                        </a:spcBef>
                        <a:spcAft>
                          <a:spcPts val="0"/>
                        </a:spcAft>
                        <a:buClrTx/>
                        <a:buSzTx/>
                        <a:buFontTx/>
                        <a:buNone/>
                        <a:tabLst/>
                        <a:defRPr/>
                      </a:pPr>
                      <a:r>
                        <a:rPr lang="en-US" sz="5400" b="1" dirty="0">
                          <a:solidFill>
                            <a:schemeClr val="tx1"/>
                          </a:solidFill>
                          <a:latin typeface="Open Sans" panose="020B0606030504020204" pitchFamily="34" charset="0"/>
                          <a:ea typeface="Open Sans" panose="020B0606030504020204" pitchFamily="34" charset="0"/>
                          <a:cs typeface="Open Sans" panose="020B0606030504020204" pitchFamily="34" charset="0"/>
                        </a:rPr>
                        <a:t>Array</a:t>
                      </a:r>
                      <a:endParaRPr lang="en-PH" sz="5400" b="1"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marR="0" lvl="0" indent="0" algn="l" defTabSz="1238182" rtl="0" eaLnBrk="1" fontAlgn="auto" latinLnBrk="0" hangingPunct="1">
                        <a:lnSpc>
                          <a:spcPct val="100000"/>
                        </a:lnSpc>
                        <a:spcBef>
                          <a:spcPts val="0"/>
                        </a:spcBef>
                        <a:spcAft>
                          <a:spcPts val="0"/>
                        </a:spcAft>
                        <a:buClrTx/>
                        <a:buSzTx/>
                        <a:buFontTx/>
                        <a:buNone/>
                        <a:tabLst/>
                        <a:defRPr/>
                      </a:pPr>
                      <a:r>
                        <a:rPr lang="en-PH" sz="5400" b="1" dirty="0">
                          <a:solidFill>
                            <a:schemeClr val="tx1"/>
                          </a:solidFill>
                          <a:latin typeface="Open Sans" panose="020B0606030504020204" pitchFamily="34" charset="0"/>
                          <a:ea typeface="Open Sans" panose="020B0606030504020204" pitchFamily="34" charset="0"/>
                          <a:cs typeface="Open Sans" panose="020B0606030504020204" pitchFamily="34" charset="0"/>
                        </a:rPr>
                        <a:t>ArrayList</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extLst>
                  <a:ext uri="{0D108BD9-81ED-4DB2-BD59-A6C34878D82A}">
                    <a16:rowId xmlns:a16="http://schemas.microsoft.com/office/drawing/2014/main" val="3978129174"/>
                  </a:ext>
                </a:extLst>
              </a:tr>
              <a:tr h="8696131">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241390698"/>
                  </a:ext>
                </a:extLst>
              </a:tr>
            </a:tbl>
          </a:graphicData>
        </a:graphic>
      </p:graphicFrame>
      <p:sp>
        <p:nvSpPr>
          <p:cNvPr id="23" name="Rectangle 22">
            <a:extLst>
              <a:ext uri="{FF2B5EF4-FFF2-40B4-BE49-F238E27FC236}">
                <a16:creationId xmlns:a16="http://schemas.microsoft.com/office/drawing/2014/main" id="{E06EDBE9-142F-9ACC-2D73-7703B0E29436}"/>
              </a:ext>
            </a:extLst>
          </p:cNvPr>
          <p:cNvSpPr/>
          <p:nvPr/>
        </p:nvSpPr>
        <p:spPr>
          <a:xfrm>
            <a:off x="952498" y="13129900"/>
            <a:ext cx="34782670" cy="45944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Here, I show examples of multi-dimensional arrays and </a:t>
            </a:r>
            <a:r>
              <a:rPr lang="en-US" sz="6400" dirty="0" err="1">
                <a:latin typeface="Open Sans" panose="020B0606030504020204" pitchFamily="34" charset="0"/>
                <a:ea typeface="Open Sans" panose="020B0606030504020204" pitchFamily="34" charset="0"/>
                <a:cs typeface="Open Sans" panose="020B0606030504020204" pitchFamily="34" charset="0"/>
              </a:rPr>
              <a:t>ArrayLists</a:t>
            </a:r>
            <a:r>
              <a:rPr lang="en-US" sz="6400" dirty="0">
                <a:latin typeface="Open Sans" panose="020B0606030504020204" pitchFamily="34" charset="0"/>
                <a:ea typeface="Open Sans" panose="020B0606030504020204" pitchFamily="34" charset="0"/>
                <a:cs typeface="Open Sans" panose="020B0606030504020204" pitchFamily="34" charset="0"/>
              </a:rPr>
              <a:t>, and how to print the elements in each.</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A multi-dimensional </a:t>
            </a:r>
            <a:r>
              <a:rPr lang="en-US" sz="6400" dirty="0" err="1">
                <a:latin typeface="Open Sans" panose="020B0606030504020204" pitchFamily="34" charset="0"/>
                <a:ea typeface="Open Sans" panose="020B0606030504020204" pitchFamily="34" charset="0"/>
                <a:cs typeface="Open Sans" panose="020B0606030504020204" pitchFamily="34" charset="0"/>
              </a:rPr>
              <a:t>ArrayList</a:t>
            </a:r>
            <a:r>
              <a:rPr lang="en-US" sz="6400" dirty="0">
                <a:latin typeface="Open Sans" panose="020B0606030504020204" pitchFamily="34" charset="0"/>
                <a:ea typeface="Open Sans" panose="020B0606030504020204" pitchFamily="34" charset="0"/>
                <a:cs typeface="Open Sans" panose="020B0606030504020204" pitchFamily="34" charset="0"/>
              </a:rPr>
              <a:t> simply has a type, which in itself is an </a:t>
            </a:r>
            <a:r>
              <a:rPr lang="en-US" sz="6400" dirty="0" err="1">
                <a:latin typeface="Open Sans" panose="020B0606030504020204" pitchFamily="34" charset="0"/>
                <a:ea typeface="Open Sans" panose="020B0606030504020204" pitchFamily="34" charset="0"/>
                <a:cs typeface="Open Sans" panose="020B0606030504020204" pitchFamily="34" charset="0"/>
              </a:rPr>
              <a:t>ArrayList</a:t>
            </a:r>
            <a:r>
              <a:rPr lang="en-US" sz="6400" dirty="0">
                <a:latin typeface="Open Sans" panose="020B0606030504020204" pitchFamily="34" charset="0"/>
                <a:ea typeface="Open Sans" panose="020B0606030504020204" pitchFamily="34" charset="0"/>
                <a:cs typeface="Open Sans" panose="020B0606030504020204" pitchFamily="34" charset="0"/>
              </a:rPr>
              <a:t>.</a:t>
            </a:r>
          </a:p>
        </p:txBody>
      </p:sp>
      <p:graphicFrame>
        <p:nvGraphicFramePr>
          <p:cNvPr id="24" name="Table 23">
            <a:extLst>
              <a:ext uri="{FF2B5EF4-FFF2-40B4-BE49-F238E27FC236}">
                <a16:creationId xmlns:a16="http://schemas.microsoft.com/office/drawing/2014/main" id="{0DD00764-DCC8-273F-318A-303811074CAF}"/>
              </a:ext>
            </a:extLst>
          </p:cNvPr>
          <p:cNvGraphicFramePr>
            <a:graphicFrameLocks noGrp="1"/>
          </p:cNvGraphicFramePr>
          <p:nvPr/>
        </p:nvGraphicFramePr>
        <p:xfrm>
          <a:off x="1110398" y="4463107"/>
          <a:ext cx="15236835" cy="5557971"/>
        </p:xfrm>
        <a:graphic>
          <a:graphicData uri="http://schemas.openxmlformats.org/drawingml/2006/table">
            <a:tbl>
              <a:tblPr firstRow="1" bandRow="1">
                <a:tableStyleId>{5C22544A-7EE6-4342-B048-85BDC9FD1C3A}</a:tableStyleId>
              </a:tblPr>
              <a:tblGrid>
                <a:gridCol w="15236835">
                  <a:extLst>
                    <a:ext uri="{9D8B030D-6E8A-4147-A177-3AD203B41FA5}">
                      <a16:colId xmlns:a16="http://schemas.microsoft.com/office/drawing/2014/main" val="2844207666"/>
                    </a:ext>
                  </a:extLst>
                </a:gridCol>
              </a:tblGrid>
              <a:tr h="864576">
                <a:tc>
                  <a:txBody>
                    <a:bodyPr/>
                    <a:lstStyle/>
                    <a:p>
                      <a:pPr marL="180000" algn="l"/>
                      <a:r>
                        <a:rPr lang="en-US" sz="4200" dirty="0">
                          <a:solidFill>
                            <a:schemeClr val="tx1"/>
                          </a:solidFill>
                          <a:latin typeface="Open Sans" panose="020B0606030504020204" pitchFamily="34" charset="0"/>
                          <a:ea typeface="Open Sans" panose="020B0606030504020204" pitchFamily="34" charset="0"/>
                          <a:cs typeface="Open Sans" panose="020B0606030504020204" pitchFamily="34" charset="0"/>
                        </a:rPr>
                        <a:t>Array Creation Code</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extLst>
                  <a:ext uri="{0D108BD9-81ED-4DB2-BD59-A6C34878D82A}">
                    <a16:rowId xmlns:a16="http://schemas.microsoft.com/office/drawing/2014/main" val="3978129174"/>
                  </a:ext>
                </a:extLst>
              </a:tr>
              <a:tr h="4693395">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40325450"/>
                  </a:ext>
                </a:extLst>
              </a:tr>
            </a:tbl>
          </a:graphicData>
        </a:graphic>
      </p:graphicFrame>
      <p:graphicFrame>
        <p:nvGraphicFramePr>
          <p:cNvPr id="26" name="Table 25">
            <a:extLst>
              <a:ext uri="{FF2B5EF4-FFF2-40B4-BE49-F238E27FC236}">
                <a16:creationId xmlns:a16="http://schemas.microsoft.com/office/drawing/2014/main" id="{EFD1FB4E-A047-44D5-211A-153EC0282360}"/>
              </a:ext>
            </a:extLst>
          </p:cNvPr>
          <p:cNvGraphicFramePr>
            <a:graphicFrameLocks noGrp="1"/>
          </p:cNvGraphicFramePr>
          <p:nvPr/>
        </p:nvGraphicFramePr>
        <p:xfrm>
          <a:off x="17019037" y="6804667"/>
          <a:ext cx="14919593" cy="1933016"/>
        </p:xfrm>
        <a:graphic>
          <a:graphicData uri="http://schemas.openxmlformats.org/drawingml/2006/table">
            <a:tbl>
              <a:tblPr firstRow="1" bandRow="1">
                <a:tableStyleId>{5C22544A-7EE6-4342-B048-85BDC9FD1C3A}</a:tableStyleId>
              </a:tblPr>
              <a:tblGrid>
                <a:gridCol w="14919593">
                  <a:extLst>
                    <a:ext uri="{9D8B030D-6E8A-4147-A177-3AD203B41FA5}">
                      <a16:colId xmlns:a16="http://schemas.microsoft.com/office/drawing/2014/main" val="2844207666"/>
                    </a:ext>
                  </a:extLst>
                </a:gridCol>
              </a:tblGrid>
              <a:tr h="864576">
                <a:tc>
                  <a:txBody>
                    <a:bodyPr/>
                    <a:lstStyle/>
                    <a:p>
                      <a:pPr marL="180000" algn="l"/>
                      <a:r>
                        <a:rPr lang="en-US" sz="4200" dirty="0">
                          <a:solidFill>
                            <a:schemeClr val="tx1"/>
                          </a:solidFill>
                          <a:latin typeface="Open Sans" panose="020B0606030504020204" pitchFamily="34" charset="0"/>
                          <a:ea typeface="Open Sans" panose="020B0606030504020204" pitchFamily="34" charset="0"/>
                          <a:cs typeface="Open Sans" panose="020B0606030504020204" pitchFamily="34" charset="0"/>
                        </a:rPr>
                        <a:t>Printing ArrayList elements</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extLst>
                  <a:ext uri="{0D108BD9-81ED-4DB2-BD59-A6C34878D82A}">
                    <a16:rowId xmlns:a16="http://schemas.microsoft.com/office/drawing/2014/main" val="3978129174"/>
                  </a:ext>
                </a:extLst>
              </a:tr>
              <a:tr h="1068440">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40325450"/>
                  </a:ext>
                </a:extLst>
              </a:tr>
            </a:tbl>
          </a:graphicData>
        </a:graphic>
      </p:graphicFrame>
      <p:pic>
        <p:nvPicPr>
          <p:cNvPr id="27" name="Picture 26">
            <a:extLst>
              <a:ext uri="{FF2B5EF4-FFF2-40B4-BE49-F238E27FC236}">
                <a16:creationId xmlns:a16="http://schemas.microsoft.com/office/drawing/2014/main" id="{FC1322E6-EAB5-8943-674A-7893B169E292}"/>
              </a:ext>
            </a:extLst>
          </p:cNvPr>
          <p:cNvPicPr>
            <a:picLocks noChangeAspect="1"/>
          </p:cNvPicPr>
          <p:nvPr/>
        </p:nvPicPr>
        <p:blipFill>
          <a:blip r:embed="rId4"/>
          <a:stretch>
            <a:fillRect/>
          </a:stretch>
        </p:blipFill>
        <p:spPr>
          <a:xfrm>
            <a:off x="1276364" y="5504698"/>
            <a:ext cx="11213150" cy="4352241"/>
          </a:xfrm>
          <a:prstGeom prst="rect">
            <a:avLst/>
          </a:prstGeom>
        </p:spPr>
      </p:pic>
      <p:graphicFrame>
        <p:nvGraphicFramePr>
          <p:cNvPr id="28" name="Table 27">
            <a:extLst>
              <a:ext uri="{FF2B5EF4-FFF2-40B4-BE49-F238E27FC236}">
                <a16:creationId xmlns:a16="http://schemas.microsoft.com/office/drawing/2014/main" id="{DC17E3DA-F9AD-BD71-0FC7-5CD64CBEDF1A}"/>
              </a:ext>
            </a:extLst>
          </p:cNvPr>
          <p:cNvGraphicFramePr>
            <a:graphicFrameLocks noGrp="1"/>
          </p:cNvGraphicFramePr>
          <p:nvPr/>
        </p:nvGraphicFramePr>
        <p:xfrm>
          <a:off x="1110398" y="10659197"/>
          <a:ext cx="15218173" cy="1933016"/>
        </p:xfrm>
        <a:graphic>
          <a:graphicData uri="http://schemas.openxmlformats.org/drawingml/2006/table">
            <a:tbl>
              <a:tblPr firstRow="1" bandRow="1">
                <a:tableStyleId>{5C22544A-7EE6-4342-B048-85BDC9FD1C3A}</a:tableStyleId>
              </a:tblPr>
              <a:tblGrid>
                <a:gridCol w="15218173">
                  <a:extLst>
                    <a:ext uri="{9D8B030D-6E8A-4147-A177-3AD203B41FA5}">
                      <a16:colId xmlns:a16="http://schemas.microsoft.com/office/drawing/2014/main" val="2844207666"/>
                    </a:ext>
                  </a:extLst>
                </a:gridCol>
              </a:tblGrid>
              <a:tr h="864576">
                <a:tc>
                  <a:txBody>
                    <a:bodyPr/>
                    <a:lstStyle/>
                    <a:p>
                      <a:pPr marL="180000" algn="l"/>
                      <a:r>
                        <a:rPr lang="en-US" sz="4200" dirty="0">
                          <a:solidFill>
                            <a:schemeClr val="tx1"/>
                          </a:solidFill>
                          <a:latin typeface="Open Sans" panose="020B0606030504020204" pitchFamily="34" charset="0"/>
                          <a:ea typeface="Open Sans" panose="020B0606030504020204" pitchFamily="34" charset="0"/>
                          <a:cs typeface="Open Sans" panose="020B0606030504020204" pitchFamily="34" charset="0"/>
                        </a:rPr>
                        <a:t>Printing Array Elements</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extLst>
                  <a:ext uri="{0D108BD9-81ED-4DB2-BD59-A6C34878D82A}">
                    <a16:rowId xmlns:a16="http://schemas.microsoft.com/office/drawing/2014/main" val="3978129174"/>
                  </a:ext>
                </a:extLst>
              </a:tr>
              <a:tr h="1068440">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40325450"/>
                  </a:ext>
                </a:extLst>
              </a:tr>
            </a:tbl>
          </a:graphicData>
        </a:graphic>
      </p:graphicFrame>
      <p:pic>
        <p:nvPicPr>
          <p:cNvPr id="29" name="Picture 28">
            <a:extLst>
              <a:ext uri="{FF2B5EF4-FFF2-40B4-BE49-F238E27FC236}">
                <a16:creationId xmlns:a16="http://schemas.microsoft.com/office/drawing/2014/main" id="{A3891792-61EC-C6F4-34E5-7490AC7000AB}"/>
              </a:ext>
            </a:extLst>
          </p:cNvPr>
          <p:cNvPicPr>
            <a:picLocks noChangeAspect="1"/>
          </p:cNvPicPr>
          <p:nvPr/>
        </p:nvPicPr>
        <p:blipFill>
          <a:blip r:embed="rId5"/>
          <a:stretch>
            <a:fillRect/>
          </a:stretch>
        </p:blipFill>
        <p:spPr>
          <a:xfrm>
            <a:off x="1276364" y="11729553"/>
            <a:ext cx="14818627" cy="618414"/>
          </a:xfrm>
          <a:prstGeom prst="rect">
            <a:avLst/>
          </a:prstGeom>
        </p:spPr>
      </p:pic>
      <p:graphicFrame>
        <p:nvGraphicFramePr>
          <p:cNvPr id="30" name="Table 29">
            <a:extLst>
              <a:ext uri="{FF2B5EF4-FFF2-40B4-BE49-F238E27FC236}">
                <a16:creationId xmlns:a16="http://schemas.microsoft.com/office/drawing/2014/main" id="{A1A36C1B-CB4D-15E2-48E1-DC699CCD3805}"/>
              </a:ext>
            </a:extLst>
          </p:cNvPr>
          <p:cNvGraphicFramePr>
            <a:graphicFrameLocks noGrp="1"/>
          </p:cNvGraphicFramePr>
          <p:nvPr/>
        </p:nvGraphicFramePr>
        <p:xfrm>
          <a:off x="17019037" y="4463107"/>
          <a:ext cx="18549257" cy="1863048"/>
        </p:xfrm>
        <a:graphic>
          <a:graphicData uri="http://schemas.openxmlformats.org/drawingml/2006/table">
            <a:tbl>
              <a:tblPr firstRow="1" bandRow="1">
                <a:tableStyleId>{5C22544A-7EE6-4342-B048-85BDC9FD1C3A}</a:tableStyleId>
              </a:tblPr>
              <a:tblGrid>
                <a:gridCol w="18549257">
                  <a:extLst>
                    <a:ext uri="{9D8B030D-6E8A-4147-A177-3AD203B41FA5}">
                      <a16:colId xmlns:a16="http://schemas.microsoft.com/office/drawing/2014/main" val="2844207666"/>
                    </a:ext>
                  </a:extLst>
                </a:gridCol>
              </a:tblGrid>
              <a:tr h="864576">
                <a:tc>
                  <a:txBody>
                    <a:bodyPr/>
                    <a:lstStyle/>
                    <a:p>
                      <a:pPr marL="180000" algn="l"/>
                      <a:r>
                        <a:rPr lang="en-US" sz="4200" dirty="0">
                          <a:solidFill>
                            <a:schemeClr val="tx1"/>
                          </a:solidFill>
                          <a:latin typeface="Open Sans" panose="020B0606030504020204" pitchFamily="34" charset="0"/>
                          <a:ea typeface="Open Sans" panose="020B0606030504020204" pitchFamily="34" charset="0"/>
                          <a:cs typeface="Open Sans" panose="020B0606030504020204" pitchFamily="34" charset="0"/>
                        </a:rPr>
                        <a:t>ArrayList Creation Code</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extLst>
                  <a:ext uri="{0D108BD9-81ED-4DB2-BD59-A6C34878D82A}">
                    <a16:rowId xmlns:a16="http://schemas.microsoft.com/office/drawing/2014/main" val="3978129174"/>
                  </a:ext>
                </a:extLst>
              </a:tr>
              <a:tr h="998472">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40325450"/>
                  </a:ext>
                </a:extLst>
              </a:tr>
            </a:tbl>
          </a:graphicData>
        </a:graphic>
      </p:graphicFrame>
      <p:pic>
        <p:nvPicPr>
          <p:cNvPr id="31" name="Picture 30">
            <a:extLst>
              <a:ext uri="{FF2B5EF4-FFF2-40B4-BE49-F238E27FC236}">
                <a16:creationId xmlns:a16="http://schemas.microsoft.com/office/drawing/2014/main" id="{564B92D8-ABE6-9DFD-536D-07CDD5166CAD}"/>
              </a:ext>
            </a:extLst>
          </p:cNvPr>
          <p:cNvPicPr>
            <a:picLocks noChangeAspect="1"/>
          </p:cNvPicPr>
          <p:nvPr/>
        </p:nvPicPr>
        <p:blipFill>
          <a:blip r:embed="rId6"/>
          <a:stretch>
            <a:fillRect/>
          </a:stretch>
        </p:blipFill>
        <p:spPr>
          <a:xfrm>
            <a:off x="17143901" y="5505638"/>
            <a:ext cx="18155735" cy="630084"/>
          </a:xfrm>
          <a:prstGeom prst="rect">
            <a:avLst/>
          </a:prstGeom>
        </p:spPr>
      </p:pic>
      <p:pic>
        <p:nvPicPr>
          <p:cNvPr id="32" name="Picture 31">
            <a:extLst>
              <a:ext uri="{FF2B5EF4-FFF2-40B4-BE49-F238E27FC236}">
                <a16:creationId xmlns:a16="http://schemas.microsoft.com/office/drawing/2014/main" id="{C49378DB-79FA-978F-8FB1-4603EB78E348}"/>
              </a:ext>
            </a:extLst>
          </p:cNvPr>
          <p:cNvPicPr>
            <a:picLocks noChangeAspect="1"/>
          </p:cNvPicPr>
          <p:nvPr/>
        </p:nvPicPr>
        <p:blipFill>
          <a:blip r:embed="rId7"/>
          <a:stretch>
            <a:fillRect/>
          </a:stretch>
        </p:blipFill>
        <p:spPr>
          <a:xfrm>
            <a:off x="17143901" y="7875023"/>
            <a:ext cx="9404577" cy="618414"/>
          </a:xfrm>
          <a:prstGeom prst="rect">
            <a:avLst/>
          </a:prstGeom>
        </p:spPr>
      </p:pic>
    </p:spTree>
    <p:extLst>
      <p:ext uri="{BB962C8B-B14F-4D97-AF65-F5344CB8AC3E}">
        <p14:creationId xmlns:p14="http://schemas.microsoft.com/office/powerpoint/2010/main" val="293923196"/>
      </p:ext>
    </p:extLst>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795684"/>
            <a:ext cx="35532163" cy="1384995"/>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7800" dirty="0">
                <a:latin typeface="Open Sans" panose="020B0606030504020204" pitchFamily="34" charset="0"/>
                <a:ea typeface="Open Sans" panose="020B0606030504020204" pitchFamily="34" charset="0"/>
                <a:cs typeface="Open Sans" panose="020B0606030504020204" pitchFamily="34" charset="0"/>
              </a:rPr>
              <a:t>Getting a String representation for Multi-Dimensional Arrays and ArrayLists</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Arrays vs. ArrayLists</a:t>
            </a:r>
          </a:p>
        </p:txBody>
      </p:sp>
      <p:graphicFrame>
        <p:nvGraphicFramePr>
          <p:cNvPr id="22" name="Table 21">
            <a:extLst>
              <a:ext uri="{FF2B5EF4-FFF2-40B4-BE49-F238E27FC236}">
                <a16:creationId xmlns:a16="http://schemas.microsoft.com/office/drawing/2014/main" id="{BABE8DBF-52F7-99EF-A74E-409CF726F24D}"/>
              </a:ext>
            </a:extLst>
          </p:cNvPr>
          <p:cNvGraphicFramePr>
            <a:graphicFrameLocks noGrp="1"/>
          </p:cNvGraphicFramePr>
          <p:nvPr/>
        </p:nvGraphicFramePr>
        <p:xfrm>
          <a:off x="952498" y="2849624"/>
          <a:ext cx="34782670" cy="10007960"/>
        </p:xfrm>
        <a:graphic>
          <a:graphicData uri="http://schemas.openxmlformats.org/drawingml/2006/table">
            <a:tbl>
              <a:tblPr firstRow="1" bandRow="1">
                <a:tableStyleId>{5C22544A-7EE6-4342-B048-85BDC9FD1C3A}</a:tableStyleId>
              </a:tblPr>
              <a:tblGrid>
                <a:gridCol w="15711975">
                  <a:extLst>
                    <a:ext uri="{9D8B030D-6E8A-4147-A177-3AD203B41FA5}">
                      <a16:colId xmlns:a16="http://schemas.microsoft.com/office/drawing/2014/main" val="2994918102"/>
                    </a:ext>
                  </a:extLst>
                </a:gridCol>
                <a:gridCol w="19070695">
                  <a:extLst>
                    <a:ext uri="{9D8B030D-6E8A-4147-A177-3AD203B41FA5}">
                      <a16:colId xmlns:a16="http://schemas.microsoft.com/office/drawing/2014/main" val="2555670698"/>
                    </a:ext>
                  </a:extLst>
                </a:gridCol>
              </a:tblGrid>
              <a:tr h="1311829">
                <a:tc>
                  <a:txBody>
                    <a:bodyPr/>
                    <a:lstStyle/>
                    <a:p>
                      <a:pPr marL="180000" marR="0" lvl="0" indent="0" algn="l" defTabSz="1238182" rtl="0" eaLnBrk="1" fontAlgn="auto" latinLnBrk="0" hangingPunct="1">
                        <a:lnSpc>
                          <a:spcPct val="100000"/>
                        </a:lnSpc>
                        <a:spcBef>
                          <a:spcPts val="0"/>
                        </a:spcBef>
                        <a:spcAft>
                          <a:spcPts val="0"/>
                        </a:spcAft>
                        <a:buClrTx/>
                        <a:buSzTx/>
                        <a:buFontTx/>
                        <a:buNone/>
                        <a:tabLst/>
                        <a:defRPr/>
                      </a:pPr>
                      <a:r>
                        <a:rPr lang="en-US" sz="5400" b="1" dirty="0">
                          <a:solidFill>
                            <a:schemeClr val="tx1"/>
                          </a:solidFill>
                          <a:latin typeface="Open Sans" panose="020B0606030504020204" pitchFamily="34" charset="0"/>
                          <a:ea typeface="Open Sans" panose="020B0606030504020204" pitchFamily="34" charset="0"/>
                          <a:cs typeface="Open Sans" panose="020B0606030504020204" pitchFamily="34" charset="0"/>
                        </a:rPr>
                        <a:t>Array</a:t>
                      </a:r>
                      <a:endParaRPr lang="en-PH" sz="5400" b="1"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marR="0" lvl="0" indent="0" algn="l" defTabSz="1238182" rtl="0" eaLnBrk="1" fontAlgn="auto" latinLnBrk="0" hangingPunct="1">
                        <a:lnSpc>
                          <a:spcPct val="100000"/>
                        </a:lnSpc>
                        <a:spcBef>
                          <a:spcPts val="0"/>
                        </a:spcBef>
                        <a:spcAft>
                          <a:spcPts val="0"/>
                        </a:spcAft>
                        <a:buClrTx/>
                        <a:buSzTx/>
                        <a:buFontTx/>
                        <a:buNone/>
                        <a:tabLst/>
                        <a:defRPr/>
                      </a:pPr>
                      <a:r>
                        <a:rPr lang="en-PH" sz="5400" b="1" dirty="0">
                          <a:solidFill>
                            <a:schemeClr val="tx1"/>
                          </a:solidFill>
                          <a:latin typeface="Open Sans" panose="020B0606030504020204" pitchFamily="34" charset="0"/>
                          <a:ea typeface="Open Sans" panose="020B0606030504020204" pitchFamily="34" charset="0"/>
                          <a:cs typeface="Open Sans" panose="020B0606030504020204" pitchFamily="34" charset="0"/>
                        </a:rPr>
                        <a:t>ArrayList</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extLst>
                  <a:ext uri="{0D108BD9-81ED-4DB2-BD59-A6C34878D82A}">
                    <a16:rowId xmlns:a16="http://schemas.microsoft.com/office/drawing/2014/main" val="3978129174"/>
                  </a:ext>
                </a:extLst>
              </a:tr>
              <a:tr h="8696131">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241390698"/>
                  </a:ext>
                </a:extLst>
              </a:tr>
            </a:tbl>
          </a:graphicData>
        </a:graphic>
      </p:graphicFrame>
      <p:sp>
        <p:nvSpPr>
          <p:cNvPr id="23" name="Rectangle 22">
            <a:extLst>
              <a:ext uri="{FF2B5EF4-FFF2-40B4-BE49-F238E27FC236}">
                <a16:creationId xmlns:a16="http://schemas.microsoft.com/office/drawing/2014/main" id="{E06EDBE9-142F-9ACC-2D73-7703B0E29436}"/>
              </a:ext>
            </a:extLst>
          </p:cNvPr>
          <p:cNvSpPr/>
          <p:nvPr/>
        </p:nvSpPr>
        <p:spPr>
          <a:xfrm>
            <a:off x="952498" y="13129900"/>
            <a:ext cx="34782670" cy="4594476"/>
          </a:xfrm>
          <a:prstGeom prst="rect">
            <a:avLst/>
          </a:prstGeom>
        </p:spPr>
        <p:txBody>
          <a:bodyPr wrap="square">
            <a:normAutofit lnSpcReduction="10000"/>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For a multi-dimensional array, you need to call the </a:t>
            </a:r>
            <a:r>
              <a:rPr lang="en-US" sz="6400" dirty="0" err="1">
                <a:latin typeface="Open Sans" panose="020B0606030504020204" pitchFamily="34" charset="0"/>
                <a:ea typeface="Open Sans" panose="020B0606030504020204" pitchFamily="34" charset="0"/>
                <a:cs typeface="Open Sans" panose="020B0606030504020204" pitchFamily="34" charset="0"/>
              </a:rPr>
              <a:t>Arrays.deepToString</a:t>
            </a:r>
            <a:r>
              <a:rPr lang="en-US" sz="6400" dirty="0">
                <a:latin typeface="Open Sans" panose="020B0606030504020204" pitchFamily="34" charset="0"/>
                <a:ea typeface="Open Sans" panose="020B0606030504020204" pitchFamily="34" charset="0"/>
                <a:cs typeface="Open Sans" panose="020B0606030504020204" pitchFamily="34" charset="0"/>
              </a:rPr>
              <a:t> method, passing the array as an argument.</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For nested </a:t>
            </a:r>
            <a:r>
              <a:rPr lang="en-US" sz="6400" dirty="0" err="1">
                <a:latin typeface="Open Sans" panose="020B0606030504020204" pitchFamily="34" charset="0"/>
                <a:ea typeface="Open Sans" panose="020B0606030504020204" pitchFamily="34" charset="0"/>
                <a:cs typeface="Open Sans" panose="020B0606030504020204" pitchFamily="34" charset="0"/>
              </a:rPr>
              <a:t>ArrayLists</a:t>
            </a:r>
            <a:r>
              <a:rPr lang="en-US" sz="6400" dirty="0">
                <a:latin typeface="Open Sans" panose="020B0606030504020204" pitchFamily="34" charset="0"/>
                <a:ea typeface="Open Sans" panose="020B0606030504020204" pitchFamily="34" charset="0"/>
                <a:cs typeface="Open Sans" panose="020B0606030504020204" pitchFamily="34" charset="0"/>
              </a:rPr>
              <a:t>, we can still just pass the </a:t>
            </a:r>
            <a:r>
              <a:rPr lang="en-US" sz="6400" dirty="0" err="1">
                <a:latin typeface="Open Sans" panose="020B0606030504020204" pitchFamily="34" charset="0"/>
                <a:ea typeface="Open Sans" panose="020B0606030504020204" pitchFamily="34" charset="0"/>
                <a:cs typeface="Open Sans" panose="020B0606030504020204" pitchFamily="34" charset="0"/>
              </a:rPr>
              <a:t>ArrayList</a:t>
            </a:r>
            <a:r>
              <a:rPr lang="en-US" sz="6400" dirty="0">
                <a:latin typeface="Open Sans" panose="020B0606030504020204" pitchFamily="34" charset="0"/>
                <a:ea typeface="Open Sans" panose="020B0606030504020204" pitchFamily="34" charset="0"/>
                <a:cs typeface="Open Sans" panose="020B0606030504020204" pitchFamily="34" charset="0"/>
              </a:rPr>
              <a:t> instance directly, to </a:t>
            </a:r>
            <a:r>
              <a:rPr lang="en-US" sz="6400" dirty="0" err="1">
                <a:latin typeface="Open Sans" panose="020B0606030504020204" pitchFamily="34" charset="0"/>
                <a:ea typeface="Open Sans" panose="020B0606030504020204" pitchFamily="34" charset="0"/>
                <a:cs typeface="Open Sans" panose="020B0606030504020204" pitchFamily="34" charset="0"/>
              </a:rPr>
              <a:t>System.out.println</a:t>
            </a:r>
            <a:r>
              <a:rPr lang="en-US" sz="6400" dirty="0">
                <a:latin typeface="Open Sans" panose="020B0606030504020204" pitchFamily="34" charset="0"/>
                <a:ea typeface="Open Sans" panose="020B0606030504020204" pitchFamily="34" charset="0"/>
                <a:cs typeface="Open Sans" panose="020B0606030504020204" pitchFamily="34" charset="0"/>
              </a:rPr>
              <a:t>, as shown here.</a:t>
            </a:r>
          </a:p>
        </p:txBody>
      </p:sp>
      <p:graphicFrame>
        <p:nvGraphicFramePr>
          <p:cNvPr id="24" name="Table 23">
            <a:extLst>
              <a:ext uri="{FF2B5EF4-FFF2-40B4-BE49-F238E27FC236}">
                <a16:creationId xmlns:a16="http://schemas.microsoft.com/office/drawing/2014/main" id="{0DD00764-DCC8-273F-318A-303811074CAF}"/>
              </a:ext>
            </a:extLst>
          </p:cNvPr>
          <p:cNvGraphicFramePr>
            <a:graphicFrameLocks noGrp="1"/>
          </p:cNvGraphicFramePr>
          <p:nvPr/>
        </p:nvGraphicFramePr>
        <p:xfrm>
          <a:off x="1110398" y="4463107"/>
          <a:ext cx="15236835" cy="5557971"/>
        </p:xfrm>
        <a:graphic>
          <a:graphicData uri="http://schemas.openxmlformats.org/drawingml/2006/table">
            <a:tbl>
              <a:tblPr firstRow="1" bandRow="1">
                <a:tableStyleId>{5C22544A-7EE6-4342-B048-85BDC9FD1C3A}</a:tableStyleId>
              </a:tblPr>
              <a:tblGrid>
                <a:gridCol w="15236835">
                  <a:extLst>
                    <a:ext uri="{9D8B030D-6E8A-4147-A177-3AD203B41FA5}">
                      <a16:colId xmlns:a16="http://schemas.microsoft.com/office/drawing/2014/main" val="2844207666"/>
                    </a:ext>
                  </a:extLst>
                </a:gridCol>
              </a:tblGrid>
              <a:tr h="864576">
                <a:tc>
                  <a:txBody>
                    <a:bodyPr/>
                    <a:lstStyle/>
                    <a:p>
                      <a:pPr marL="180000" algn="l"/>
                      <a:r>
                        <a:rPr lang="en-US" sz="4200" dirty="0">
                          <a:solidFill>
                            <a:schemeClr val="tx1"/>
                          </a:solidFill>
                          <a:latin typeface="Open Sans" panose="020B0606030504020204" pitchFamily="34" charset="0"/>
                          <a:ea typeface="Open Sans" panose="020B0606030504020204" pitchFamily="34" charset="0"/>
                          <a:cs typeface="Open Sans" panose="020B0606030504020204" pitchFamily="34" charset="0"/>
                        </a:rPr>
                        <a:t>Array Creation Code</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extLst>
                  <a:ext uri="{0D108BD9-81ED-4DB2-BD59-A6C34878D82A}">
                    <a16:rowId xmlns:a16="http://schemas.microsoft.com/office/drawing/2014/main" val="3978129174"/>
                  </a:ext>
                </a:extLst>
              </a:tr>
              <a:tr h="4693395">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40325450"/>
                  </a:ext>
                </a:extLst>
              </a:tr>
            </a:tbl>
          </a:graphicData>
        </a:graphic>
      </p:graphicFrame>
      <p:graphicFrame>
        <p:nvGraphicFramePr>
          <p:cNvPr id="26" name="Table 25">
            <a:extLst>
              <a:ext uri="{FF2B5EF4-FFF2-40B4-BE49-F238E27FC236}">
                <a16:creationId xmlns:a16="http://schemas.microsoft.com/office/drawing/2014/main" id="{EFD1FB4E-A047-44D5-211A-153EC0282360}"/>
              </a:ext>
            </a:extLst>
          </p:cNvPr>
          <p:cNvGraphicFramePr>
            <a:graphicFrameLocks noGrp="1"/>
          </p:cNvGraphicFramePr>
          <p:nvPr/>
        </p:nvGraphicFramePr>
        <p:xfrm>
          <a:off x="17019037" y="6804667"/>
          <a:ext cx="14919593" cy="1933016"/>
        </p:xfrm>
        <a:graphic>
          <a:graphicData uri="http://schemas.openxmlformats.org/drawingml/2006/table">
            <a:tbl>
              <a:tblPr firstRow="1" bandRow="1">
                <a:tableStyleId>{5C22544A-7EE6-4342-B048-85BDC9FD1C3A}</a:tableStyleId>
              </a:tblPr>
              <a:tblGrid>
                <a:gridCol w="14919593">
                  <a:extLst>
                    <a:ext uri="{9D8B030D-6E8A-4147-A177-3AD203B41FA5}">
                      <a16:colId xmlns:a16="http://schemas.microsoft.com/office/drawing/2014/main" val="2844207666"/>
                    </a:ext>
                  </a:extLst>
                </a:gridCol>
              </a:tblGrid>
              <a:tr h="864576">
                <a:tc>
                  <a:txBody>
                    <a:bodyPr/>
                    <a:lstStyle/>
                    <a:p>
                      <a:pPr marL="180000" algn="l"/>
                      <a:r>
                        <a:rPr lang="en-US" sz="4200" dirty="0">
                          <a:solidFill>
                            <a:schemeClr val="tx1"/>
                          </a:solidFill>
                          <a:latin typeface="Open Sans" panose="020B0606030504020204" pitchFamily="34" charset="0"/>
                          <a:ea typeface="Open Sans" panose="020B0606030504020204" pitchFamily="34" charset="0"/>
                          <a:cs typeface="Open Sans" panose="020B0606030504020204" pitchFamily="34" charset="0"/>
                        </a:rPr>
                        <a:t>Printing ArrayList elements</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extLst>
                  <a:ext uri="{0D108BD9-81ED-4DB2-BD59-A6C34878D82A}">
                    <a16:rowId xmlns:a16="http://schemas.microsoft.com/office/drawing/2014/main" val="3978129174"/>
                  </a:ext>
                </a:extLst>
              </a:tr>
              <a:tr h="1068440">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40325450"/>
                  </a:ext>
                </a:extLst>
              </a:tr>
            </a:tbl>
          </a:graphicData>
        </a:graphic>
      </p:graphicFrame>
      <p:pic>
        <p:nvPicPr>
          <p:cNvPr id="27" name="Picture 26">
            <a:extLst>
              <a:ext uri="{FF2B5EF4-FFF2-40B4-BE49-F238E27FC236}">
                <a16:creationId xmlns:a16="http://schemas.microsoft.com/office/drawing/2014/main" id="{FC1322E6-EAB5-8943-674A-7893B169E292}"/>
              </a:ext>
            </a:extLst>
          </p:cNvPr>
          <p:cNvPicPr>
            <a:picLocks noChangeAspect="1"/>
          </p:cNvPicPr>
          <p:nvPr/>
        </p:nvPicPr>
        <p:blipFill>
          <a:blip r:embed="rId4"/>
          <a:stretch>
            <a:fillRect/>
          </a:stretch>
        </p:blipFill>
        <p:spPr>
          <a:xfrm>
            <a:off x="1276364" y="5504698"/>
            <a:ext cx="11213150" cy="4352241"/>
          </a:xfrm>
          <a:prstGeom prst="rect">
            <a:avLst/>
          </a:prstGeom>
        </p:spPr>
      </p:pic>
      <p:graphicFrame>
        <p:nvGraphicFramePr>
          <p:cNvPr id="28" name="Table 27">
            <a:extLst>
              <a:ext uri="{FF2B5EF4-FFF2-40B4-BE49-F238E27FC236}">
                <a16:creationId xmlns:a16="http://schemas.microsoft.com/office/drawing/2014/main" id="{DC17E3DA-F9AD-BD71-0FC7-5CD64CBEDF1A}"/>
              </a:ext>
            </a:extLst>
          </p:cNvPr>
          <p:cNvGraphicFramePr>
            <a:graphicFrameLocks noGrp="1"/>
          </p:cNvGraphicFramePr>
          <p:nvPr/>
        </p:nvGraphicFramePr>
        <p:xfrm>
          <a:off x="1110398" y="10659197"/>
          <a:ext cx="15218173" cy="1933016"/>
        </p:xfrm>
        <a:graphic>
          <a:graphicData uri="http://schemas.openxmlformats.org/drawingml/2006/table">
            <a:tbl>
              <a:tblPr firstRow="1" bandRow="1">
                <a:tableStyleId>{5C22544A-7EE6-4342-B048-85BDC9FD1C3A}</a:tableStyleId>
              </a:tblPr>
              <a:tblGrid>
                <a:gridCol w="15218173">
                  <a:extLst>
                    <a:ext uri="{9D8B030D-6E8A-4147-A177-3AD203B41FA5}">
                      <a16:colId xmlns:a16="http://schemas.microsoft.com/office/drawing/2014/main" val="2844207666"/>
                    </a:ext>
                  </a:extLst>
                </a:gridCol>
              </a:tblGrid>
              <a:tr h="864576">
                <a:tc>
                  <a:txBody>
                    <a:bodyPr/>
                    <a:lstStyle/>
                    <a:p>
                      <a:pPr marL="180000" algn="l"/>
                      <a:r>
                        <a:rPr lang="en-US" sz="4200" dirty="0">
                          <a:solidFill>
                            <a:schemeClr val="tx1"/>
                          </a:solidFill>
                          <a:latin typeface="Open Sans" panose="020B0606030504020204" pitchFamily="34" charset="0"/>
                          <a:ea typeface="Open Sans" panose="020B0606030504020204" pitchFamily="34" charset="0"/>
                          <a:cs typeface="Open Sans" panose="020B0606030504020204" pitchFamily="34" charset="0"/>
                        </a:rPr>
                        <a:t>Printing Array Elements</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extLst>
                  <a:ext uri="{0D108BD9-81ED-4DB2-BD59-A6C34878D82A}">
                    <a16:rowId xmlns:a16="http://schemas.microsoft.com/office/drawing/2014/main" val="3978129174"/>
                  </a:ext>
                </a:extLst>
              </a:tr>
              <a:tr h="1068440">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40325450"/>
                  </a:ext>
                </a:extLst>
              </a:tr>
            </a:tbl>
          </a:graphicData>
        </a:graphic>
      </p:graphicFrame>
      <p:pic>
        <p:nvPicPr>
          <p:cNvPr id="29" name="Picture 28">
            <a:extLst>
              <a:ext uri="{FF2B5EF4-FFF2-40B4-BE49-F238E27FC236}">
                <a16:creationId xmlns:a16="http://schemas.microsoft.com/office/drawing/2014/main" id="{A3891792-61EC-C6F4-34E5-7490AC7000AB}"/>
              </a:ext>
            </a:extLst>
          </p:cNvPr>
          <p:cNvPicPr>
            <a:picLocks noChangeAspect="1"/>
          </p:cNvPicPr>
          <p:nvPr/>
        </p:nvPicPr>
        <p:blipFill>
          <a:blip r:embed="rId5"/>
          <a:stretch>
            <a:fillRect/>
          </a:stretch>
        </p:blipFill>
        <p:spPr>
          <a:xfrm>
            <a:off x="1276364" y="11729553"/>
            <a:ext cx="14818627" cy="618414"/>
          </a:xfrm>
          <a:prstGeom prst="rect">
            <a:avLst/>
          </a:prstGeom>
        </p:spPr>
      </p:pic>
      <p:graphicFrame>
        <p:nvGraphicFramePr>
          <p:cNvPr id="30" name="Table 29">
            <a:extLst>
              <a:ext uri="{FF2B5EF4-FFF2-40B4-BE49-F238E27FC236}">
                <a16:creationId xmlns:a16="http://schemas.microsoft.com/office/drawing/2014/main" id="{A1A36C1B-CB4D-15E2-48E1-DC699CCD3805}"/>
              </a:ext>
            </a:extLst>
          </p:cNvPr>
          <p:cNvGraphicFramePr>
            <a:graphicFrameLocks noGrp="1"/>
          </p:cNvGraphicFramePr>
          <p:nvPr/>
        </p:nvGraphicFramePr>
        <p:xfrm>
          <a:off x="17019037" y="4463107"/>
          <a:ext cx="18549257" cy="1863048"/>
        </p:xfrm>
        <a:graphic>
          <a:graphicData uri="http://schemas.openxmlformats.org/drawingml/2006/table">
            <a:tbl>
              <a:tblPr firstRow="1" bandRow="1">
                <a:tableStyleId>{5C22544A-7EE6-4342-B048-85BDC9FD1C3A}</a:tableStyleId>
              </a:tblPr>
              <a:tblGrid>
                <a:gridCol w="18549257">
                  <a:extLst>
                    <a:ext uri="{9D8B030D-6E8A-4147-A177-3AD203B41FA5}">
                      <a16:colId xmlns:a16="http://schemas.microsoft.com/office/drawing/2014/main" val="2844207666"/>
                    </a:ext>
                  </a:extLst>
                </a:gridCol>
              </a:tblGrid>
              <a:tr h="864576">
                <a:tc>
                  <a:txBody>
                    <a:bodyPr/>
                    <a:lstStyle/>
                    <a:p>
                      <a:pPr marL="180000" algn="l"/>
                      <a:r>
                        <a:rPr lang="en-US" sz="4200" dirty="0">
                          <a:solidFill>
                            <a:schemeClr val="tx1"/>
                          </a:solidFill>
                          <a:latin typeface="Open Sans" panose="020B0606030504020204" pitchFamily="34" charset="0"/>
                          <a:ea typeface="Open Sans" panose="020B0606030504020204" pitchFamily="34" charset="0"/>
                          <a:cs typeface="Open Sans" panose="020B0606030504020204" pitchFamily="34" charset="0"/>
                        </a:rPr>
                        <a:t>ArrayList Creation Code</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extLst>
                  <a:ext uri="{0D108BD9-81ED-4DB2-BD59-A6C34878D82A}">
                    <a16:rowId xmlns:a16="http://schemas.microsoft.com/office/drawing/2014/main" val="3978129174"/>
                  </a:ext>
                </a:extLst>
              </a:tr>
              <a:tr h="998472">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40325450"/>
                  </a:ext>
                </a:extLst>
              </a:tr>
            </a:tbl>
          </a:graphicData>
        </a:graphic>
      </p:graphicFrame>
      <p:pic>
        <p:nvPicPr>
          <p:cNvPr id="31" name="Picture 30">
            <a:extLst>
              <a:ext uri="{FF2B5EF4-FFF2-40B4-BE49-F238E27FC236}">
                <a16:creationId xmlns:a16="http://schemas.microsoft.com/office/drawing/2014/main" id="{564B92D8-ABE6-9DFD-536D-07CDD5166CAD}"/>
              </a:ext>
            </a:extLst>
          </p:cNvPr>
          <p:cNvPicPr>
            <a:picLocks noChangeAspect="1"/>
          </p:cNvPicPr>
          <p:nvPr/>
        </p:nvPicPr>
        <p:blipFill>
          <a:blip r:embed="rId6"/>
          <a:stretch>
            <a:fillRect/>
          </a:stretch>
        </p:blipFill>
        <p:spPr>
          <a:xfrm>
            <a:off x="17143901" y="5505638"/>
            <a:ext cx="18155735" cy="630084"/>
          </a:xfrm>
          <a:prstGeom prst="rect">
            <a:avLst/>
          </a:prstGeom>
        </p:spPr>
      </p:pic>
      <p:pic>
        <p:nvPicPr>
          <p:cNvPr id="32" name="Picture 31">
            <a:extLst>
              <a:ext uri="{FF2B5EF4-FFF2-40B4-BE49-F238E27FC236}">
                <a16:creationId xmlns:a16="http://schemas.microsoft.com/office/drawing/2014/main" id="{C49378DB-79FA-978F-8FB1-4603EB78E348}"/>
              </a:ext>
            </a:extLst>
          </p:cNvPr>
          <p:cNvPicPr>
            <a:picLocks noChangeAspect="1"/>
          </p:cNvPicPr>
          <p:nvPr/>
        </p:nvPicPr>
        <p:blipFill>
          <a:blip r:embed="rId7"/>
          <a:stretch>
            <a:fillRect/>
          </a:stretch>
        </p:blipFill>
        <p:spPr>
          <a:xfrm>
            <a:off x="17143901" y="7875023"/>
            <a:ext cx="9404577" cy="618414"/>
          </a:xfrm>
          <a:prstGeom prst="rect">
            <a:avLst/>
          </a:prstGeom>
        </p:spPr>
      </p:pic>
    </p:spTree>
    <p:extLst>
      <p:ext uri="{BB962C8B-B14F-4D97-AF65-F5344CB8AC3E}">
        <p14:creationId xmlns:p14="http://schemas.microsoft.com/office/powerpoint/2010/main" val="1248705165"/>
      </p:ext>
    </p:extLst>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Arrays vs. ArrayLists</a:t>
            </a:r>
          </a:p>
        </p:txBody>
      </p:sp>
      <p:graphicFrame>
        <p:nvGraphicFramePr>
          <p:cNvPr id="22" name="Table 21">
            <a:extLst>
              <a:ext uri="{FF2B5EF4-FFF2-40B4-BE49-F238E27FC236}">
                <a16:creationId xmlns:a16="http://schemas.microsoft.com/office/drawing/2014/main" id="{BABE8DBF-52F7-99EF-A74E-409CF726F24D}"/>
              </a:ext>
            </a:extLst>
          </p:cNvPr>
          <p:cNvGraphicFramePr>
            <a:graphicFrameLocks noGrp="1"/>
          </p:cNvGraphicFramePr>
          <p:nvPr/>
        </p:nvGraphicFramePr>
        <p:xfrm>
          <a:off x="952498" y="2849624"/>
          <a:ext cx="34782670" cy="7339405"/>
        </p:xfrm>
        <a:graphic>
          <a:graphicData uri="http://schemas.openxmlformats.org/drawingml/2006/table">
            <a:tbl>
              <a:tblPr firstRow="1" bandRow="1">
                <a:tableStyleId>{5C22544A-7EE6-4342-B048-85BDC9FD1C3A}</a:tableStyleId>
              </a:tblPr>
              <a:tblGrid>
                <a:gridCol w="15711975">
                  <a:extLst>
                    <a:ext uri="{9D8B030D-6E8A-4147-A177-3AD203B41FA5}">
                      <a16:colId xmlns:a16="http://schemas.microsoft.com/office/drawing/2014/main" val="2994918102"/>
                    </a:ext>
                  </a:extLst>
                </a:gridCol>
                <a:gridCol w="19070695">
                  <a:extLst>
                    <a:ext uri="{9D8B030D-6E8A-4147-A177-3AD203B41FA5}">
                      <a16:colId xmlns:a16="http://schemas.microsoft.com/office/drawing/2014/main" val="2555670698"/>
                    </a:ext>
                  </a:extLst>
                </a:gridCol>
              </a:tblGrid>
              <a:tr h="1311829">
                <a:tc>
                  <a:txBody>
                    <a:bodyPr/>
                    <a:lstStyle/>
                    <a:p>
                      <a:pPr marL="180000" marR="0" lvl="0" indent="0" algn="l" defTabSz="1238182" rtl="0" eaLnBrk="1" fontAlgn="auto" latinLnBrk="0" hangingPunct="1">
                        <a:lnSpc>
                          <a:spcPct val="100000"/>
                        </a:lnSpc>
                        <a:spcBef>
                          <a:spcPts val="0"/>
                        </a:spcBef>
                        <a:spcAft>
                          <a:spcPts val="0"/>
                        </a:spcAft>
                        <a:buClrTx/>
                        <a:buSzTx/>
                        <a:buFontTx/>
                        <a:buNone/>
                        <a:tabLst/>
                        <a:defRPr/>
                      </a:pPr>
                      <a:r>
                        <a:rPr lang="en-US" sz="5400" b="1" dirty="0">
                          <a:solidFill>
                            <a:schemeClr val="tx1"/>
                          </a:solidFill>
                          <a:latin typeface="Open Sans" panose="020B0606030504020204" pitchFamily="34" charset="0"/>
                          <a:ea typeface="Open Sans" panose="020B0606030504020204" pitchFamily="34" charset="0"/>
                          <a:cs typeface="Open Sans" panose="020B0606030504020204" pitchFamily="34" charset="0"/>
                        </a:rPr>
                        <a:t>Arrays methods for finding elements</a:t>
                      </a:r>
                      <a:endParaRPr lang="en-PH" sz="5400" b="1"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marR="0" lvl="0" indent="0" algn="l" defTabSz="1238182" rtl="0" eaLnBrk="1" fontAlgn="auto" latinLnBrk="0" hangingPunct="1">
                        <a:lnSpc>
                          <a:spcPct val="100000"/>
                        </a:lnSpc>
                        <a:spcBef>
                          <a:spcPts val="0"/>
                        </a:spcBef>
                        <a:spcAft>
                          <a:spcPts val="0"/>
                        </a:spcAft>
                        <a:buClrTx/>
                        <a:buSzTx/>
                        <a:buFontTx/>
                        <a:buNone/>
                        <a:tabLst/>
                        <a:defRPr/>
                      </a:pPr>
                      <a:r>
                        <a:rPr lang="en-PH" sz="5400" b="1" dirty="0">
                          <a:solidFill>
                            <a:schemeClr val="tx1"/>
                          </a:solidFill>
                          <a:latin typeface="Open Sans" panose="020B0606030504020204" pitchFamily="34" charset="0"/>
                          <a:ea typeface="Open Sans" panose="020B0606030504020204" pitchFamily="34" charset="0"/>
                          <a:cs typeface="Open Sans" panose="020B0606030504020204" pitchFamily="34" charset="0"/>
                        </a:rPr>
                        <a:t>ArrayList methods for finding elements</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extLst>
                  <a:ext uri="{0D108BD9-81ED-4DB2-BD59-A6C34878D82A}">
                    <a16:rowId xmlns:a16="http://schemas.microsoft.com/office/drawing/2014/main" val="3978129174"/>
                  </a:ext>
                </a:extLst>
              </a:tr>
              <a:tr h="6027576">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241390698"/>
                  </a:ext>
                </a:extLst>
              </a:tr>
            </a:tbl>
          </a:graphicData>
        </a:graphic>
      </p:graphicFrame>
      <p:sp>
        <p:nvSpPr>
          <p:cNvPr id="23" name="Rectangle 22">
            <a:extLst>
              <a:ext uri="{FF2B5EF4-FFF2-40B4-BE49-F238E27FC236}">
                <a16:creationId xmlns:a16="http://schemas.microsoft.com/office/drawing/2014/main" id="{E06EDBE9-142F-9ACC-2D73-7703B0E29436}"/>
              </a:ext>
            </a:extLst>
          </p:cNvPr>
          <p:cNvSpPr/>
          <p:nvPr/>
        </p:nvSpPr>
        <p:spPr>
          <a:xfrm>
            <a:off x="952498" y="10468238"/>
            <a:ext cx="34782670" cy="7256138"/>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For arrays, you can use the </a:t>
            </a:r>
            <a:r>
              <a:rPr lang="en-US" sz="6400" dirty="0" err="1">
                <a:latin typeface="Open Sans" panose="020B0606030504020204" pitchFamily="34" charset="0"/>
                <a:ea typeface="Open Sans" panose="020B0606030504020204" pitchFamily="34" charset="0"/>
                <a:cs typeface="Open Sans" panose="020B0606030504020204" pitchFamily="34" charset="0"/>
              </a:rPr>
              <a:t>binarySearch</a:t>
            </a:r>
            <a:r>
              <a:rPr lang="en-US" sz="6400" dirty="0">
                <a:latin typeface="Open Sans" panose="020B0606030504020204" pitchFamily="34" charset="0"/>
                <a:ea typeface="Open Sans" panose="020B0606030504020204" pitchFamily="34" charset="0"/>
                <a:cs typeface="Open Sans" panose="020B0606030504020204" pitchFamily="34" charset="0"/>
              </a:rPr>
              <a:t> method to find a matching element, although this method requires that the array be sorted first.</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In addition, if the array contains duplicate elements, the index returned from this search is not guaranteed to be the position of the first element.</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For the </a:t>
            </a:r>
            <a:r>
              <a:rPr lang="en-US" sz="6400" dirty="0" err="1">
                <a:latin typeface="Open Sans" panose="020B0606030504020204" pitchFamily="34" charset="0"/>
                <a:ea typeface="Open Sans" panose="020B0606030504020204" pitchFamily="34" charset="0"/>
                <a:cs typeface="Open Sans" panose="020B0606030504020204" pitchFamily="34" charset="0"/>
              </a:rPr>
              <a:t>ArrayList</a:t>
            </a:r>
            <a:r>
              <a:rPr lang="en-US" sz="6400" dirty="0">
                <a:latin typeface="Open Sans" panose="020B0606030504020204" pitchFamily="34" charset="0"/>
                <a:ea typeface="Open Sans" panose="020B0606030504020204" pitchFamily="34" charset="0"/>
                <a:cs typeface="Open Sans" panose="020B0606030504020204" pitchFamily="34" charset="0"/>
              </a:rPr>
              <a:t>, we have several methods.</a:t>
            </a:r>
          </a:p>
        </p:txBody>
      </p:sp>
      <p:sp>
        <p:nvSpPr>
          <p:cNvPr id="2" name="Shape 126">
            <a:extLst>
              <a:ext uri="{FF2B5EF4-FFF2-40B4-BE49-F238E27FC236}">
                <a16:creationId xmlns:a16="http://schemas.microsoft.com/office/drawing/2014/main" id="{334D1155-E0EF-B2C4-7EED-C6422F9584AF}"/>
              </a:ext>
            </a:extLst>
          </p:cNvPr>
          <p:cNvSpPr/>
          <p:nvPr/>
        </p:nvSpPr>
        <p:spPr>
          <a:xfrm>
            <a:off x="952498" y="459786"/>
            <a:ext cx="27717524"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Finding an element in an Array or ArrayList</a:t>
            </a:r>
          </a:p>
        </p:txBody>
      </p:sp>
      <p:sp>
        <p:nvSpPr>
          <p:cNvPr id="3" name="Rectangle 2">
            <a:extLst>
              <a:ext uri="{FF2B5EF4-FFF2-40B4-BE49-F238E27FC236}">
                <a16:creationId xmlns:a16="http://schemas.microsoft.com/office/drawing/2014/main" id="{2F6FE6A7-CD0B-16EB-D090-42A176BD64DE}"/>
              </a:ext>
            </a:extLst>
          </p:cNvPr>
          <p:cNvSpPr/>
          <p:nvPr/>
        </p:nvSpPr>
        <p:spPr>
          <a:xfrm>
            <a:off x="1276364" y="5671859"/>
            <a:ext cx="13986532" cy="4466320"/>
          </a:xfrm>
          <a:prstGeom prst="rect">
            <a:avLst/>
          </a:prstGeom>
        </p:spPr>
        <p:txBody>
          <a:bodyPr wrap="square">
            <a:noAutofit/>
          </a:bodyPr>
          <a:lstStyle/>
          <a:p>
            <a:pPr algn="l">
              <a:spcAft>
                <a:spcPts val="5022"/>
              </a:spcAft>
            </a:pPr>
            <a:r>
              <a:rPr lang="en-US" sz="5200" dirty="0">
                <a:latin typeface="Open Sans" panose="020B0606030504020204" pitchFamily="34" charset="0"/>
                <a:ea typeface="Open Sans" panose="020B0606030504020204" pitchFamily="34" charset="0"/>
                <a:cs typeface="Open Sans" panose="020B0606030504020204" pitchFamily="34" charset="0"/>
              </a:rPr>
              <a:t>** Array MUST BE SORTED</a:t>
            </a:r>
          </a:p>
          <a:p>
            <a:pPr algn="l">
              <a:spcAft>
                <a:spcPts val="5022"/>
              </a:spcAft>
            </a:pPr>
            <a:r>
              <a:rPr lang="en-US" sz="5200" dirty="0">
                <a:latin typeface="Open Sans" panose="020B0606030504020204" pitchFamily="34" charset="0"/>
                <a:ea typeface="Open Sans" panose="020B0606030504020204" pitchFamily="34" charset="0"/>
                <a:cs typeface="Open Sans" panose="020B0606030504020204" pitchFamily="34" charset="0"/>
              </a:rPr>
              <a:t>Not guaranteed to return index of first element if there are duplicates</a:t>
            </a:r>
          </a:p>
        </p:txBody>
      </p:sp>
      <p:pic>
        <p:nvPicPr>
          <p:cNvPr id="5" name="Picture 4">
            <a:extLst>
              <a:ext uri="{FF2B5EF4-FFF2-40B4-BE49-F238E27FC236}">
                <a16:creationId xmlns:a16="http://schemas.microsoft.com/office/drawing/2014/main" id="{563E887D-61D1-5A69-10CD-F9C8DAC2907C}"/>
              </a:ext>
            </a:extLst>
          </p:cNvPr>
          <p:cNvPicPr>
            <a:picLocks noChangeAspect="1"/>
          </p:cNvPicPr>
          <p:nvPr/>
        </p:nvPicPr>
        <p:blipFill>
          <a:blip r:embed="rId4"/>
          <a:stretch>
            <a:fillRect/>
          </a:stretch>
        </p:blipFill>
        <p:spPr>
          <a:xfrm>
            <a:off x="1276364" y="4485628"/>
            <a:ext cx="11915862" cy="700092"/>
          </a:xfrm>
          <a:prstGeom prst="rect">
            <a:avLst/>
          </a:prstGeom>
        </p:spPr>
      </p:pic>
      <p:pic>
        <p:nvPicPr>
          <p:cNvPr id="7" name="Picture 6">
            <a:extLst>
              <a:ext uri="{FF2B5EF4-FFF2-40B4-BE49-F238E27FC236}">
                <a16:creationId xmlns:a16="http://schemas.microsoft.com/office/drawing/2014/main" id="{C7B0F709-E868-BD46-78C5-62A65BFAAE53}"/>
              </a:ext>
            </a:extLst>
          </p:cNvPr>
          <p:cNvPicPr>
            <a:picLocks noChangeAspect="1"/>
          </p:cNvPicPr>
          <p:nvPr/>
        </p:nvPicPr>
        <p:blipFill>
          <a:blip r:embed="rId5"/>
          <a:stretch>
            <a:fillRect/>
          </a:stretch>
        </p:blipFill>
        <p:spPr>
          <a:xfrm>
            <a:off x="16961188" y="4485628"/>
            <a:ext cx="13787538" cy="5357853"/>
          </a:xfrm>
          <a:prstGeom prst="rect">
            <a:avLst/>
          </a:prstGeom>
        </p:spPr>
      </p:pic>
    </p:spTree>
    <p:extLst>
      <p:ext uri="{BB962C8B-B14F-4D97-AF65-F5344CB8AC3E}">
        <p14:creationId xmlns:p14="http://schemas.microsoft.com/office/powerpoint/2010/main" val="2598780419"/>
      </p:ext>
    </p:extLst>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Arrays vs. ArrayLists</a:t>
            </a:r>
          </a:p>
        </p:txBody>
      </p:sp>
      <p:graphicFrame>
        <p:nvGraphicFramePr>
          <p:cNvPr id="22" name="Table 21">
            <a:extLst>
              <a:ext uri="{FF2B5EF4-FFF2-40B4-BE49-F238E27FC236}">
                <a16:creationId xmlns:a16="http://schemas.microsoft.com/office/drawing/2014/main" id="{BABE8DBF-52F7-99EF-A74E-409CF726F24D}"/>
              </a:ext>
            </a:extLst>
          </p:cNvPr>
          <p:cNvGraphicFramePr>
            <a:graphicFrameLocks noGrp="1"/>
          </p:cNvGraphicFramePr>
          <p:nvPr/>
        </p:nvGraphicFramePr>
        <p:xfrm>
          <a:off x="952498" y="2849624"/>
          <a:ext cx="34782670" cy="7339405"/>
        </p:xfrm>
        <a:graphic>
          <a:graphicData uri="http://schemas.openxmlformats.org/drawingml/2006/table">
            <a:tbl>
              <a:tblPr firstRow="1" bandRow="1">
                <a:tableStyleId>{5C22544A-7EE6-4342-B048-85BDC9FD1C3A}</a:tableStyleId>
              </a:tblPr>
              <a:tblGrid>
                <a:gridCol w="15711975">
                  <a:extLst>
                    <a:ext uri="{9D8B030D-6E8A-4147-A177-3AD203B41FA5}">
                      <a16:colId xmlns:a16="http://schemas.microsoft.com/office/drawing/2014/main" val="2994918102"/>
                    </a:ext>
                  </a:extLst>
                </a:gridCol>
                <a:gridCol w="19070695">
                  <a:extLst>
                    <a:ext uri="{9D8B030D-6E8A-4147-A177-3AD203B41FA5}">
                      <a16:colId xmlns:a16="http://schemas.microsoft.com/office/drawing/2014/main" val="2555670698"/>
                    </a:ext>
                  </a:extLst>
                </a:gridCol>
              </a:tblGrid>
              <a:tr h="1311829">
                <a:tc>
                  <a:txBody>
                    <a:bodyPr/>
                    <a:lstStyle/>
                    <a:p>
                      <a:pPr marL="180000" marR="0" lvl="0" indent="0" algn="l" defTabSz="1238182" rtl="0" eaLnBrk="1" fontAlgn="auto" latinLnBrk="0" hangingPunct="1">
                        <a:lnSpc>
                          <a:spcPct val="100000"/>
                        </a:lnSpc>
                        <a:spcBef>
                          <a:spcPts val="0"/>
                        </a:spcBef>
                        <a:spcAft>
                          <a:spcPts val="0"/>
                        </a:spcAft>
                        <a:buClrTx/>
                        <a:buSzTx/>
                        <a:buFontTx/>
                        <a:buNone/>
                        <a:tabLst/>
                        <a:defRPr/>
                      </a:pPr>
                      <a:r>
                        <a:rPr lang="en-US" sz="5400" b="1" dirty="0">
                          <a:solidFill>
                            <a:schemeClr val="tx1"/>
                          </a:solidFill>
                          <a:latin typeface="Open Sans" panose="020B0606030504020204" pitchFamily="34" charset="0"/>
                          <a:ea typeface="Open Sans" panose="020B0606030504020204" pitchFamily="34" charset="0"/>
                          <a:cs typeface="Open Sans" panose="020B0606030504020204" pitchFamily="34" charset="0"/>
                        </a:rPr>
                        <a:t>Arrays methods for finding elements</a:t>
                      </a:r>
                      <a:endParaRPr lang="en-PH" sz="5400" b="1"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marR="0" lvl="0" indent="0" algn="l" defTabSz="1238182" rtl="0" eaLnBrk="1" fontAlgn="auto" latinLnBrk="0" hangingPunct="1">
                        <a:lnSpc>
                          <a:spcPct val="100000"/>
                        </a:lnSpc>
                        <a:spcBef>
                          <a:spcPts val="0"/>
                        </a:spcBef>
                        <a:spcAft>
                          <a:spcPts val="0"/>
                        </a:spcAft>
                        <a:buClrTx/>
                        <a:buSzTx/>
                        <a:buFontTx/>
                        <a:buNone/>
                        <a:tabLst/>
                        <a:defRPr/>
                      </a:pPr>
                      <a:r>
                        <a:rPr lang="en-PH" sz="5400" b="1" dirty="0">
                          <a:solidFill>
                            <a:schemeClr val="tx1"/>
                          </a:solidFill>
                          <a:latin typeface="Open Sans" panose="020B0606030504020204" pitchFamily="34" charset="0"/>
                          <a:ea typeface="Open Sans" panose="020B0606030504020204" pitchFamily="34" charset="0"/>
                          <a:cs typeface="Open Sans" panose="020B0606030504020204" pitchFamily="34" charset="0"/>
                        </a:rPr>
                        <a:t>ArrayList methods for finding elements</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extLst>
                  <a:ext uri="{0D108BD9-81ED-4DB2-BD59-A6C34878D82A}">
                    <a16:rowId xmlns:a16="http://schemas.microsoft.com/office/drawing/2014/main" val="3978129174"/>
                  </a:ext>
                </a:extLst>
              </a:tr>
              <a:tr h="6027576">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241390698"/>
                  </a:ext>
                </a:extLst>
              </a:tr>
            </a:tbl>
          </a:graphicData>
        </a:graphic>
      </p:graphicFrame>
      <p:sp>
        <p:nvSpPr>
          <p:cNvPr id="23" name="Rectangle 22">
            <a:extLst>
              <a:ext uri="{FF2B5EF4-FFF2-40B4-BE49-F238E27FC236}">
                <a16:creationId xmlns:a16="http://schemas.microsoft.com/office/drawing/2014/main" id="{E06EDBE9-142F-9ACC-2D73-7703B0E29436}"/>
              </a:ext>
            </a:extLst>
          </p:cNvPr>
          <p:cNvSpPr/>
          <p:nvPr/>
        </p:nvSpPr>
        <p:spPr>
          <a:xfrm>
            <a:off x="952498" y="10468238"/>
            <a:ext cx="34782670" cy="746306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You can use contains or </a:t>
            </a:r>
            <a:r>
              <a:rPr lang="en-US" sz="6400" dirty="0" err="1">
                <a:latin typeface="Open Sans" panose="020B0606030504020204" pitchFamily="34" charset="0"/>
                <a:ea typeface="Open Sans" panose="020B0606030504020204" pitchFamily="34" charset="0"/>
                <a:cs typeface="Open Sans" panose="020B0606030504020204" pitchFamily="34" charset="0"/>
              </a:rPr>
              <a:t>containsAll</a:t>
            </a:r>
            <a:r>
              <a:rPr lang="en-US" sz="6400" dirty="0">
                <a:latin typeface="Open Sans" panose="020B0606030504020204" pitchFamily="34" charset="0"/>
                <a:ea typeface="Open Sans" panose="020B0606030504020204" pitchFamily="34" charset="0"/>
                <a:cs typeface="Open Sans" panose="020B0606030504020204" pitchFamily="34" charset="0"/>
              </a:rPr>
              <a:t>, which simply returns a </a:t>
            </a:r>
            <a:r>
              <a:rPr lang="en-US" sz="6400" dirty="0" err="1">
                <a:latin typeface="Open Sans" panose="020B0606030504020204" pitchFamily="34" charset="0"/>
                <a:ea typeface="Open Sans" panose="020B0606030504020204" pitchFamily="34" charset="0"/>
                <a:cs typeface="Open Sans" panose="020B0606030504020204" pitchFamily="34" charset="0"/>
              </a:rPr>
              <a:t>boolean</a:t>
            </a:r>
            <a:r>
              <a:rPr lang="en-US" sz="6400" dirty="0">
                <a:latin typeface="Open Sans" panose="020B0606030504020204" pitchFamily="34" charset="0"/>
                <a:ea typeface="Open Sans" panose="020B0606030504020204" pitchFamily="34" charset="0"/>
                <a:cs typeface="Open Sans" panose="020B0606030504020204" pitchFamily="34" charset="0"/>
              </a:rPr>
              <a:t> if a match or matches were found.</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In addition, like the String and StringBuilder, we have the methods, </a:t>
            </a:r>
            <a:r>
              <a:rPr lang="en-US" sz="6400" dirty="0" err="1">
                <a:latin typeface="Open Sans" panose="020B0606030504020204" pitchFamily="34" charset="0"/>
                <a:ea typeface="Open Sans" panose="020B0606030504020204" pitchFamily="34" charset="0"/>
                <a:cs typeface="Open Sans" panose="020B0606030504020204" pitchFamily="34" charset="0"/>
              </a:rPr>
              <a:t>indexOf</a:t>
            </a:r>
            <a:r>
              <a:rPr lang="en-US" sz="6400" dirty="0">
                <a:latin typeface="Open Sans" panose="020B0606030504020204" pitchFamily="34" charset="0"/>
                <a:ea typeface="Open Sans" panose="020B0606030504020204" pitchFamily="34" charset="0"/>
                <a:cs typeface="Open Sans" panose="020B0606030504020204" pitchFamily="34" charset="0"/>
              </a:rPr>
              <a:t> and </a:t>
            </a:r>
            <a:r>
              <a:rPr lang="en-US" sz="6400" dirty="0" err="1">
                <a:latin typeface="Open Sans" panose="020B0606030504020204" pitchFamily="34" charset="0"/>
                <a:ea typeface="Open Sans" panose="020B0606030504020204" pitchFamily="34" charset="0"/>
                <a:cs typeface="Open Sans" panose="020B0606030504020204" pitchFamily="34" charset="0"/>
              </a:rPr>
              <a:t>lastIndexOf</a:t>
            </a:r>
            <a:r>
              <a:rPr lang="en-US" sz="6400" dirty="0">
                <a:latin typeface="Open Sans" panose="020B0606030504020204" pitchFamily="34" charset="0"/>
                <a:ea typeface="Open Sans" panose="020B0606030504020204" pitchFamily="34" charset="0"/>
                <a:cs typeface="Open Sans" panose="020B0606030504020204" pitchFamily="34" charset="0"/>
              </a:rPr>
              <a:t>, which will return the index of the first or last match. </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When a -1 is returned from these methods, no matching entry was found.</a:t>
            </a:r>
          </a:p>
        </p:txBody>
      </p:sp>
      <p:sp>
        <p:nvSpPr>
          <p:cNvPr id="2" name="Shape 126">
            <a:extLst>
              <a:ext uri="{FF2B5EF4-FFF2-40B4-BE49-F238E27FC236}">
                <a16:creationId xmlns:a16="http://schemas.microsoft.com/office/drawing/2014/main" id="{334D1155-E0EF-B2C4-7EED-C6422F9584AF}"/>
              </a:ext>
            </a:extLst>
          </p:cNvPr>
          <p:cNvSpPr/>
          <p:nvPr/>
        </p:nvSpPr>
        <p:spPr>
          <a:xfrm>
            <a:off x="952498" y="459786"/>
            <a:ext cx="27717524"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Finding an element in an Array or ArrayList</a:t>
            </a:r>
          </a:p>
        </p:txBody>
      </p:sp>
      <p:sp>
        <p:nvSpPr>
          <p:cNvPr id="3" name="Rectangle 2">
            <a:extLst>
              <a:ext uri="{FF2B5EF4-FFF2-40B4-BE49-F238E27FC236}">
                <a16:creationId xmlns:a16="http://schemas.microsoft.com/office/drawing/2014/main" id="{2F6FE6A7-CD0B-16EB-D090-42A176BD64DE}"/>
              </a:ext>
            </a:extLst>
          </p:cNvPr>
          <p:cNvSpPr/>
          <p:nvPr/>
        </p:nvSpPr>
        <p:spPr>
          <a:xfrm>
            <a:off x="1276364" y="5671859"/>
            <a:ext cx="13986532" cy="4466320"/>
          </a:xfrm>
          <a:prstGeom prst="rect">
            <a:avLst/>
          </a:prstGeom>
        </p:spPr>
        <p:txBody>
          <a:bodyPr wrap="square">
            <a:noAutofit/>
          </a:bodyPr>
          <a:lstStyle/>
          <a:p>
            <a:pPr algn="l">
              <a:spcAft>
                <a:spcPts val="5022"/>
              </a:spcAft>
            </a:pPr>
            <a:r>
              <a:rPr lang="en-US" sz="5200" dirty="0">
                <a:latin typeface="Open Sans" panose="020B0606030504020204" pitchFamily="34" charset="0"/>
                <a:ea typeface="Open Sans" panose="020B0606030504020204" pitchFamily="34" charset="0"/>
                <a:cs typeface="Open Sans" panose="020B0606030504020204" pitchFamily="34" charset="0"/>
              </a:rPr>
              <a:t>** Array MUST BE SORTED</a:t>
            </a:r>
          </a:p>
          <a:p>
            <a:pPr algn="l">
              <a:spcAft>
                <a:spcPts val="5022"/>
              </a:spcAft>
            </a:pPr>
            <a:r>
              <a:rPr lang="en-US" sz="5200" dirty="0">
                <a:latin typeface="Open Sans" panose="020B0606030504020204" pitchFamily="34" charset="0"/>
                <a:ea typeface="Open Sans" panose="020B0606030504020204" pitchFamily="34" charset="0"/>
                <a:cs typeface="Open Sans" panose="020B0606030504020204" pitchFamily="34" charset="0"/>
              </a:rPr>
              <a:t>Not guaranteed to return index of first element if there are duplicates</a:t>
            </a:r>
          </a:p>
        </p:txBody>
      </p:sp>
      <p:pic>
        <p:nvPicPr>
          <p:cNvPr id="5" name="Picture 4">
            <a:extLst>
              <a:ext uri="{FF2B5EF4-FFF2-40B4-BE49-F238E27FC236}">
                <a16:creationId xmlns:a16="http://schemas.microsoft.com/office/drawing/2014/main" id="{563E887D-61D1-5A69-10CD-F9C8DAC2907C}"/>
              </a:ext>
            </a:extLst>
          </p:cNvPr>
          <p:cNvPicPr>
            <a:picLocks noChangeAspect="1"/>
          </p:cNvPicPr>
          <p:nvPr/>
        </p:nvPicPr>
        <p:blipFill>
          <a:blip r:embed="rId4"/>
          <a:stretch>
            <a:fillRect/>
          </a:stretch>
        </p:blipFill>
        <p:spPr>
          <a:xfrm>
            <a:off x="1276364" y="4485628"/>
            <a:ext cx="11915862" cy="700092"/>
          </a:xfrm>
          <a:prstGeom prst="rect">
            <a:avLst/>
          </a:prstGeom>
        </p:spPr>
      </p:pic>
      <p:pic>
        <p:nvPicPr>
          <p:cNvPr id="7" name="Picture 6">
            <a:extLst>
              <a:ext uri="{FF2B5EF4-FFF2-40B4-BE49-F238E27FC236}">
                <a16:creationId xmlns:a16="http://schemas.microsoft.com/office/drawing/2014/main" id="{C7B0F709-E868-BD46-78C5-62A65BFAAE53}"/>
              </a:ext>
            </a:extLst>
          </p:cNvPr>
          <p:cNvPicPr>
            <a:picLocks noChangeAspect="1"/>
          </p:cNvPicPr>
          <p:nvPr/>
        </p:nvPicPr>
        <p:blipFill>
          <a:blip r:embed="rId5"/>
          <a:stretch>
            <a:fillRect/>
          </a:stretch>
        </p:blipFill>
        <p:spPr>
          <a:xfrm>
            <a:off x="16961188" y="4485628"/>
            <a:ext cx="13787538" cy="5357853"/>
          </a:xfrm>
          <a:prstGeom prst="rect">
            <a:avLst/>
          </a:prstGeom>
        </p:spPr>
      </p:pic>
    </p:spTree>
    <p:extLst>
      <p:ext uri="{BB962C8B-B14F-4D97-AF65-F5344CB8AC3E}">
        <p14:creationId xmlns:p14="http://schemas.microsoft.com/office/powerpoint/2010/main" val="569285544"/>
      </p:ext>
    </p:extLst>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Arrays vs. ArrayLists</a:t>
            </a:r>
          </a:p>
        </p:txBody>
      </p:sp>
      <p:graphicFrame>
        <p:nvGraphicFramePr>
          <p:cNvPr id="22" name="Table 21">
            <a:extLst>
              <a:ext uri="{FF2B5EF4-FFF2-40B4-BE49-F238E27FC236}">
                <a16:creationId xmlns:a16="http://schemas.microsoft.com/office/drawing/2014/main" id="{BABE8DBF-52F7-99EF-A74E-409CF726F24D}"/>
              </a:ext>
            </a:extLst>
          </p:cNvPr>
          <p:cNvGraphicFramePr>
            <a:graphicFrameLocks noGrp="1"/>
          </p:cNvGraphicFramePr>
          <p:nvPr/>
        </p:nvGraphicFramePr>
        <p:xfrm>
          <a:off x="952498" y="2849624"/>
          <a:ext cx="34782670" cy="9410800"/>
        </p:xfrm>
        <a:graphic>
          <a:graphicData uri="http://schemas.openxmlformats.org/drawingml/2006/table">
            <a:tbl>
              <a:tblPr firstRow="1" bandRow="1">
                <a:tableStyleId>{5C22544A-7EE6-4342-B048-85BDC9FD1C3A}</a:tableStyleId>
              </a:tblPr>
              <a:tblGrid>
                <a:gridCol w="15002849">
                  <a:extLst>
                    <a:ext uri="{9D8B030D-6E8A-4147-A177-3AD203B41FA5}">
                      <a16:colId xmlns:a16="http://schemas.microsoft.com/office/drawing/2014/main" val="2994918102"/>
                    </a:ext>
                  </a:extLst>
                </a:gridCol>
                <a:gridCol w="19779821">
                  <a:extLst>
                    <a:ext uri="{9D8B030D-6E8A-4147-A177-3AD203B41FA5}">
                      <a16:colId xmlns:a16="http://schemas.microsoft.com/office/drawing/2014/main" val="2555670698"/>
                    </a:ext>
                  </a:extLst>
                </a:gridCol>
              </a:tblGrid>
              <a:tr h="1311829">
                <a:tc>
                  <a:txBody>
                    <a:bodyPr/>
                    <a:lstStyle/>
                    <a:p>
                      <a:pPr marL="180000" marR="0" lvl="0" indent="0" algn="l" defTabSz="1238182" rtl="0" eaLnBrk="1" fontAlgn="auto" latinLnBrk="0" hangingPunct="1">
                        <a:lnSpc>
                          <a:spcPct val="100000"/>
                        </a:lnSpc>
                        <a:spcBef>
                          <a:spcPts val="0"/>
                        </a:spcBef>
                        <a:spcAft>
                          <a:spcPts val="0"/>
                        </a:spcAft>
                        <a:buClrTx/>
                        <a:buSzTx/>
                        <a:buFontTx/>
                        <a:buNone/>
                        <a:tabLst/>
                        <a:defRPr/>
                      </a:pPr>
                      <a:r>
                        <a:rPr lang="en-US" sz="5400" b="1" dirty="0">
                          <a:solidFill>
                            <a:schemeClr val="tx1"/>
                          </a:solidFill>
                          <a:latin typeface="Open Sans" panose="020B0606030504020204" pitchFamily="34" charset="0"/>
                          <a:ea typeface="Open Sans" panose="020B0606030504020204" pitchFamily="34" charset="0"/>
                          <a:cs typeface="Open Sans" panose="020B0606030504020204" pitchFamily="34" charset="0"/>
                        </a:rPr>
                        <a:t>Array</a:t>
                      </a:r>
                      <a:endParaRPr lang="en-PH" sz="5400" b="1"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marR="0" lvl="0" indent="0" algn="l" defTabSz="1238182" rtl="0" eaLnBrk="1" fontAlgn="auto" latinLnBrk="0" hangingPunct="1">
                        <a:lnSpc>
                          <a:spcPct val="100000"/>
                        </a:lnSpc>
                        <a:spcBef>
                          <a:spcPts val="0"/>
                        </a:spcBef>
                        <a:spcAft>
                          <a:spcPts val="0"/>
                        </a:spcAft>
                        <a:buClrTx/>
                        <a:buSzTx/>
                        <a:buFontTx/>
                        <a:buNone/>
                        <a:tabLst/>
                        <a:defRPr/>
                      </a:pPr>
                      <a:r>
                        <a:rPr lang="en-PH" sz="5400" b="1" dirty="0">
                          <a:solidFill>
                            <a:schemeClr val="tx1"/>
                          </a:solidFill>
                          <a:latin typeface="Open Sans" panose="020B0606030504020204" pitchFamily="34" charset="0"/>
                          <a:ea typeface="Open Sans" panose="020B0606030504020204" pitchFamily="34" charset="0"/>
                          <a:cs typeface="Open Sans" panose="020B0606030504020204" pitchFamily="34" charset="0"/>
                        </a:rPr>
                        <a:t>ArrayList</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extLst>
                  <a:ext uri="{0D108BD9-81ED-4DB2-BD59-A6C34878D82A}">
                    <a16:rowId xmlns:a16="http://schemas.microsoft.com/office/drawing/2014/main" val="3978129174"/>
                  </a:ext>
                </a:extLst>
              </a:tr>
              <a:tr h="3545633">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241390698"/>
                  </a:ext>
                </a:extLst>
              </a:tr>
              <a:tr h="4553338">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177102743"/>
                  </a:ext>
                </a:extLst>
              </a:tr>
            </a:tbl>
          </a:graphicData>
        </a:graphic>
      </p:graphicFrame>
      <p:sp>
        <p:nvSpPr>
          <p:cNvPr id="2" name="Shape 126">
            <a:extLst>
              <a:ext uri="{FF2B5EF4-FFF2-40B4-BE49-F238E27FC236}">
                <a16:creationId xmlns:a16="http://schemas.microsoft.com/office/drawing/2014/main" id="{334D1155-E0EF-B2C4-7EED-C6422F9584AF}"/>
              </a:ext>
            </a:extLst>
          </p:cNvPr>
          <p:cNvSpPr/>
          <p:nvPr/>
        </p:nvSpPr>
        <p:spPr>
          <a:xfrm>
            <a:off x="952498" y="459786"/>
            <a:ext cx="4764125"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Sorting</a:t>
            </a:r>
          </a:p>
        </p:txBody>
      </p:sp>
      <p:sp>
        <p:nvSpPr>
          <p:cNvPr id="3" name="Rectangle 2">
            <a:extLst>
              <a:ext uri="{FF2B5EF4-FFF2-40B4-BE49-F238E27FC236}">
                <a16:creationId xmlns:a16="http://schemas.microsoft.com/office/drawing/2014/main" id="{2F6FE6A7-CD0B-16EB-D090-42A176BD64DE}"/>
              </a:ext>
            </a:extLst>
          </p:cNvPr>
          <p:cNvSpPr/>
          <p:nvPr/>
        </p:nvSpPr>
        <p:spPr>
          <a:xfrm>
            <a:off x="1145739" y="7912811"/>
            <a:ext cx="14525730" cy="4030373"/>
          </a:xfrm>
          <a:prstGeom prst="rect">
            <a:avLst/>
          </a:prstGeom>
        </p:spPr>
        <p:txBody>
          <a:bodyPr wrap="square">
            <a:noAutofit/>
          </a:bodyPr>
          <a:lstStyle/>
          <a:p>
            <a:pPr algn="l">
              <a:spcAft>
                <a:spcPts val="5022"/>
              </a:spcAft>
            </a:pPr>
            <a:r>
              <a:rPr lang="en-US" sz="4200" dirty="0">
                <a:latin typeface="Open Sans" panose="020B0606030504020204" pitchFamily="34" charset="0"/>
                <a:ea typeface="Open Sans" panose="020B0606030504020204" pitchFamily="34" charset="0"/>
                <a:cs typeface="Open Sans" panose="020B0606030504020204" pitchFamily="34" charset="0"/>
              </a:rPr>
              <a:t>You can only sort arrays of elements that implement Comparable. </a:t>
            </a:r>
          </a:p>
          <a:p>
            <a:pPr algn="l">
              <a:spcAft>
                <a:spcPts val="5022"/>
              </a:spcAft>
            </a:pPr>
            <a:r>
              <a:rPr lang="en-US" sz="4200" dirty="0">
                <a:latin typeface="Open Sans" panose="020B0606030504020204" pitchFamily="34" charset="0"/>
                <a:ea typeface="Open Sans" panose="020B0606030504020204" pitchFamily="34" charset="0"/>
                <a:cs typeface="Open Sans" panose="020B0606030504020204" pitchFamily="34" charset="0"/>
              </a:rPr>
              <a:t>We'll be discussing this in a future section.  Character Sequence classes, like String and StringBuilder meet this requirement.</a:t>
            </a:r>
          </a:p>
        </p:txBody>
      </p:sp>
      <p:pic>
        <p:nvPicPr>
          <p:cNvPr id="6" name="Picture 5">
            <a:extLst>
              <a:ext uri="{FF2B5EF4-FFF2-40B4-BE49-F238E27FC236}">
                <a16:creationId xmlns:a16="http://schemas.microsoft.com/office/drawing/2014/main" id="{D55EE9AF-722F-F0EB-6BB6-660D62012868}"/>
              </a:ext>
            </a:extLst>
          </p:cNvPr>
          <p:cNvPicPr>
            <a:picLocks noChangeAspect="1"/>
          </p:cNvPicPr>
          <p:nvPr/>
        </p:nvPicPr>
        <p:blipFill>
          <a:blip r:embed="rId4"/>
          <a:stretch>
            <a:fillRect/>
          </a:stretch>
        </p:blipFill>
        <p:spPr>
          <a:xfrm>
            <a:off x="1145738" y="4399950"/>
            <a:ext cx="14525730" cy="1976453"/>
          </a:xfrm>
          <a:prstGeom prst="rect">
            <a:avLst/>
          </a:prstGeom>
        </p:spPr>
      </p:pic>
      <p:pic>
        <p:nvPicPr>
          <p:cNvPr id="11" name="Picture 10">
            <a:extLst>
              <a:ext uri="{FF2B5EF4-FFF2-40B4-BE49-F238E27FC236}">
                <a16:creationId xmlns:a16="http://schemas.microsoft.com/office/drawing/2014/main" id="{575B9692-5A46-C482-4437-50DCFBAD9D90}"/>
              </a:ext>
            </a:extLst>
          </p:cNvPr>
          <p:cNvPicPr>
            <a:picLocks noChangeAspect="1"/>
          </p:cNvPicPr>
          <p:nvPr/>
        </p:nvPicPr>
        <p:blipFill>
          <a:blip r:embed="rId5"/>
          <a:stretch>
            <a:fillRect/>
          </a:stretch>
        </p:blipFill>
        <p:spPr>
          <a:xfrm>
            <a:off x="16106810" y="5653504"/>
            <a:ext cx="12954095" cy="1916920"/>
          </a:xfrm>
          <a:prstGeom prst="rect">
            <a:avLst/>
          </a:prstGeom>
        </p:spPr>
      </p:pic>
      <p:pic>
        <p:nvPicPr>
          <p:cNvPr id="12" name="Picture 11">
            <a:extLst>
              <a:ext uri="{FF2B5EF4-FFF2-40B4-BE49-F238E27FC236}">
                <a16:creationId xmlns:a16="http://schemas.microsoft.com/office/drawing/2014/main" id="{70311CF6-0C27-1728-924C-67C1EF38C9BB}"/>
              </a:ext>
            </a:extLst>
          </p:cNvPr>
          <p:cNvPicPr>
            <a:picLocks noChangeAspect="1"/>
          </p:cNvPicPr>
          <p:nvPr/>
        </p:nvPicPr>
        <p:blipFill>
          <a:blip r:embed="rId6"/>
          <a:stretch>
            <a:fillRect/>
          </a:stretch>
        </p:blipFill>
        <p:spPr>
          <a:xfrm>
            <a:off x="16106810" y="4403339"/>
            <a:ext cx="19193015" cy="1250165"/>
          </a:xfrm>
          <a:prstGeom prst="rect">
            <a:avLst/>
          </a:prstGeom>
        </p:spPr>
      </p:pic>
      <p:sp>
        <p:nvSpPr>
          <p:cNvPr id="13" name="Rectangle 12">
            <a:extLst>
              <a:ext uri="{FF2B5EF4-FFF2-40B4-BE49-F238E27FC236}">
                <a16:creationId xmlns:a16="http://schemas.microsoft.com/office/drawing/2014/main" id="{9048D92A-9BFD-0FF1-13ED-DD460C9C2C34}"/>
              </a:ext>
            </a:extLst>
          </p:cNvPr>
          <p:cNvSpPr/>
          <p:nvPr/>
        </p:nvSpPr>
        <p:spPr>
          <a:xfrm>
            <a:off x="16145845" y="7912812"/>
            <a:ext cx="19284416" cy="1585752"/>
          </a:xfrm>
          <a:prstGeom prst="rect">
            <a:avLst/>
          </a:prstGeom>
        </p:spPr>
        <p:txBody>
          <a:bodyPr wrap="square">
            <a:noAutofit/>
          </a:bodyPr>
          <a:lstStyle/>
          <a:p>
            <a:pPr algn="l">
              <a:spcAft>
                <a:spcPts val="5022"/>
              </a:spcAft>
            </a:pPr>
            <a:r>
              <a:rPr lang="en-US" sz="4200" dirty="0">
                <a:latin typeface="Open Sans" panose="020B0606030504020204" pitchFamily="34" charset="0"/>
                <a:ea typeface="Open Sans" panose="020B0606030504020204" pitchFamily="34" charset="0"/>
                <a:cs typeface="Open Sans" panose="020B0606030504020204" pitchFamily="34" charset="0"/>
              </a:rPr>
              <a:t>You can use the sort method with static factory methods to get Comparators.</a:t>
            </a:r>
          </a:p>
          <a:p>
            <a:pPr algn="l">
              <a:spcAft>
                <a:spcPts val="5022"/>
              </a:spcAft>
            </a:pPr>
            <a:endParaRPr lang="en-US" sz="4200" dirty="0">
              <a:latin typeface="Open Sans" panose="020B0606030504020204" pitchFamily="34" charset="0"/>
              <a:ea typeface="Open Sans" panose="020B0606030504020204" pitchFamily="34" charset="0"/>
              <a:cs typeface="Open Sans" panose="020B0606030504020204" pitchFamily="34" charset="0"/>
            </a:endParaRPr>
          </a:p>
        </p:txBody>
      </p:sp>
      <p:sp>
        <p:nvSpPr>
          <p:cNvPr id="16" name="Rectangle 15">
            <a:extLst>
              <a:ext uri="{FF2B5EF4-FFF2-40B4-BE49-F238E27FC236}">
                <a16:creationId xmlns:a16="http://schemas.microsoft.com/office/drawing/2014/main" id="{7B544BD3-1BAA-6EDF-EA1A-135122866034}"/>
              </a:ext>
            </a:extLst>
          </p:cNvPr>
          <p:cNvSpPr/>
          <p:nvPr/>
        </p:nvSpPr>
        <p:spPr>
          <a:xfrm>
            <a:off x="1145738" y="7859388"/>
            <a:ext cx="14231111" cy="4120866"/>
          </a:xfrm>
          <a:prstGeom prst="rect">
            <a:avLst/>
          </a:prstGeom>
          <a:noFill/>
          <a:ln w="57150">
            <a:solidFill>
              <a:schemeClr val="tx1"/>
            </a:solid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PH" sz="3200" b="0" i="0" u="none" strike="noStrike" cap="none" spc="0" normalizeH="0" baseline="0">
              <a:ln>
                <a:noFill/>
              </a:ln>
              <a:solidFill>
                <a:srgbClr val="FFFFFF"/>
              </a:solidFill>
              <a:effectLst/>
              <a:uFillTx/>
              <a:latin typeface="+mn-lt"/>
              <a:ea typeface="+mn-ea"/>
              <a:cs typeface="+mn-cs"/>
              <a:sym typeface="Helvetica Light"/>
            </a:endParaRPr>
          </a:p>
        </p:txBody>
      </p:sp>
      <p:sp>
        <p:nvSpPr>
          <p:cNvPr id="17" name="Rectangle 16">
            <a:extLst>
              <a:ext uri="{FF2B5EF4-FFF2-40B4-BE49-F238E27FC236}">
                <a16:creationId xmlns:a16="http://schemas.microsoft.com/office/drawing/2014/main" id="{B12FCA8D-BFE6-1AD8-91F6-895D456D14BE}"/>
              </a:ext>
            </a:extLst>
          </p:cNvPr>
          <p:cNvSpPr/>
          <p:nvPr/>
        </p:nvSpPr>
        <p:spPr>
          <a:xfrm>
            <a:off x="16106810" y="7863204"/>
            <a:ext cx="15934512" cy="1585752"/>
          </a:xfrm>
          <a:prstGeom prst="rect">
            <a:avLst/>
          </a:prstGeom>
          <a:noFill/>
          <a:ln w="57150">
            <a:solidFill>
              <a:schemeClr val="tx1"/>
            </a:solid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PH" sz="3200" b="0" i="0" u="none" strike="noStrike" cap="none" spc="0" normalizeH="0" baseline="0">
              <a:ln>
                <a:noFill/>
              </a:ln>
              <a:solidFill>
                <a:srgbClr val="FFFFFF"/>
              </a:solidFill>
              <a:effectLst/>
              <a:uFillTx/>
              <a:latin typeface="+mn-lt"/>
              <a:ea typeface="+mn-ea"/>
              <a:cs typeface="+mn-cs"/>
              <a:sym typeface="Helvetica Light"/>
            </a:endParaRPr>
          </a:p>
        </p:txBody>
      </p:sp>
      <p:sp>
        <p:nvSpPr>
          <p:cNvPr id="18" name="Rectangle 17">
            <a:extLst>
              <a:ext uri="{FF2B5EF4-FFF2-40B4-BE49-F238E27FC236}">
                <a16:creationId xmlns:a16="http://schemas.microsoft.com/office/drawing/2014/main" id="{70AD627E-CAD6-499C-1A15-23287E58AEE8}"/>
              </a:ext>
            </a:extLst>
          </p:cNvPr>
          <p:cNvSpPr/>
          <p:nvPr/>
        </p:nvSpPr>
        <p:spPr>
          <a:xfrm>
            <a:off x="952498" y="12539632"/>
            <a:ext cx="34782670" cy="5390709"/>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Sorting seems like a simple concept when you think about sorting numbers and Strings.</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We know there is a natural order for numbers and even for Strings.</a:t>
            </a:r>
          </a:p>
        </p:txBody>
      </p:sp>
    </p:spTree>
    <p:extLst>
      <p:ext uri="{BB962C8B-B14F-4D97-AF65-F5344CB8AC3E}">
        <p14:creationId xmlns:p14="http://schemas.microsoft.com/office/powerpoint/2010/main" val="3857082131"/>
      </p:ext>
    </p:extLst>
  </p:cSld>
  <p:clrMapOvr>
    <a:masterClrMapping/>
  </p:clrMapOvr>
  <p:transition spd="slow"/>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Arrays vs. ArrayLists</a:t>
            </a:r>
          </a:p>
        </p:txBody>
      </p:sp>
      <p:graphicFrame>
        <p:nvGraphicFramePr>
          <p:cNvPr id="22" name="Table 21">
            <a:extLst>
              <a:ext uri="{FF2B5EF4-FFF2-40B4-BE49-F238E27FC236}">
                <a16:creationId xmlns:a16="http://schemas.microsoft.com/office/drawing/2014/main" id="{BABE8DBF-52F7-99EF-A74E-409CF726F24D}"/>
              </a:ext>
            </a:extLst>
          </p:cNvPr>
          <p:cNvGraphicFramePr>
            <a:graphicFrameLocks noGrp="1"/>
          </p:cNvGraphicFramePr>
          <p:nvPr/>
        </p:nvGraphicFramePr>
        <p:xfrm>
          <a:off x="952498" y="2849624"/>
          <a:ext cx="34782670" cy="9410800"/>
        </p:xfrm>
        <a:graphic>
          <a:graphicData uri="http://schemas.openxmlformats.org/drawingml/2006/table">
            <a:tbl>
              <a:tblPr firstRow="1" bandRow="1">
                <a:tableStyleId>{5C22544A-7EE6-4342-B048-85BDC9FD1C3A}</a:tableStyleId>
              </a:tblPr>
              <a:tblGrid>
                <a:gridCol w="15002849">
                  <a:extLst>
                    <a:ext uri="{9D8B030D-6E8A-4147-A177-3AD203B41FA5}">
                      <a16:colId xmlns:a16="http://schemas.microsoft.com/office/drawing/2014/main" val="2994918102"/>
                    </a:ext>
                  </a:extLst>
                </a:gridCol>
                <a:gridCol w="19779821">
                  <a:extLst>
                    <a:ext uri="{9D8B030D-6E8A-4147-A177-3AD203B41FA5}">
                      <a16:colId xmlns:a16="http://schemas.microsoft.com/office/drawing/2014/main" val="2555670698"/>
                    </a:ext>
                  </a:extLst>
                </a:gridCol>
              </a:tblGrid>
              <a:tr h="1311829">
                <a:tc>
                  <a:txBody>
                    <a:bodyPr/>
                    <a:lstStyle/>
                    <a:p>
                      <a:pPr marL="180000" marR="0" lvl="0" indent="0" algn="l" defTabSz="1238182" rtl="0" eaLnBrk="1" fontAlgn="auto" latinLnBrk="0" hangingPunct="1">
                        <a:lnSpc>
                          <a:spcPct val="100000"/>
                        </a:lnSpc>
                        <a:spcBef>
                          <a:spcPts val="0"/>
                        </a:spcBef>
                        <a:spcAft>
                          <a:spcPts val="0"/>
                        </a:spcAft>
                        <a:buClrTx/>
                        <a:buSzTx/>
                        <a:buFontTx/>
                        <a:buNone/>
                        <a:tabLst/>
                        <a:defRPr/>
                      </a:pPr>
                      <a:r>
                        <a:rPr lang="en-US" sz="5400" b="1" dirty="0">
                          <a:solidFill>
                            <a:schemeClr val="tx1"/>
                          </a:solidFill>
                          <a:latin typeface="Open Sans" panose="020B0606030504020204" pitchFamily="34" charset="0"/>
                          <a:ea typeface="Open Sans" panose="020B0606030504020204" pitchFamily="34" charset="0"/>
                          <a:cs typeface="Open Sans" panose="020B0606030504020204" pitchFamily="34" charset="0"/>
                        </a:rPr>
                        <a:t>Array</a:t>
                      </a:r>
                      <a:endParaRPr lang="en-PH" sz="5400" b="1"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marR="0" lvl="0" indent="0" algn="l" defTabSz="1238182" rtl="0" eaLnBrk="1" fontAlgn="auto" latinLnBrk="0" hangingPunct="1">
                        <a:lnSpc>
                          <a:spcPct val="100000"/>
                        </a:lnSpc>
                        <a:spcBef>
                          <a:spcPts val="0"/>
                        </a:spcBef>
                        <a:spcAft>
                          <a:spcPts val="0"/>
                        </a:spcAft>
                        <a:buClrTx/>
                        <a:buSzTx/>
                        <a:buFontTx/>
                        <a:buNone/>
                        <a:tabLst/>
                        <a:defRPr/>
                      </a:pPr>
                      <a:r>
                        <a:rPr lang="en-PH" sz="5400" b="1" dirty="0">
                          <a:solidFill>
                            <a:schemeClr val="tx1"/>
                          </a:solidFill>
                          <a:latin typeface="Open Sans" panose="020B0606030504020204" pitchFamily="34" charset="0"/>
                          <a:ea typeface="Open Sans" panose="020B0606030504020204" pitchFamily="34" charset="0"/>
                          <a:cs typeface="Open Sans" panose="020B0606030504020204" pitchFamily="34" charset="0"/>
                        </a:rPr>
                        <a:t>ArrayList</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extLst>
                  <a:ext uri="{0D108BD9-81ED-4DB2-BD59-A6C34878D82A}">
                    <a16:rowId xmlns:a16="http://schemas.microsoft.com/office/drawing/2014/main" val="3978129174"/>
                  </a:ext>
                </a:extLst>
              </a:tr>
              <a:tr h="3545633">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241390698"/>
                  </a:ext>
                </a:extLst>
              </a:tr>
              <a:tr h="4553338">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177102743"/>
                  </a:ext>
                </a:extLst>
              </a:tr>
            </a:tbl>
          </a:graphicData>
        </a:graphic>
      </p:graphicFrame>
      <p:sp>
        <p:nvSpPr>
          <p:cNvPr id="2" name="Shape 126">
            <a:extLst>
              <a:ext uri="{FF2B5EF4-FFF2-40B4-BE49-F238E27FC236}">
                <a16:creationId xmlns:a16="http://schemas.microsoft.com/office/drawing/2014/main" id="{334D1155-E0EF-B2C4-7EED-C6422F9584AF}"/>
              </a:ext>
            </a:extLst>
          </p:cNvPr>
          <p:cNvSpPr/>
          <p:nvPr/>
        </p:nvSpPr>
        <p:spPr>
          <a:xfrm>
            <a:off x="952498" y="459786"/>
            <a:ext cx="4764125"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Sorting</a:t>
            </a:r>
          </a:p>
        </p:txBody>
      </p:sp>
      <p:sp>
        <p:nvSpPr>
          <p:cNvPr id="3" name="Rectangle 2">
            <a:extLst>
              <a:ext uri="{FF2B5EF4-FFF2-40B4-BE49-F238E27FC236}">
                <a16:creationId xmlns:a16="http://schemas.microsoft.com/office/drawing/2014/main" id="{2F6FE6A7-CD0B-16EB-D090-42A176BD64DE}"/>
              </a:ext>
            </a:extLst>
          </p:cNvPr>
          <p:cNvSpPr/>
          <p:nvPr/>
        </p:nvSpPr>
        <p:spPr>
          <a:xfrm>
            <a:off x="1145739" y="7912811"/>
            <a:ext cx="14525730" cy="4030373"/>
          </a:xfrm>
          <a:prstGeom prst="rect">
            <a:avLst/>
          </a:prstGeom>
        </p:spPr>
        <p:txBody>
          <a:bodyPr wrap="square">
            <a:noAutofit/>
          </a:bodyPr>
          <a:lstStyle/>
          <a:p>
            <a:pPr algn="l">
              <a:spcAft>
                <a:spcPts val="5022"/>
              </a:spcAft>
            </a:pPr>
            <a:r>
              <a:rPr lang="en-US" sz="4200" dirty="0">
                <a:latin typeface="Open Sans" panose="020B0606030504020204" pitchFamily="34" charset="0"/>
                <a:ea typeface="Open Sans" panose="020B0606030504020204" pitchFamily="34" charset="0"/>
                <a:cs typeface="Open Sans" panose="020B0606030504020204" pitchFamily="34" charset="0"/>
              </a:rPr>
              <a:t>You can only sort arrays of elements that implement Comparable. </a:t>
            </a:r>
          </a:p>
          <a:p>
            <a:pPr algn="l">
              <a:spcAft>
                <a:spcPts val="5022"/>
              </a:spcAft>
            </a:pPr>
            <a:r>
              <a:rPr lang="en-US" sz="4200" dirty="0">
                <a:latin typeface="Open Sans" panose="020B0606030504020204" pitchFamily="34" charset="0"/>
                <a:ea typeface="Open Sans" panose="020B0606030504020204" pitchFamily="34" charset="0"/>
                <a:cs typeface="Open Sans" panose="020B0606030504020204" pitchFamily="34" charset="0"/>
              </a:rPr>
              <a:t>We'll be discussing this in a future section.  Character Sequence classes, like String and StringBuilder meet this requirement.</a:t>
            </a:r>
          </a:p>
        </p:txBody>
      </p:sp>
      <p:pic>
        <p:nvPicPr>
          <p:cNvPr id="6" name="Picture 5">
            <a:extLst>
              <a:ext uri="{FF2B5EF4-FFF2-40B4-BE49-F238E27FC236}">
                <a16:creationId xmlns:a16="http://schemas.microsoft.com/office/drawing/2014/main" id="{D55EE9AF-722F-F0EB-6BB6-660D62012868}"/>
              </a:ext>
            </a:extLst>
          </p:cNvPr>
          <p:cNvPicPr>
            <a:picLocks noChangeAspect="1"/>
          </p:cNvPicPr>
          <p:nvPr/>
        </p:nvPicPr>
        <p:blipFill>
          <a:blip r:embed="rId4"/>
          <a:stretch>
            <a:fillRect/>
          </a:stretch>
        </p:blipFill>
        <p:spPr>
          <a:xfrm>
            <a:off x="1145738" y="4399950"/>
            <a:ext cx="14525730" cy="1976453"/>
          </a:xfrm>
          <a:prstGeom prst="rect">
            <a:avLst/>
          </a:prstGeom>
        </p:spPr>
      </p:pic>
      <p:pic>
        <p:nvPicPr>
          <p:cNvPr id="11" name="Picture 10">
            <a:extLst>
              <a:ext uri="{FF2B5EF4-FFF2-40B4-BE49-F238E27FC236}">
                <a16:creationId xmlns:a16="http://schemas.microsoft.com/office/drawing/2014/main" id="{575B9692-5A46-C482-4437-50DCFBAD9D90}"/>
              </a:ext>
            </a:extLst>
          </p:cNvPr>
          <p:cNvPicPr>
            <a:picLocks noChangeAspect="1"/>
          </p:cNvPicPr>
          <p:nvPr/>
        </p:nvPicPr>
        <p:blipFill>
          <a:blip r:embed="rId5"/>
          <a:stretch>
            <a:fillRect/>
          </a:stretch>
        </p:blipFill>
        <p:spPr>
          <a:xfrm>
            <a:off x="16106810" y="5653504"/>
            <a:ext cx="12954095" cy="1916920"/>
          </a:xfrm>
          <a:prstGeom prst="rect">
            <a:avLst/>
          </a:prstGeom>
        </p:spPr>
      </p:pic>
      <p:pic>
        <p:nvPicPr>
          <p:cNvPr id="12" name="Picture 11">
            <a:extLst>
              <a:ext uri="{FF2B5EF4-FFF2-40B4-BE49-F238E27FC236}">
                <a16:creationId xmlns:a16="http://schemas.microsoft.com/office/drawing/2014/main" id="{70311CF6-0C27-1728-924C-67C1EF38C9BB}"/>
              </a:ext>
            </a:extLst>
          </p:cNvPr>
          <p:cNvPicPr>
            <a:picLocks noChangeAspect="1"/>
          </p:cNvPicPr>
          <p:nvPr/>
        </p:nvPicPr>
        <p:blipFill>
          <a:blip r:embed="rId6"/>
          <a:stretch>
            <a:fillRect/>
          </a:stretch>
        </p:blipFill>
        <p:spPr>
          <a:xfrm>
            <a:off x="16106810" y="4403339"/>
            <a:ext cx="19193015" cy="1250165"/>
          </a:xfrm>
          <a:prstGeom prst="rect">
            <a:avLst/>
          </a:prstGeom>
        </p:spPr>
      </p:pic>
      <p:sp>
        <p:nvSpPr>
          <p:cNvPr id="13" name="Rectangle 12">
            <a:extLst>
              <a:ext uri="{FF2B5EF4-FFF2-40B4-BE49-F238E27FC236}">
                <a16:creationId xmlns:a16="http://schemas.microsoft.com/office/drawing/2014/main" id="{9048D92A-9BFD-0FF1-13ED-DD460C9C2C34}"/>
              </a:ext>
            </a:extLst>
          </p:cNvPr>
          <p:cNvSpPr/>
          <p:nvPr/>
        </p:nvSpPr>
        <p:spPr>
          <a:xfrm>
            <a:off x="16145845" y="7912812"/>
            <a:ext cx="19284416" cy="1585752"/>
          </a:xfrm>
          <a:prstGeom prst="rect">
            <a:avLst/>
          </a:prstGeom>
        </p:spPr>
        <p:txBody>
          <a:bodyPr wrap="square">
            <a:noAutofit/>
          </a:bodyPr>
          <a:lstStyle/>
          <a:p>
            <a:pPr algn="l">
              <a:spcAft>
                <a:spcPts val="5022"/>
              </a:spcAft>
            </a:pPr>
            <a:r>
              <a:rPr lang="en-US" sz="4200" dirty="0">
                <a:latin typeface="Open Sans" panose="020B0606030504020204" pitchFamily="34" charset="0"/>
                <a:ea typeface="Open Sans" panose="020B0606030504020204" pitchFamily="34" charset="0"/>
                <a:cs typeface="Open Sans" panose="020B0606030504020204" pitchFamily="34" charset="0"/>
              </a:rPr>
              <a:t>You can use the sort method with static factory methods to get Comparators.</a:t>
            </a:r>
          </a:p>
          <a:p>
            <a:pPr algn="l">
              <a:spcAft>
                <a:spcPts val="5022"/>
              </a:spcAft>
            </a:pPr>
            <a:endParaRPr lang="en-US" sz="4200" dirty="0">
              <a:latin typeface="Open Sans" panose="020B0606030504020204" pitchFamily="34" charset="0"/>
              <a:ea typeface="Open Sans" panose="020B0606030504020204" pitchFamily="34" charset="0"/>
              <a:cs typeface="Open Sans" panose="020B0606030504020204" pitchFamily="34" charset="0"/>
            </a:endParaRPr>
          </a:p>
        </p:txBody>
      </p:sp>
      <p:sp>
        <p:nvSpPr>
          <p:cNvPr id="16" name="Rectangle 15">
            <a:extLst>
              <a:ext uri="{FF2B5EF4-FFF2-40B4-BE49-F238E27FC236}">
                <a16:creationId xmlns:a16="http://schemas.microsoft.com/office/drawing/2014/main" id="{7B544BD3-1BAA-6EDF-EA1A-135122866034}"/>
              </a:ext>
            </a:extLst>
          </p:cNvPr>
          <p:cNvSpPr/>
          <p:nvPr/>
        </p:nvSpPr>
        <p:spPr>
          <a:xfrm>
            <a:off x="1145738" y="7859388"/>
            <a:ext cx="14231111" cy="4120866"/>
          </a:xfrm>
          <a:prstGeom prst="rect">
            <a:avLst/>
          </a:prstGeom>
          <a:noFill/>
          <a:ln w="57150">
            <a:solidFill>
              <a:schemeClr val="tx1"/>
            </a:solid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PH" sz="3200" b="0" i="0" u="none" strike="noStrike" cap="none" spc="0" normalizeH="0" baseline="0">
              <a:ln>
                <a:noFill/>
              </a:ln>
              <a:solidFill>
                <a:srgbClr val="FFFFFF"/>
              </a:solidFill>
              <a:effectLst/>
              <a:uFillTx/>
              <a:latin typeface="+mn-lt"/>
              <a:ea typeface="+mn-ea"/>
              <a:cs typeface="+mn-cs"/>
              <a:sym typeface="Helvetica Light"/>
            </a:endParaRPr>
          </a:p>
        </p:txBody>
      </p:sp>
      <p:sp>
        <p:nvSpPr>
          <p:cNvPr id="17" name="Rectangle 16">
            <a:extLst>
              <a:ext uri="{FF2B5EF4-FFF2-40B4-BE49-F238E27FC236}">
                <a16:creationId xmlns:a16="http://schemas.microsoft.com/office/drawing/2014/main" id="{B12FCA8D-BFE6-1AD8-91F6-895D456D14BE}"/>
              </a:ext>
            </a:extLst>
          </p:cNvPr>
          <p:cNvSpPr/>
          <p:nvPr/>
        </p:nvSpPr>
        <p:spPr>
          <a:xfrm>
            <a:off x="16106810" y="7863204"/>
            <a:ext cx="15934512" cy="1585752"/>
          </a:xfrm>
          <a:prstGeom prst="rect">
            <a:avLst/>
          </a:prstGeom>
          <a:noFill/>
          <a:ln w="57150">
            <a:solidFill>
              <a:schemeClr val="tx1"/>
            </a:solid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PH" sz="3200" b="0" i="0" u="none" strike="noStrike" cap="none" spc="0" normalizeH="0" baseline="0">
              <a:ln>
                <a:noFill/>
              </a:ln>
              <a:solidFill>
                <a:srgbClr val="FFFFFF"/>
              </a:solidFill>
              <a:effectLst/>
              <a:uFillTx/>
              <a:latin typeface="+mn-lt"/>
              <a:ea typeface="+mn-ea"/>
              <a:cs typeface="+mn-cs"/>
              <a:sym typeface="Helvetica Light"/>
            </a:endParaRPr>
          </a:p>
        </p:txBody>
      </p:sp>
      <p:sp>
        <p:nvSpPr>
          <p:cNvPr id="18" name="Rectangle 17">
            <a:extLst>
              <a:ext uri="{FF2B5EF4-FFF2-40B4-BE49-F238E27FC236}">
                <a16:creationId xmlns:a16="http://schemas.microsoft.com/office/drawing/2014/main" id="{70AD627E-CAD6-499C-1A15-23287E58AEE8}"/>
              </a:ext>
            </a:extLst>
          </p:cNvPr>
          <p:cNvSpPr/>
          <p:nvPr/>
        </p:nvSpPr>
        <p:spPr>
          <a:xfrm>
            <a:off x="952498" y="12539632"/>
            <a:ext cx="34782670" cy="5390709"/>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We can use the </a:t>
            </a:r>
            <a:r>
              <a:rPr lang="en-US" sz="6400" dirty="0" err="1">
                <a:latin typeface="Open Sans" panose="020B0606030504020204" pitchFamily="34" charset="0"/>
                <a:ea typeface="Open Sans" panose="020B0606030504020204" pitchFamily="34" charset="0"/>
                <a:cs typeface="Open Sans" panose="020B0606030504020204" pitchFamily="34" charset="0"/>
              </a:rPr>
              <a:t>Arrays.sort</a:t>
            </a:r>
            <a:r>
              <a:rPr lang="en-US" sz="6400" dirty="0">
                <a:latin typeface="Open Sans" panose="020B0606030504020204" pitchFamily="34" charset="0"/>
                <a:ea typeface="Open Sans" panose="020B0606030504020204" pitchFamily="34" charset="0"/>
                <a:cs typeface="Open Sans" panose="020B0606030504020204" pitchFamily="34" charset="0"/>
              </a:rPr>
              <a:t> method, for arrays with numeric primitive types and wrapper classes, as well as Strings and </a:t>
            </a:r>
            <a:r>
              <a:rPr lang="en-US" sz="6400" dirty="0" err="1">
                <a:latin typeface="Open Sans" panose="020B0606030504020204" pitchFamily="34" charset="0"/>
                <a:ea typeface="Open Sans" panose="020B0606030504020204" pitchFamily="34" charset="0"/>
                <a:cs typeface="Open Sans" panose="020B0606030504020204" pitchFamily="34" charset="0"/>
              </a:rPr>
              <a:t>StringBuilders</a:t>
            </a:r>
            <a:r>
              <a:rPr lang="en-US" sz="6400" dirty="0">
                <a:latin typeface="Open Sans" panose="020B0606030504020204" pitchFamily="34" charset="0"/>
                <a:ea typeface="Open Sans" panose="020B0606030504020204" pitchFamily="34" charset="0"/>
                <a:cs typeface="Open Sans" panose="020B0606030504020204" pitchFamily="34" charset="0"/>
              </a:rPr>
              <a:t>.</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For the </a:t>
            </a:r>
            <a:r>
              <a:rPr lang="en-US" sz="6400" dirty="0" err="1">
                <a:latin typeface="Open Sans" panose="020B0606030504020204" pitchFamily="34" charset="0"/>
                <a:ea typeface="Open Sans" panose="020B0606030504020204" pitchFamily="34" charset="0"/>
                <a:cs typeface="Open Sans" panose="020B0606030504020204" pitchFamily="34" charset="0"/>
              </a:rPr>
              <a:t>ArrayList</a:t>
            </a:r>
            <a:r>
              <a:rPr lang="en-US" sz="6400" dirty="0">
                <a:latin typeface="Open Sans" panose="020B0606030504020204" pitchFamily="34" charset="0"/>
                <a:ea typeface="Open Sans" panose="020B0606030504020204" pitchFamily="34" charset="0"/>
                <a:cs typeface="Open Sans" panose="020B0606030504020204" pitchFamily="34" charset="0"/>
              </a:rPr>
              <a:t>, we can use the sort method again for numeric wrapper classes, Strings and </a:t>
            </a:r>
            <a:r>
              <a:rPr lang="en-US" sz="6400" dirty="0" err="1">
                <a:latin typeface="Open Sans" panose="020B0606030504020204" pitchFamily="34" charset="0"/>
                <a:ea typeface="Open Sans" panose="020B0606030504020204" pitchFamily="34" charset="0"/>
                <a:cs typeface="Open Sans" panose="020B0606030504020204" pitchFamily="34" charset="0"/>
              </a:rPr>
              <a:t>StringBuilders</a:t>
            </a:r>
            <a:r>
              <a:rPr lang="en-US" sz="6400" dirty="0">
                <a:latin typeface="Open Sans" panose="020B0606030504020204" pitchFamily="34" charset="0"/>
                <a:ea typeface="Open Sans" panose="020B0606030504020204" pitchFamily="34" charset="0"/>
                <a:cs typeface="Open Sans" panose="020B0606030504020204" pitchFamily="34" charset="0"/>
              </a:rPr>
              <a:t>.</a:t>
            </a:r>
          </a:p>
        </p:txBody>
      </p:sp>
    </p:spTree>
    <p:extLst>
      <p:ext uri="{BB962C8B-B14F-4D97-AF65-F5344CB8AC3E}">
        <p14:creationId xmlns:p14="http://schemas.microsoft.com/office/powerpoint/2010/main" val="2539538808"/>
      </p:ext>
    </p:extLst>
  </p:cSld>
  <p:clrMapOvr>
    <a:masterClrMapping/>
  </p:clrMapOvr>
  <p:transition spd="slow"/>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Arrays vs. ArrayLists</a:t>
            </a:r>
          </a:p>
        </p:txBody>
      </p:sp>
      <p:graphicFrame>
        <p:nvGraphicFramePr>
          <p:cNvPr id="22" name="Table 21">
            <a:extLst>
              <a:ext uri="{FF2B5EF4-FFF2-40B4-BE49-F238E27FC236}">
                <a16:creationId xmlns:a16="http://schemas.microsoft.com/office/drawing/2014/main" id="{BABE8DBF-52F7-99EF-A74E-409CF726F24D}"/>
              </a:ext>
            </a:extLst>
          </p:cNvPr>
          <p:cNvGraphicFramePr>
            <a:graphicFrameLocks noGrp="1"/>
          </p:cNvGraphicFramePr>
          <p:nvPr/>
        </p:nvGraphicFramePr>
        <p:xfrm>
          <a:off x="952498" y="2849624"/>
          <a:ext cx="34782670" cy="9410800"/>
        </p:xfrm>
        <a:graphic>
          <a:graphicData uri="http://schemas.openxmlformats.org/drawingml/2006/table">
            <a:tbl>
              <a:tblPr firstRow="1" bandRow="1">
                <a:tableStyleId>{5C22544A-7EE6-4342-B048-85BDC9FD1C3A}</a:tableStyleId>
              </a:tblPr>
              <a:tblGrid>
                <a:gridCol w="15002849">
                  <a:extLst>
                    <a:ext uri="{9D8B030D-6E8A-4147-A177-3AD203B41FA5}">
                      <a16:colId xmlns:a16="http://schemas.microsoft.com/office/drawing/2014/main" val="2994918102"/>
                    </a:ext>
                  </a:extLst>
                </a:gridCol>
                <a:gridCol w="19779821">
                  <a:extLst>
                    <a:ext uri="{9D8B030D-6E8A-4147-A177-3AD203B41FA5}">
                      <a16:colId xmlns:a16="http://schemas.microsoft.com/office/drawing/2014/main" val="2555670698"/>
                    </a:ext>
                  </a:extLst>
                </a:gridCol>
              </a:tblGrid>
              <a:tr h="1311829">
                <a:tc>
                  <a:txBody>
                    <a:bodyPr/>
                    <a:lstStyle/>
                    <a:p>
                      <a:pPr marL="180000" marR="0" lvl="0" indent="0" algn="l" defTabSz="1238182" rtl="0" eaLnBrk="1" fontAlgn="auto" latinLnBrk="0" hangingPunct="1">
                        <a:lnSpc>
                          <a:spcPct val="100000"/>
                        </a:lnSpc>
                        <a:spcBef>
                          <a:spcPts val="0"/>
                        </a:spcBef>
                        <a:spcAft>
                          <a:spcPts val="0"/>
                        </a:spcAft>
                        <a:buClrTx/>
                        <a:buSzTx/>
                        <a:buFontTx/>
                        <a:buNone/>
                        <a:tabLst/>
                        <a:defRPr/>
                      </a:pPr>
                      <a:r>
                        <a:rPr lang="en-US" sz="5400" b="1" dirty="0">
                          <a:solidFill>
                            <a:schemeClr val="tx1"/>
                          </a:solidFill>
                          <a:latin typeface="Open Sans" panose="020B0606030504020204" pitchFamily="34" charset="0"/>
                          <a:ea typeface="Open Sans" panose="020B0606030504020204" pitchFamily="34" charset="0"/>
                          <a:cs typeface="Open Sans" panose="020B0606030504020204" pitchFamily="34" charset="0"/>
                        </a:rPr>
                        <a:t>Array</a:t>
                      </a:r>
                      <a:endParaRPr lang="en-PH" sz="5400" b="1"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marR="0" lvl="0" indent="0" algn="l" defTabSz="1238182" rtl="0" eaLnBrk="1" fontAlgn="auto" latinLnBrk="0" hangingPunct="1">
                        <a:lnSpc>
                          <a:spcPct val="100000"/>
                        </a:lnSpc>
                        <a:spcBef>
                          <a:spcPts val="0"/>
                        </a:spcBef>
                        <a:spcAft>
                          <a:spcPts val="0"/>
                        </a:spcAft>
                        <a:buClrTx/>
                        <a:buSzTx/>
                        <a:buFontTx/>
                        <a:buNone/>
                        <a:tabLst/>
                        <a:defRPr/>
                      </a:pPr>
                      <a:r>
                        <a:rPr lang="en-PH" sz="5400" b="1" dirty="0">
                          <a:solidFill>
                            <a:schemeClr val="tx1"/>
                          </a:solidFill>
                          <a:latin typeface="Open Sans" panose="020B0606030504020204" pitchFamily="34" charset="0"/>
                          <a:ea typeface="Open Sans" panose="020B0606030504020204" pitchFamily="34" charset="0"/>
                          <a:cs typeface="Open Sans" panose="020B0606030504020204" pitchFamily="34" charset="0"/>
                        </a:rPr>
                        <a:t>ArrayList</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extLst>
                  <a:ext uri="{0D108BD9-81ED-4DB2-BD59-A6C34878D82A}">
                    <a16:rowId xmlns:a16="http://schemas.microsoft.com/office/drawing/2014/main" val="3978129174"/>
                  </a:ext>
                </a:extLst>
              </a:tr>
              <a:tr h="3545633">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241390698"/>
                  </a:ext>
                </a:extLst>
              </a:tr>
              <a:tr h="4553338">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177102743"/>
                  </a:ext>
                </a:extLst>
              </a:tr>
            </a:tbl>
          </a:graphicData>
        </a:graphic>
      </p:graphicFrame>
      <p:sp>
        <p:nvSpPr>
          <p:cNvPr id="2" name="Shape 126">
            <a:extLst>
              <a:ext uri="{FF2B5EF4-FFF2-40B4-BE49-F238E27FC236}">
                <a16:creationId xmlns:a16="http://schemas.microsoft.com/office/drawing/2014/main" id="{334D1155-E0EF-B2C4-7EED-C6422F9584AF}"/>
              </a:ext>
            </a:extLst>
          </p:cNvPr>
          <p:cNvSpPr/>
          <p:nvPr/>
        </p:nvSpPr>
        <p:spPr>
          <a:xfrm>
            <a:off x="952498" y="459786"/>
            <a:ext cx="4764125"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Sorting</a:t>
            </a:r>
          </a:p>
        </p:txBody>
      </p:sp>
      <p:sp>
        <p:nvSpPr>
          <p:cNvPr id="3" name="Rectangle 2">
            <a:extLst>
              <a:ext uri="{FF2B5EF4-FFF2-40B4-BE49-F238E27FC236}">
                <a16:creationId xmlns:a16="http://schemas.microsoft.com/office/drawing/2014/main" id="{2F6FE6A7-CD0B-16EB-D090-42A176BD64DE}"/>
              </a:ext>
            </a:extLst>
          </p:cNvPr>
          <p:cNvSpPr/>
          <p:nvPr/>
        </p:nvSpPr>
        <p:spPr>
          <a:xfrm>
            <a:off x="1145739" y="7912811"/>
            <a:ext cx="14525730" cy="4030373"/>
          </a:xfrm>
          <a:prstGeom prst="rect">
            <a:avLst/>
          </a:prstGeom>
        </p:spPr>
        <p:txBody>
          <a:bodyPr wrap="square">
            <a:noAutofit/>
          </a:bodyPr>
          <a:lstStyle/>
          <a:p>
            <a:pPr algn="l">
              <a:spcAft>
                <a:spcPts val="5022"/>
              </a:spcAft>
            </a:pPr>
            <a:r>
              <a:rPr lang="en-US" sz="4200" dirty="0">
                <a:latin typeface="Open Sans" panose="020B0606030504020204" pitchFamily="34" charset="0"/>
                <a:ea typeface="Open Sans" panose="020B0606030504020204" pitchFamily="34" charset="0"/>
                <a:cs typeface="Open Sans" panose="020B0606030504020204" pitchFamily="34" charset="0"/>
              </a:rPr>
              <a:t>You can only sort arrays of elements that implement Comparable. </a:t>
            </a:r>
          </a:p>
          <a:p>
            <a:pPr algn="l">
              <a:spcAft>
                <a:spcPts val="5022"/>
              </a:spcAft>
            </a:pPr>
            <a:r>
              <a:rPr lang="en-US" sz="4200" dirty="0">
                <a:latin typeface="Open Sans" panose="020B0606030504020204" pitchFamily="34" charset="0"/>
                <a:ea typeface="Open Sans" panose="020B0606030504020204" pitchFamily="34" charset="0"/>
                <a:cs typeface="Open Sans" panose="020B0606030504020204" pitchFamily="34" charset="0"/>
              </a:rPr>
              <a:t>We'll be discussing this in a future section.  Character Sequence classes, like String and StringBuilder meet this requirement.</a:t>
            </a:r>
          </a:p>
        </p:txBody>
      </p:sp>
      <p:pic>
        <p:nvPicPr>
          <p:cNvPr id="6" name="Picture 5">
            <a:extLst>
              <a:ext uri="{FF2B5EF4-FFF2-40B4-BE49-F238E27FC236}">
                <a16:creationId xmlns:a16="http://schemas.microsoft.com/office/drawing/2014/main" id="{D55EE9AF-722F-F0EB-6BB6-660D62012868}"/>
              </a:ext>
            </a:extLst>
          </p:cNvPr>
          <p:cNvPicPr>
            <a:picLocks noChangeAspect="1"/>
          </p:cNvPicPr>
          <p:nvPr/>
        </p:nvPicPr>
        <p:blipFill>
          <a:blip r:embed="rId4"/>
          <a:stretch>
            <a:fillRect/>
          </a:stretch>
        </p:blipFill>
        <p:spPr>
          <a:xfrm>
            <a:off x="1145738" y="4399950"/>
            <a:ext cx="14525730" cy="1976453"/>
          </a:xfrm>
          <a:prstGeom prst="rect">
            <a:avLst/>
          </a:prstGeom>
        </p:spPr>
      </p:pic>
      <p:pic>
        <p:nvPicPr>
          <p:cNvPr id="11" name="Picture 10">
            <a:extLst>
              <a:ext uri="{FF2B5EF4-FFF2-40B4-BE49-F238E27FC236}">
                <a16:creationId xmlns:a16="http://schemas.microsoft.com/office/drawing/2014/main" id="{575B9692-5A46-C482-4437-50DCFBAD9D90}"/>
              </a:ext>
            </a:extLst>
          </p:cNvPr>
          <p:cNvPicPr>
            <a:picLocks noChangeAspect="1"/>
          </p:cNvPicPr>
          <p:nvPr/>
        </p:nvPicPr>
        <p:blipFill>
          <a:blip r:embed="rId5"/>
          <a:stretch>
            <a:fillRect/>
          </a:stretch>
        </p:blipFill>
        <p:spPr>
          <a:xfrm>
            <a:off x="16106810" y="5653504"/>
            <a:ext cx="12954095" cy="1916920"/>
          </a:xfrm>
          <a:prstGeom prst="rect">
            <a:avLst/>
          </a:prstGeom>
        </p:spPr>
      </p:pic>
      <p:pic>
        <p:nvPicPr>
          <p:cNvPr id="12" name="Picture 11">
            <a:extLst>
              <a:ext uri="{FF2B5EF4-FFF2-40B4-BE49-F238E27FC236}">
                <a16:creationId xmlns:a16="http://schemas.microsoft.com/office/drawing/2014/main" id="{70311CF6-0C27-1728-924C-67C1EF38C9BB}"/>
              </a:ext>
            </a:extLst>
          </p:cNvPr>
          <p:cNvPicPr>
            <a:picLocks noChangeAspect="1"/>
          </p:cNvPicPr>
          <p:nvPr/>
        </p:nvPicPr>
        <p:blipFill>
          <a:blip r:embed="rId6"/>
          <a:stretch>
            <a:fillRect/>
          </a:stretch>
        </p:blipFill>
        <p:spPr>
          <a:xfrm>
            <a:off x="16106810" y="4403339"/>
            <a:ext cx="19193015" cy="1250165"/>
          </a:xfrm>
          <a:prstGeom prst="rect">
            <a:avLst/>
          </a:prstGeom>
        </p:spPr>
      </p:pic>
      <p:sp>
        <p:nvSpPr>
          <p:cNvPr id="13" name="Rectangle 12">
            <a:extLst>
              <a:ext uri="{FF2B5EF4-FFF2-40B4-BE49-F238E27FC236}">
                <a16:creationId xmlns:a16="http://schemas.microsoft.com/office/drawing/2014/main" id="{9048D92A-9BFD-0FF1-13ED-DD460C9C2C34}"/>
              </a:ext>
            </a:extLst>
          </p:cNvPr>
          <p:cNvSpPr/>
          <p:nvPr/>
        </p:nvSpPr>
        <p:spPr>
          <a:xfrm>
            <a:off x="16145845" y="7912812"/>
            <a:ext cx="19284416" cy="1585752"/>
          </a:xfrm>
          <a:prstGeom prst="rect">
            <a:avLst/>
          </a:prstGeom>
        </p:spPr>
        <p:txBody>
          <a:bodyPr wrap="square">
            <a:noAutofit/>
          </a:bodyPr>
          <a:lstStyle/>
          <a:p>
            <a:pPr algn="l">
              <a:spcAft>
                <a:spcPts val="5022"/>
              </a:spcAft>
            </a:pPr>
            <a:r>
              <a:rPr lang="en-US" sz="4200" dirty="0">
                <a:latin typeface="Open Sans" panose="020B0606030504020204" pitchFamily="34" charset="0"/>
                <a:ea typeface="Open Sans" panose="020B0606030504020204" pitchFamily="34" charset="0"/>
                <a:cs typeface="Open Sans" panose="020B0606030504020204" pitchFamily="34" charset="0"/>
              </a:rPr>
              <a:t>You can use the sort method with static factory methods to get Comparators.</a:t>
            </a:r>
          </a:p>
          <a:p>
            <a:pPr algn="l">
              <a:spcAft>
                <a:spcPts val="5022"/>
              </a:spcAft>
            </a:pPr>
            <a:endParaRPr lang="en-US" sz="4200" dirty="0">
              <a:latin typeface="Open Sans" panose="020B0606030504020204" pitchFamily="34" charset="0"/>
              <a:ea typeface="Open Sans" panose="020B0606030504020204" pitchFamily="34" charset="0"/>
              <a:cs typeface="Open Sans" panose="020B0606030504020204" pitchFamily="34" charset="0"/>
            </a:endParaRPr>
          </a:p>
        </p:txBody>
      </p:sp>
      <p:sp>
        <p:nvSpPr>
          <p:cNvPr id="16" name="Rectangle 15">
            <a:extLst>
              <a:ext uri="{FF2B5EF4-FFF2-40B4-BE49-F238E27FC236}">
                <a16:creationId xmlns:a16="http://schemas.microsoft.com/office/drawing/2014/main" id="{7B544BD3-1BAA-6EDF-EA1A-135122866034}"/>
              </a:ext>
            </a:extLst>
          </p:cNvPr>
          <p:cNvSpPr/>
          <p:nvPr/>
        </p:nvSpPr>
        <p:spPr>
          <a:xfrm>
            <a:off x="1145738" y="7859388"/>
            <a:ext cx="14231111" cy="4120866"/>
          </a:xfrm>
          <a:prstGeom prst="rect">
            <a:avLst/>
          </a:prstGeom>
          <a:noFill/>
          <a:ln w="57150">
            <a:solidFill>
              <a:schemeClr val="tx1"/>
            </a:solid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PH" sz="3200" b="0" i="0" u="none" strike="noStrike" cap="none" spc="0" normalizeH="0" baseline="0">
              <a:ln>
                <a:noFill/>
              </a:ln>
              <a:solidFill>
                <a:srgbClr val="FFFFFF"/>
              </a:solidFill>
              <a:effectLst/>
              <a:uFillTx/>
              <a:latin typeface="+mn-lt"/>
              <a:ea typeface="+mn-ea"/>
              <a:cs typeface="+mn-cs"/>
              <a:sym typeface="Helvetica Light"/>
            </a:endParaRPr>
          </a:p>
        </p:txBody>
      </p:sp>
      <p:sp>
        <p:nvSpPr>
          <p:cNvPr id="17" name="Rectangle 16">
            <a:extLst>
              <a:ext uri="{FF2B5EF4-FFF2-40B4-BE49-F238E27FC236}">
                <a16:creationId xmlns:a16="http://schemas.microsoft.com/office/drawing/2014/main" id="{B12FCA8D-BFE6-1AD8-91F6-895D456D14BE}"/>
              </a:ext>
            </a:extLst>
          </p:cNvPr>
          <p:cNvSpPr/>
          <p:nvPr/>
        </p:nvSpPr>
        <p:spPr>
          <a:xfrm>
            <a:off x="16106810" y="7863204"/>
            <a:ext cx="15934512" cy="1585752"/>
          </a:xfrm>
          <a:prstGeom prst="rect">
            <a:avLst/>
          </a:prstGeom>
          <a:noFill/>
          <a:ln w="57150">
            <a:solidFill>
              <a:schemeClr val="tx1"/>
            </a:solid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PH" sz="3200" b="0" i="0" u="none" strike="noStrike" cap="none" spc="0" normalizeH="0" baseline="0">
              <a:ln>
                <a:noFill/>
              </a:ln>
              <a:solidFill>
                <a:srgbClr val="FFFFFF"/>
              </a:solidFill>
              <a:effectLst/>
              <a:uFillTx/>
              <a:latin typeface="+mn-lt"/>
              <a:ea typeface="+mn-ea"/>
              <a:cs typeface="+mn-cs"/>
              <a:sym typeface="Helvetica Light"/>
            </a:endParaRPr>
          </a:p>
        </p:txBody>
      </p:sp>
      <p:sp>
        <p:nvSpPr>
          <p:cNvPr id="18" name="Rectangle 17">
            <a:extLst>
              <a:ext uri="{FF2B5EF4-FFF2-40B4-BE49-F238E27FC236}">
                <a16:creationId xmlns:a16="http://schemas.microsoft.com/office/drawing/2014/main" id="{70AD627E-CAD6-499C-1A15-23287E58AEE8}"/>
              </a:ext>
            </a:extLst>
          </p:cNvPr>
          <p:cNvSpPr/>
          <p:nvPr/>
        </p:nvSpPr>
        <p:spPr>
          <a:xfrm>
            <a:off x="952498" y="12539632"/>
            <a:ext cx="34782670" cy="5390709"/>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You pass a Comparator type argument to </a:t>
            </a:r>
            <a:r>
              <a:rPr lang="en-US" sz="6400" dirty="0" err="1">
                <a:latin typeface="Open Sans" panose="020B0606030504020204" pitchFamily="34" charset="0"/>
                <a:ea typeface="Open Sans" panose="020B0606030504020204" pitchFamily="34" charset="0"/>
                <a:cs typeface="Open Sans" panose="020B0606030504020204" pitchFamily="34" charset="0"/>
              </a:rPr>
              <a:t>ArrayList's</a:t>
            </a:r>
            <a:r>
              <a:rPr lang="en-US" sz="6400" dirty="0">
                <a:latin typeface="Open Sans" panose="020B0606030504020204" pitchFamily="34" charset="0"/>
                <a:ea typeface="Open Sans" panose="020B0606030504020204" pitchFamily="34" charset="0"/>
                <a:cs typeface="Open Sans" panose="020B0606030504020204" pitchFamily="34" charset="0"/>
              </a:rPr>
              <a:t> sort method that specifies how the sort should be performed.</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You call static methods on the Comparator type to get a Comparator for either a natural order, or reverse order sort.</a:t>
            </a:r>
          </a:p>
        </p:txBody>
      </p:sp>
    </p:spTree>
    <p:extLst>
      <p:ext uri="{BB962C8B-B14F-4D97-AF65-F5344CB8AC3E}">
        <p14:creationId xmlns:p14="http://schemas.microsoft.com/office/powerpoint/2010/main" val="398158902"/>
      </p:ext>
    </p:extLst>
  </p:cSld>
  <p:clrMapOvr>
    <a:masterClrMapping/>
  </p:clrMapOvr>
  <p:transition spd="slow"/>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Arrays vs. ArrayLists</a:t>
            </a:r>
          </a:p>
        </p:txBody>
      </p:sp>
      <p:sp>
        <p:nvSpPr>
          <p:cNvPr id="2" name="Shape 126">
            <a:extLst>
              <a:ext uri="{FF2B5EF4-FFF2-40B4-BE49-F238E27FC236}">
                <a16:creationId xmlns:a16="http://schemas.microsoft.com/office/drawing/2014/main" id="{334D1155-E0EF-B2C4-7EED-C6422F9584AF}"/>
              </a:ext>
            </a:extLst>
          </p:cNvPr>
          <p:cNvSpPr/>
          <p:nvPr/>
        </p:nvSpPr>
        <p:spPr>
          <a:xfrm>
            <a:off x="952498" y="459786"/>
            <a:ext cx="13349808"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Array as an </a:t>
            </a:r>
            <a:r>
              <a:rPr lang="en-US" sz="10800" dirty="0" err="1">
                <a:latin typeface="Open Sans" panose="020B0606030504020204" pitchFamily="34" charset="0"/>
                <a:ea typeface="Open Sans" panose="020B0606030504020204" pitchFamily="34" charset="0"/>
                <a:cs typeface="Open Sans" panose="020B0606030504020204" pitchFamily="34" charset="0"/>
              </a:rPr>
              <a:t>ArrayList</a:t>
            </a:r>
            <a:endParaRPr lang="en-US" sz="10800" dirty="0">
              <a:latin typeface="Open Sans" panose="020B0606030504020204" pitchFamily="34" charset="0"/>
              <a:ea typeface="Open Sans" panose="020B0606030504020204" pitchFamily="34" charset="0"/>
              <a:cs typeface="Open Sans" panose="020B0606030504020204" pitchFamily="34" charset="0"/>
            </a:endParaRPr>
          </a:p>
        </p:txBody>
      </p:sp>
      <p:sp>
        <p:nvSpPr>
          <p:cNvPr id="3" name="Rectangle 2">
            <a:extLst>
              <a:ext uri="{FF2B5EF4-FFF2-40B4-BE49-F238E27FC236}">
                <a16:creationId xmlns:a16="http://schemas.microsoft.com/office/drawing/2014/main" id="{63202A0F-AB21-90A0-129F-4BC74ABD3652}"/>
              </a:ext>
            </a:extLst>
          </p:cNvPr>
          <p:cNvSpPr/>
          <p:nvPr/>
        </p:nvSpPr>
        <p:spPr>
          <a:xfrm>
            <a:off x="952501" y="5694384"/>
            <a:ext cx="34782670" cy="12236915"/>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There are times when you'll want to switch between an Array and an </a:t>
            </a:r>
            <a:r>
              <a:rPr lang="en-US" sz="6400" dirty="0" err="1">
                <a:latin typeface="Open Sans" panose="020B0606030504020204" pitchFamily="34" charset="0"/>
                <a:ea typeface="Open Sans" panose="020B0606030504020204" pitchFamily="34" charset="0"/>
                <a:cs typeface="Open Sans" panose="020B0606030504020204" pitchFamily="34" charset="0"/>
              </a:rPr>
              <a:t>ArrayList</a:t>
            </a:r>
            <a:r>
              <a:rPr lang="en-US" sz="6400" dirty="0">
                <a:latin typeface="Open Sans" panose="020B0606030504020204" pitchFamily="34" charset="0"/>
                <a:ea typeface="Open Sans" panose="020B0606030504020204" pitchFamily="34" charset="0"/>
                <a:cs typeface="Open Sans" panose="020B0606030504020204" pitchFamily="34" charset="0"/>
              </a:rPr>
              <a:t>, and there is support for this on both the Arrays class and the </a:t>
            </a:r>
            <a:r>
              <a:rPr lang="en-US" sz="6400" dirty="0" err="1">
                <a:latin typeface="Open Sans" panose="020B0606030504020204" pitchFamily="34" charset="0"/>
                <a:ea typeface="Open Sans" panose="020B0606030504020204" pitchFamily="34" charset="0"/>
                <a:cs typeface="Open Sans" panose="020B0606030504020204" pitchFamily="34" charset="0"/>
              </a:rPr>
              <a:t>ArrayList</a:t>
            </a:r>
            <a:r>
              <a:rPr lang="en-US" sz="6400" dirty="0">
                <a:latin typeface="Open Sans" panose="020B0606030504020204" pitchFamily="34" charset="0"/>
                <a:ea typeface="Open Sans" panose="020B0606030504020204" pitchFamily="34" charset="0"/>
                <a:cs typeface="Open Sans" panose="020B0606030504020204" pitchFamily="34" charset="0"/>
              </a:rPr>
              <a:t> class.</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 </a:t>
            </a:r>
            <a:r>
              <a:rPr lang="en-US" sz="6400" dirty="0" err="1">
                <a:latin typeface="Open Sans" panose="020B0606030504020204" pitchFamily="34" charset="0"/>
                <a:ea typeface="Open Sans" panose="020B0606030504020204" pitchFamily="34" charset="0"/>
                <a:cs typeface="Open Sans" panose="020B0606030504020204" pitchFamily="34" charset="0"/>
              </a:rPr>
              <a:t>Arrays.asList</a:t>
            </a:r>
            <a:r>
              <a:rPr lang="en-US" sz="6400" dirty="0">
                <a:latin typeface="Open Sans" panose="020B0606030504020204" pitchFamily="34" charset="0"/>
                <a:ea typeface="Open Sans" panose="020B0606030504020204" pitchFamily="34" charset="0"/>
                <a:cs typeface="Open Sans" panose="020B0606030504020204" pitchFamily="34" charset="0"/>
              </a:rPr>
              <a:t> method returns an </a:t>
            </a:r>
            <a:r>
              <a:rPr lang="en-US" sz="6400" dirty="0" err="1">
                <a:latin typeface="Open Sans" panose="020B0606030504020204" pitchFamily="34" charset="0"/>
                <a:ea typeface="Open Sans" panose="020B0606030504020204" pitchFamily="34" charset="0"/>
                <a:cs typeface="Open Sans" panose="020B0606030504020204" pitchFamily="34" charset="0"/>
              </a:rPr>
              <a:t>ArrayList</a:t>
            </a:r>
            <a:r>
              <a:rPr lang="en-US" sz="6400" dirty="0">
                <a:latin typeface="Open Sans" panose="020B0606030504020204" pitchFamily="34" charset="0"/>
                <a:ea typeface="Open Sans" panose="020B0606030504020204" pitchFamily="34" charset="0"/>
                <a:cs typeface="Open Sans" panose="020B0606030504020204" pitchFamily="34" charset="0"/>
              </a:rPr>
              <a:t> backed by an array.</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Here, I show the creation of a three element array.</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Then the code uses the </a:t>
            </a:r>
            <a:r>
              <a:rPr lang="en-US" sz="6400" dirty="0" err="1">
                <a:latin typeface="Open Sans" panose="020B0606030504020204" pitchFamily="34" charset="0"/>
                <a:ea typeface="Open Sans" panose="020B0606030504020204" pitchFamily="34" charset="0"/>
                <a:cs typeface="Open Sans" panose="020B0606030504020204" pitchFamily="34" charset="0"/>
              </a:rPr>
              <a:t>Arrays.asList</a:t>
            </a:r>
            <a:r>
              <a:rPr lang="en-US" sz="6400" dirty="0">
                <a:latin typeface="Open Sans" panose="020B0606030504020204" pitchFamily="34" charset="0"/>
                <a:ea typeface="Open Sans" panose="020B0606030504020204" pitchFamily="34" charset="0"/>
                <a:cs typeface="Open Sans" panose="020B0606030504020204" pitchFamily="34" charset="0"/>
              </a:rPr>
              <a:t> method, passing it the array, and assigning the result, a List of Strings, to a variable, </a:t>
            </a:r>
            <a:r>
              <a:rPr lang="en-US" sz="6400" dirty="0" err="1">
                <a:latin typeface="Open Sans" panose="020B0606030504020204" pitchFamily="34" charset="0"/>
                <a:ea typeface="Open Sans" panose="020B0606030504020204" pitchFamily="34" charset="0"/>
                <a:cs typeface="Open Sans" panose="020B0606030504020204" pitchFamily="34" charset="0"/>
              </a:rPr>
              <a:t>originalList</a:t>
            </a:r>
            <a:r>
              <a:rPr lang="en-US" sz="6400">
                <a:latin typeface="Open Sans" panose="020B0606030504020204" pitchFamily="34" charset="0"/>
                <a:ea typeface="Open Sans" panose="020B0606030504020204" pitchFamily="34" charset="0"/>
                <a:cs typeface="Open Sans" panose="020B0606030504020204" pitchFamily="34" charset="0"/>
              </a:rPr>
              <a:t>.</a:t>
            </a:r>
          </a:p>
        </p:txBody>
      </p:sp>
      <p:pic>
        <p:nvPicPr>
          <p:cNvPr id="5" name="Picture 4">
            <a:extLst>
              <a:ext uri="{FF2B5EF4-FFF2-40B4-BE49-F238E27FC236}">
                <a16:creationId xmlns:a16="http://schemas.microsoft.com/office/drawing/2014/main" id="{A21AD875-8CE2-EC08-27FF-DCBA39A29372}"/>
              </a:ext>
            </a:extLst>
          </p:cNvPr>
          <p:cNvPicPr>
            <a:picLocks noChangeAspect="1"/>
          </p:cNvPicPr>
          <p:nvPr/>
        </p:nvPicPr>
        <p:blipFill>
          <a:blip r:embed="rId4"/>
          <a:stretch>
            <a:fillRect/>
          </a:stretch>
        </p:blipFill>
        <p:spPr>
          <a:xfrm>
            <a:off x="952498" y="3171504"/>
            <a:ext cx="33204392" cy="2000264"/>
          </a:xfrm>
          <a:prstGeom prst="rect">
            <a:avLst/>
          </a:prstGeom>
        </p:spPr>
      </p:pic>
    </p:spTree>
    <p:extLst>
      <p:ext uri="{BB962C8B-B14F-4D97-AF65-F5344CB8AC3E}">
        <p14:creationId xmlns:p14="http://schemas.microsoft.com/office/powerpoint/2010/main" val="3658982793"/>
      </p:ext>
    </p:extLst>
  </p:cSld>
  <p:clrMapOvr>
    <a:masterClrMapping/>
  </p:clrMapOvr>
  <p:transition spd="slow"/>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Arrays vs. ArrayLists</a:t>
            </a:r>
          </a:p>
        </p:txBody>
      </p:sp>
      <p:sp>
        <p:nvSpPr>
          <p:cNvPr id="2" name="Shape 126">
            <a:extLst>
              <a:ext uri="{FF2B5EF4-FFF2-40B4-BE49-F238E27FC236}">
                <a16:creationId xmlns:a16="http://schemas.microsoft.com/office/drawing/2014/main" id="{334D1155-E0EF-B2C4-7EED-C6422F9584AF}"/>
              </a:ext>
            </a:extLst>
          </p:cNvPr>
          <p:cNvSpPr/>
          <p:nvPr/>
        </p:nvSpPr>
        <p:spPr>
          <a:xfrm>
            <a:off x="952498" y="459786"/>
            <a:ext cx="13349808"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Array as an </a:t>
            </a:r>
            <a:r>
              <a:rPr lang="en-US" sz="10800" dirty="0" err="1">
                <a:latin typeface="Open Sans" panose="020B0606030504020204" pitchFamily="34" charset="0"/>
                <a:ea typeface="Open Sans" panose="020B0606030504020204" pitchFamily="34" charset="0"/>
                <a:cs typeface="Open Sans" panose="020B0606030504020204" pitchFamily="34" charset="0"/>
              </a:rPr>
              <a:t>ArrayList</a:t>
            </a:r>
            <a:endParaRPr lang="en-US" sz="10800" dirty="0">
              <a:latin typeface="Open Sans" panose="020B0606030504020204" pitchFamily="34" charset="0"/>
              <a:ea typeface="Open Sans" panose="020B0606030504020204" pitchFamily="34" charset="0"/>
              <a:cs typeface="Open Sans" panose="020B0606030504020204" pitchFamily="34" charset="0"/>
            </a:endParaRPr>
          </a:p>
        </p:txBody>
      </p:sp>
      <p:sp>
        <p:nvSpPr>
          <p:cNvPr id="3" name="Rectangle 2">
            <a:extLst>
              <a:ext uri="{FF2B5EF4-FFF2-40B4-BE49-F238E27FC236}">
                <a16:creationId xmlns:a16="http://schemas.microsoft.com/office/drawing/2014/main" id="{63202A0F-AB21-90A0-129F-4BC74ABD3652}"/>
              </a:ext>
            </a:extLst>
          </p:cNvPr>
          <p:cNvSpPr/>
          <p:nvPr/>
        </p:nvSpPr>
        <p:spPr>
          <a:xfrm>
            <a:off x="952501" y="5694384"/>
            <a:ext cx="34782670" cy="12236915"/>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You can think of this conceptually, as putting an </a:t>
            </a:r>
            <a:r>
              <a:rPr lang="en-US" sz="6400" dirty="0" err="1">
                <a:latin typeface="Open Sans" panose="020B0606030504020204" pitchFamily="34" charset="0"/>
                <a:ea typeface="Open Sans" panose="020B0606030504020204" pitchFamily="34" charset="0"/>
                <a:cs typeface="Open Sans" panose="020B0606030504020204" pitchFamily="34" charset="0"/>
              </a:rPr>
              <a:t>ArrayList</a:t>
            </a:r>
            <a:r>
              <a:rPr lang="en-US" sz="6400" dirty="0">
                <a:latin typeface="Open Sans" panose="020B0606030504020204" pitchFamily="34" charset="0"/>
                <a:ea typeface="Open Sans" panose="020B0606030504020204" pitchFamily="34" charset="0"/>
                <a:cs typeface="Open Sans" panose="020B0606030504020204" pitchFamily="34" charset="0"/>
              </a:rPr>
              <a:t> wrapper of sorts around an existing array. </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Any change made to the List is a change to the array that backs it. </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This also means that an </a:t>
            </a:r>
            <a:r>
              <a:rPr lang="en-US" sz="6400" dirty="0" err="1">
                <a:latin typeface="Open Sans" panose="020B0606030504020204" pitchFamily="34" charset="0"/>
                <a:ea typeface="Open Sans" panose="020B0606030504020204" pitchFamily="34" charset="0"/>
                <a:cs typeface="Open Sans" panose="020B0606030504020204" pitchFamily="34" charset="0"/>
              </a:rPr>
              <a:t>ArrayList</a:t>
            </a:r>
            <a:r>
              <a:rPr lang="en-US" sz="6400" dirty="0">
                <a:latin typeface="Open Sans" panose="020B0606030504020204" pitchFamily="34" charset="0"/>
                <a:ea typeface="Open Sans" panose="020B0606030504020204" pitchFamily="34" charset="0"/>
                <a:cs typeface="Open Sans" panose="020B0606030504020204" pitchFamily="34" charset="0"/>
              </a:rPr>
              <a:t> created by this method is not resizable.</a:t>
            </a:r>
          </a:p>
        </p:txBody>
      </p:sp>
      <p:pic>
        <p:nvPicPr>
          <p:cNvPr id="5" name="Picture 4">
            <a:extLst>
              <a:ext uri="{FF2B5EF4-FFF2-40B4-BE49-F238E27FC236}">
                <a16:creationId xmlns:a16="http://schemas.microsoft.com/office/drawing/2014/main" id="{A21AD875-8CE2-EC08-27FF-DCBA39A29372}"/>
              </a:ext>
            </a:extLst>
          </p:cNvPr>
          <p:cNvPicPr>
            <a:picLocks noChangeAspect="1"/>
          </p:cNvPicPr>
          <p:nvPr/>
        </p:nvPicPr>
        <p:blipFill>
          <a:blip r:embed="rId4"/>
          <a:stretch>
            <a:fillRect/>
          </a:stretch>
        </p:blipFill>
        <p:spPr>
          <a:xfrm>
            <a:off x="952498" y="3171504"/>
            <a:ext cx="33204392" cy="2000264"/>
          </a:xfrm>
          <a:prstGeom prst="rect">
            <a:avLst/>
          </a:prstGeom>
        </p:spPr>
      </p:pic>
    </p:spTree>
    <p:extLst>
      <p:ext uri="{BB962C8B-B14F-4D97-AF65-F5344CB8AC3E}">
        <p14:creationId xmlns:p14="http://schemas.microsoft.com/office/powerpoint/2010/main" val="1201723919"/>
      </p:ext>
    </p:extLst>
  </p:cSld>
  <p:clrMapOvr>
    <a:masterClrMapping/>
  </p:clrMapOvr>
  <p:transition spd="slow"/>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Arrays vs. ArrayLists</a:t>
            </a:r>
          </a:p>
        </p:txBody>
      </p:sp>
      <p:graphicFrame>
        <p:nvGraphicFramePr>
          <p:cNvPr id="22" name="Table 21">
            <a:extLst>
              <a:ext uri="{FF2B5EF4-FFF2-40B4-BE49-F238E27FC236}">
                <a16:creationId xmlns:a16="http://schemas.microsoft.com/office/drawing/2014/main" id="{BABE8DBF-52F7-99EF-A74E-409CF726F24D}"/>
              </a:ext>
            </a:extLst>
          </p:cNvPr>
          <p:cNvGraphicFramePr>
            <a:graphicFrameLocks noGrp="1"/>
          </p:cNvGraphicFramePr>
          <p:nvPr/>
        </p:nvGraphicFramePr>
        <p:xfrm>
          <a:off x="952498" y="2849624"/>
          <a:ext cx="34782670" cy="5585249"/>
        </p:xfrm>
        <a:graphic>
          <a:graphicData uri="http://schemas.openxmlformats.org/drawingml/2006/table">
            <a:tbl>
              <a:tblPr firstRow="1" bandRow="1">
                <a:tableStyleId>{5C22544A-7EE6-4342-B048-85BDC9FD1C3A}</a:tableStyleId>
              </a:tblPr>
              <a:tblGrid>
                <a:gridCol w="17316841">
                  <a:extLst>
                    <a:ext uri="{9D8B030D-6E8A-4147-A177-3AD203B41FA5}">
                      <a16:colId xmlns:a16="http://schemas.microsoft.com/office/drawing/2014/main" val="2994918102"/>
                    </a:ext>
                  </a:extLst>
                </a:gridCol>
                <a:gridCol w="17465829">
                  <a:extLst>
                    <a:ext uri="{9D8B030D-6E8A-4147-A177-3AD203B41FA5}">
                      <a16:colId xmlns:a16="http://schemas.microsoft.com/office/drawing/2014/main" val="2555670698"/>
                    </a:ext>
                  </a:extLst>
                </a:gridCol>
              </a:tblGrid>
              <a:tr h="1311829">
                <a:tc>
                  <a:txBody>
                    <a:bodyPr/>
                    <a:lstStyle/>
                    <a:p>
                      <a:pPr marL="180000" marR="0" lvl="0" indent="0" algn="l" defTabSz="1238182" rtl="0" eaLnBrk="1" fontAlgn="auto" latinLnBrk="0" hangingPunct="1">
                        <a:lnSpc>
                          <a:spcPct val="100000"/>
                        </a:lnSpc>
                        <a:spcBef>
                          <a:spcPts val="0"/>
                        </a:spcBef>
                        <a:spcAft>
                          <a:spcPts val="0"/>
                        </a:spcAft>
                        <a:buClrTx/>
                        <a:buSzTx/>
                        <a:buFontTx/>
                        <a:buNone/>
                        <a:tabLst/>
                        <a:defRPr/>
                      </a:pPr>
                      <a:r>
                        <a:rPr lang="en-US" sz="5400" b="1" dirty="0">
                          <a:solidFill>
                            <a:schemeClr val="tx1"/>
                          </a:solidFill>
                          <a:latin typeface="Open Sans" panose="020B0606030504020204" pitchFamily="34" charset="0"/>
                          <a:ea typeface="Open Sans" panose="020B0606030504020204" pitchFamily="34" charset="0"/>
                          <a:cs typeface="Open Sans" panose="020B0606030504020204" pitchFamily="34" charset="0"/>
                        </a:rPr>
                        <a:t>Using </a:t>
                      </a:r>
                      <a:r>
                        <a:rPr lang="en-US" sz="5400" b="1" dirty="0" err="1">
                          <a:solidFill>
                            <a:schemeClr val="tx1"/>
                          </a:solidFill>
                          <a:latin typeface="Open Sans" panose="020B0606030504020204" pitchFamily="34" charset="0"/>
                          <a:ea typeface="Open Sans" panose="020B0606030504020204" pitchFamily="34" charset="0"/>
                          <a:cs typeface="Open Sans" panose="020B0606030504020204" pitchFamily="34" charset="0"/>
                        </a:rPr>
                        <a:t>Arrays.asList</a:t>
                      </a:r>
                      <a:r>
                        <a:rPr lang="en-US" sz="5400" b="1"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endParaRPr lang="en-PH" sz="5400" b="1"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marR="0" lvl="0" indent="0" algn="l" defTabSz="1238182" rtl="0" eaLnBrk="1" fontAlgn="auto" latinLnBrk="0" hangingPunct="1">
                        <a:lnSpc>
                          <a:spcPct val="100000"/>
                        </a:lnSpc>
                        <a:spcBef>
                          <a:spcPts val="0"/>
                        </a:spcBef>
                        <a:spcAft>
                          <a:spcPts val="0"/>
                        </a:spcAft>
                        <a:buClrTx/>
                        <a:buSzTx/>
                        <a:buFontTx/>
                        <a:buNone/>
                        <a:tabLst/>
                        <a:defRPr/>
                      </a:pPr>
                      <a:r>
                        <a:rPr lang="en-PH" sz="5400" b="1" dirty="0">
                          <a:solidFill>
                            <a:schemeClr val="tx1"/>
                          </a:solidFill>
                          <a:latin typeface="Open Sans" panose="020B0606030504020204" pitchFamily="34" charset="0"/>
                          <a:ea typeface="Open Sans" panose="020B0606030504020204" pitchFamily="34" charset="0"/>
                          <a:cs typeface="Open Sans" panose="020B0606030504020204" pitchFamily="34" charset="0"/>
                        </a:rPr>
                        <a:t>Using </a:t>
                      </a:r>
                      <a:r>
                        <a:rPr lang="en-PH" sz="5400" b="1" dirty="0" err="1">
                          <a:solidFill>
                            <a:schemeClr val="tx1"/>
                          </a:solidFill>
                          <a:latin typeface="Open Sans" panose="020B0606030504020204" pitchFamily="34" charset="0"/>
                          <a:ea typeface="Open Sans" panose="020B0606030504020204" pitchFamily="34" charset="0"/>
                          <a:cs typeface="Open Sans" panose="020B0606030504020204" pitchFamily="34" charset="0"/>
                        </a:rPr>
                        <a:t>List.of</a:t>
                      </a:r>
                      <a:endParaRPr lang="en-PH" sz="5400" b="1"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extLst>
                  <a:ext uri="{0D108BD9-81ED-4DB2-BD59-A6C34878D82A}">
                    <a16:rowId xmlns:a16="http://schemas.microsoft.com/office/drawing/2014/main" val="3978129174"/>
                  </a:ext>
                </a:extLst>
              </a:tr>
              <a:tr h="1311829">
                <a:tc>
                  <a:txBody>
                    <a:bodyPr/>
                    <a:lstStyle/>
                    <a:p>
                      <a:pPr marL="180000" marR="0" lvl="0" indent="0" algn="l" defTabSz="1238182" rtl="0" eaLnBrk="1" fontAlgn="auto" latinLnBrk="0" hangingPunct="1">
                        <a:lnSpc>
                          <a:spcPct val="100000"/>
                        </a:lnSpc>
                        <a:spcBef>
                          <a:spcPts val="0"/>
                        </a:spcBef>
                        <a:spcAft>
                          <a:spcPts val="0"/>
                        </a:spcAft>
                        <a:buClrTx/>
                        <a:buSzTx/>
                        <a:buFontTx/>
                        <a:buNone/>
                        <a:tabLst/>
                        <a:defRPr/>
                      </a:pPr>
                      <a:r>
                        <a:rPr lang="en-US" sz="5400" b="1" dirty="0">
                          <a:solidFill>
                            <a:schemeClr val="tx1"/>
                          </a:solidFill>
                          <a:latin typeface="Open Sans" panose="020B0606030504020204" pitchFamily="34" charset="0"/>
                          <a:ea typeface="Open Sans" panose="020B0606030504020204" pitchFamily="34" charset="0"/>
                          <a:cs typeface="Open Sans" panose="020B0606030504020204" pitchFamily="34" charset="0"/>
                        </a:rPr>
                        <a:t>Returned List is NOT </a:t>
                      </a:r>
                      <a:r>
                        <a:rPr lang="en-US" sz="5400" b="1" dirty="0" err="1">
                          <a:solidFill>
                            <a:schemeClr val="tx1"/>
                          </a:solidFill>
                          <a:latin typeface="Open Sans" panose="020B0606030504020204" pitchFamily="34" charset="0"/>
                          <a:ea typeface="Open Sans" panose="020B0606030504020204" pitchFamily="34" charset="0"/>
                          <a:cs typeface="Open Sans" panose="020B0606030504020204" pitchFamily="34" charset="0"/>
                        </a:rPr>
                        <a:t>resizeable</a:t>
                      </a:r>
                      <a:r>
                        <a:rPr lang="en-US" sz="5400" b="1" dirty="0">
                          <a:solidFill>
                            <a:schemeClr val="tx1"/>
                          </a:solidFill>
                          <a:latin typeface="Open Sans" panose="020B0606030504020204" pitchFamily="34" charset="0"/>
                          <a:ea typeface="Open Sans" panose="020B0606030504020204" pitchFamily="34" charset="0"/>
                          <a:cs typeface="Open Sans" panose="020B0606030504020204" pitchFamily="34" charset="0"/>
                        </a:rPr>
                        <a:t>, but is mutable.</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marR="0" lvl="0" indent="0" algn="l" defTabSz="1238182" rtl="0" eaLnBrk="1" fontAlgn="auto" latinLnBrk="0" hangingPunct="1">
                        <a:lnSpc>
                          <a:spcPct val="100000"/>
                        </a:lnSpc>
                        <a:spcBef>
                          <a:spcPts val="0"/>
                        </a:spcBef>
                        <a:spcAft>
                          <a:spcPts val="0"/>
                        </a:spcAft>
                        <a:buClrTx/>
                        <a:buSzTx/>
                        <a:buFontTx/>
                        <a:buNone/>
                        <a:tabLst/>
                        <a:defRPr/>
                      </a:pPr>
                      <a:r>
                        <a:rPr lang="en-PH" sz="5400" b="1" dirty="0">
                          <a:solidFill>
                            <a:schemeClr val="tx1"/>
                          </a:solidFill>
                          <a:latin typeface="Open Sans" panose="020B0606030504020204" pitchFamily="34" charset="0"/>
                          <a:ea typeface="Open Sans" panose="020B0606030504020204" pitchFamily="34" charset="0"/>
                          <a:cs typeface="Open Sans" panose="020B0606030504020204" pitchFamily="34" charset="0"/>
                        </a:rPr>
                        <a:t>Returned List is IMMUTABLE.</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extLst>
                  <a:ext uri="{0D108BD9-81ED-4DB2-BD59-A6C34878D82A}">
                    <a16:rowId xmlns:a16="http://schemas.microsoft.com/office/drawing/2014/main" val="3876449996"/>
                  </a:ext>
                </a:extLst>
              </a:tr>
              <a:tr h="1170114">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241390698"/>
                  </a:ext>
                </a:extLst>
              </a:tr>
              <a:tr h="1791477">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177102743"/>
                  </a:ext>
                </a:extLst>
              </a:tr>
            </a:tbl>
          </a:graphicData>
        </a:graphic>
      </p:graphicFrame>
      <p:sp>
        <p:nvSpPr>
          <p:cNvPr id="2" name="Shape 126">
            <a:extLst>
              <a:ext uri="{FF2B5EF4-FFF2-40B4-BE49-F238E27FC236}">
                <a16:creationId xmlns:a16="http://schemas.microsoft.com/office/drawing/2014/main" id="{334D1155-E0EF-B2C4-7EED-C6422F9584AF}"/>
              </a:ext>
            </a:extLst>
          </p:cNvPr>
          <p:cNvSpPr/>
          <p:nvPr/>
        </p:nvSpPr>
        <p:spPr>
          <a:xfrm>
            <a:off x="952498" y="459786"/>
            <a:ext cx="19287331"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Creating Special Kinds of Lists</a:t>
            </a:r>
          </a:p>
        </p:txBody>
      </p:sp>
      <p:sp>
        <p:nvSpPr>
          <p:cNvPr id="18" name="Rectangle 17">
            <a:extLst>
              <a:ext uri="{FF2B5EF4-FFF2-40B4-BE49-F238E27FC236}">
                <a16:creationId xmlns:a16="http://schemas.microsoft.com/office/drawing/2014/main" id="{70AD627E-CAD6-499C-1A15-23287E58AEE8}"/>
              </a:ext>
            </a:extLst>
          </p:cNvPr>
          <p:cNvSpPr/>
          <p:nvPr/>
        </p:nvSpPr>
        <p:spPr>
          <a:xfrm>
            <a:off x="952498" y="8745280"/>
            <a:ext cx="34782670" cy="9185062"/>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This slide demonstrates two ways to create a list. From elements or from an array of elements.</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Both are static factory methods on types.</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 first is the </a:t>
            </a:r>
            <a:r>
              <a:rPr lang="en-US" sz="6400" dirty="0" err="1">
                <a:latin typeface="Open Sans" panose="020B0606030504020204" pitchFamily="34" charset="0"/>
                <a:ea typeface="Open Sans" panose="020B0606030504020204" pitchFamily="34" charset="0"/>
                <a:cs typeface="Open Sans" panose="020B0606030504020204" pitchFamily="34" charset="0"/>
              </a:rPr>
              <a:t>asList</a:t>
            </a:r>
            <a:r>
              <a:rPr lang="en-US" sz="6400" dirty="0">
                <a:latin typeface="Open Sans" panose="020B0606030504020204" pitchFamily="34" charset="0"/>
                <a:ea typeface="Open Sans" panose="020B0606030504020204" pitchFamily="34" charset="0"/>
                <a:cs typeface="Open Sans" panose="020B0606030504020204" pitchFamily="34" charset="0"/>
              </a:rPr>
              <a:t> method on the Arrays class, and it returns a special instance of a List that is not resizable, but is mutable.</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 second is the of method on the List interface, and it returns a special instance of a List that is immutable.</a:t>
            </a:r>
          </a:p>
        </p:txBody>
      </p:sp>
      <p:pic>
        <p:nvPicPr>
          <p:cNvPr id="5" name="Picture 4">
            <a:extLst>
              <a:ext uri="{FF2B5EF4-FFF2-40B4-BE49-F238E27FC236}">
                <a16:creationId xmlns:a16="http://schemas.microsoft.com/office/drawing/2014/main" id="{50601F61-D37F-879C-5FB1-4D79754F6D2E}"/>
              </a:ext>
            </a:extLst>
          </p:cNvPr>
          <p:cNvPicPr>
            <a:picLocks noChangeAspect="1"/>
          </p:cNvPicPr>
          <p:nvPr/>
        </p:nvPicPr>
        <p:blipFill>
          <a:blip r:embed="rId4"/>
          <a:stretch>
            <a:fillRect/>
          </a:stretch>
        </p:blipFill>
        <p:spPr>
          <a:xfrm>
            <a:off x="1145738" y="5727190"/>
            <a:ext cx="16416457" cy="610794"/>
          </a:xfrm>
          <a:prstGeom prst="rect">
            <a:avLst/>
          </a:prstGeom>
        </p:spPr>
      </p:pic>
      <p:pic>
        <p:nvPicPr>
          <p:cNvPr id="8" name="Picture 7">
            <a:extLst>
              <a:ext uri="{FF2B5EF4-FFF2-40B4-BE49-F238E27FC236}">
                <a16:creationId xmlns:a16="http://schemas.microsoft.com/office/drawing/2014/main" id="{6CA912B9-523E-C1E9-B5C0-56BF57144E42}"/>
              </a:ext>
            </a:extLst>
          </p:cNvPr>
          <p:cNvPicPr>
            <a:picLocks noChangeAspect="1"/>
          </p:cNvPicPr>
          <p:nvPr/>
        </p:nvPicPr>
        <p:blipFill>
          <a:blip r:embed="rId5"/>
          <a:stretch>
            <a:fillRect/>
          </a:stretch>
        </p:blipFill>
        <p:spPr>
          <a:xfrm>
            <a:off x="18507395" y="5751893"/>
            <a:ext cx="14723377" cy="589363"/>
          </a:xfrm>
          <a:prstGeom prst="rect">
            <a:avLst/>
          </a:prstGeom>
        </p:spPr>
      </p:pic>
      <p:pic>
        <p:nvPicPr>
          <p:cNvPr id="19" name="Picture 18">
            <a:extLst>
              <a:ext uri="{FF2B5EF4-FFF2-40B4-BE49-F238E27FC236}">
                <a16:creationId xmlns:a16="http://schemas.microsoft.com/office/drawing/2014/main" id="{8C5038A4-D6C0-30E0-5563-B1FF867AC349}"/>
              </a:ext>
            </a:extLst>
          </p:cNvPr>
          <p:cNvPicPr>
            <a:picLocks noChangeAspect="1"/>
          </p:cNvPicPr>
          <p:nvPr/>
        </p:nvPicPr>
        <p:blipFill>
          <a:blip r:embed="rId6"/>
          <a:stretch>
            <a:fillRect/>
          </a:stretch>
        </p:blipFill>
        <p:spPr>
          <a:xfrm>
            <a:off x="1127077" y="6946136"/>
            <a:ext cx="16973674" cy="1168011"/>
          </a:xfrm>
          <a:prstGeom prst="rect">
            <a:avLst/>
          </a:prstGeom>
        </p:spPr>
      </p:pic>
      <p:pic>
        <p:nvPicPr>
          <p:cNvPr id="21" name="Picture 20">
            <a:extLst>
              <a:ext uri="{FF2B5EF4-FFF2-40B4-BE49-F238E27FC236}">
                <a16:creationId xmlns:a16="http://schemas.microsoft.com/office/drawing/2014/main" id="{8083C921-825C-D765-82AA-5D6D68BF4125}"/>
              </a:ext>
            </a:extLst>
          </p:cNvPr>
          <p:cNvPicPr>
            <a:picLocks noChangeAspect="1"/>
          </p:cNvPicPr>
          <p:nvPr/>
        </p:nvPicPr>
        <p:blipFill>
          <a:blip r:embed="rId7"/>
          <a:stretch>
            <a:fillRect/>
          </a:stretch>
        </p:blipFill>
        <p:spPr>
          <a:xfrm>
            <a:off x="18507395" y="6972388"/>
            <a:ext cx="16941528" cy="1146580"/>
          </a:xfrm>
          <a:prstGeom prst="rect">
            <a:avLst/>
          </a:prstGeom>
        </p:spPr>
      </p:pic>
    </p:spTree>
    <p:extLst>
      <p:ext uri="{BB962C8B-B14F-4D97-AF65-F5344CB8AC3E}">
        <p14:creationId xmlns:p14="http://schemas.microsoft.com/office/powerpoint/2010/main" val="3303401823"/>
      </p:ext>
    </p:extLst>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18112331"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Instantiating without Values</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Arrays vs. ArrayLists</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9617172"/>
            <a:ext cx="34782670" cy="8314129"/>
          </a:xfrm>
          <a:prstGeom prst="rect">
            <a:avLst/>
          </a:prstGeom>
        </p:spPr>
        <p:txBody>
          <a:bodyPr wrap="square">
            <a:normAutofit lnSpcReduction="10000"/>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On this slide, I show the differences when creating a new instance of an array compared to a new instance of an </a:t>
            </a:r>
            <a:r>
              <a:rPr lang="en-US" sz="6400" dirty="0" err="1">
                <a:latin typeface="Open Sans" panose="020B0606030504020204" pitchFamily="34" charset="0"/>
                <a:ea typeface="Open Sans" panose="020B0606030504020204" pitchFamily="34" charset="0"/>
                <a:cs typeface="Open Sans" panose="020B0606030504020204" pitchFamily="34" charset="0"/>
              </a:rPr>
              <a:t>ArrayList</a:t>
            </a:r>
            <a:r>
              <a:rPr lang="en-US" sz="6400" dirty="0">
                <a:latin typeface="Open Sans" panose="020B0606030504020204" pitchFamily="34" charset="0"/>
                <a:ea typeface="Open Sans" panose="020B0606030504020204" pitchFamily="34" charset="0"/>
                <a:cs typeface="Open Sans" panose="020B0606030504020204" pitchFamily="34" charset="0"/>
              </a:rPr>
              <a:t>.</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An array requires square brackets in the declaration.</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On the right-hand side of the equals sign, square brackets are also required with a size specified inside.</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An </a:t>
            </a:r>
            <a:r>
              <a:rPr lang="en-US" sz="6400" dirty="0" err="1">
                <a:latin typeface="Open Sans" panose="020B0606030504020204" pitchFamily="34" charset="0"/>
                <a:ea typeface="Open Sans" panose="020B0606030504020204" pitchFamily="34" charset="0"/>
                <a:cs typeface="Open Sans" panose="020B0606030504020204" pitchFamily="34" charset="0"/>
              </a:rPr>
              <a:t>ArrayList</a:t>
            </a:r>
            <a:r>
              <a:rPr lang="en-US" sz="6400" dirty="0">
                <a:latin typeface="Open Sans" panose="020B0606030504020204" pitchFamily="34" charset="0"/>
                <a:ea typeface="Open Sans" panose="020B0606030504020204" pitchFamily="34" charset="0"/>
                <a:cs typeface="Open Sans" panose="020B0606030504020204" pitchFamily="34" charset="0"/>
              </a:rPr>
              <a:t> should be declared with the type of element for the </a:t>
            </a:r>
            <a:r>
              <a:rPr lang="en-US" sz="6400" dirty="0" err="1">
                <a:latin typeface="Open Sans" panose="020B0606030504020204" pitchFamily="34" charset="0"/>
                <a:ea typeface="Open Sans" panose="020B0606030504020204" pitchFamily="34" charset="0"/>
                <a:cs typeface="Open Sans" panose="020B0606030504020204" pitchFamily="34" charset="0"/>
              </a:rPr>
              <a:t>ArrayList</a:t>
            </a:r>
            <a:r>
              <a:rPr lang="en-US" sz="6400" dirty="0">
                <a:latin typeface="Open Sans" panose="020B0606030504020204" pitchFamily="34" charset="0"/>
                <a:ea typeface="Open Sans" panose="020B0606030504020204" pitchFamily="34" charset="0"/>
                <a:cs typeface="Open Sans" panose="020B0606030504020204" pitchFamily="34" charset="0"/>
              </a:rPr>
              <a:t> in angle brackets. </a:t>
            </a:r>
          </a:p>
        </p:txBody>
      </p:sp>
      <p:graphicFrame>
        <p:nvGraphicFramePr>
          <p:cNvPr id="3" name="Table 2">
            <a:extLst>
              <a:ext uri="{FF2B5EF4-FFF2-40B4-BE49-F238E27FC236}">
                <a16:creationId xmlns:a16="http://schemas.microsoft.com/office/drawing/2014/main" id="{48BAB659-B21B-3FF0-7C08-8E71DA63FFC8}"/>
              </a:ext>
            </a:extLst>
          </p:cNvPr>
          <p:cNvGraphicFramePr>
            <a:graphicFrameLocks noGrp="1"/>
          </p:cNvGraphicFramePr>
          <p:nvPr/>
        </p:nvGraphicFramePr>
        <p:xfrm>
          <a:off x="952498" y="2967028"/>
          <a:ext cx="34894339" cy="6370928"/>
        </p:xfrm>
        <a:graphic>
          <a:graphicData uri="http://schemas.openxmlformats.org/drawingml/2006/table">
            <a:tbl>
              <a:tblPr firstRow="1" bandRow="1">
                <a:tableStyleId>{5C22544A-7EE6-4342-B048-85BDC9FD1C3A}</a:tableStyleId>
              </a:tblPr>
              <a:tblGrid>
                <a:gridCol w="16592552">
                  <a:extLst>
                    <a:ext uri="{9D8B030D-6E8A-4147-A177-3AD203B41FA5}">
                      <a16:colId xmlns:a16="http://schemas.microsoft.com/office/drawing/2014/main" val="2844207666"/>
                    </a:ext>
                  </a:extLst>
                </a:gridCol>
                <a:gridCol w="18301787">
                  <a:extLst>
                    <a:ext uri="{9D8B030D-6E8A-4147-A177-3AD203B41FA5}">
                      <a16:colId xmlns:a16="http://schemas.microsoft.com/office/drawing/2014/main" val="1891655341"/>
                    </a:ext>
                  </a:extLst>
                </a:gridCol>
              </a:tblGrid>
              <a:tr h="1470013">
                <a:tc>
                  <a:txBody>
                    <a:bodyPr/>
                    <a:lstStyle/>
                    <a:p>
                      <a:pPr marL="180000" algn="l"/>
                      <a:r>
                        <a:rPr lang="en-US" sz="5400" dirty="0">
                          <a:solidFill>
                            <a:schemeClr val="tx1"/>
                          </a:solidFill>
                          <a:latin typeface="Open Sans" panose="020B0606030504020204" pitchFamily="34" charset="0"/>
                          <a:ea typeface="Open Sans" panose="020B0606030504020204" pitchFamily="34" charset="0"/>
                          <a:cs typeface="Open Sans" panose="020B0606030504020204" pitchFamily="34" charset="0"/>
                        </a:rPr>
                        <a:t>Instantiating Arrays</a:t>
                      </a:r>
                      <a:endParaRPr lang="en-PH"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marR="0" lvl="0" indent="0" algn="l" defTabSz="1238182" rtl="0" eaLnBrk="1" fontAlgn="auto" latinLnBrk="0" hangingPunct="1">
                        <a:lnSpc>
                          <a:spcPct val="100000"/>
                        </a:lnSpc>
                        <a:spcBef>
                          <a:spcPts val="0"/>
                        </a:spcBef>
                        <a:spcAft>
                          <a:spcPts val="0"/>
                        </a:spcAft>
                        <a:buClrTx/>
                        <a:buSzTx/>
                        <a:buFontTx/>
                        <a:buNone/>
                        <a:tabLst/>
                        <a:defRPr/>
                      </a:pPr>
                      <a:r>
                        <a:rPr lang="en-US" sz="5400" dirty="0">
                          <a:solidFill>
                            <a:schemeClr val="tx1"/>
                          </a:solidFill>
                          <a:latin typeface="Open Sans" panose="020B0606030504020204" pitchFamily="34" charset="0"/>
                          <a:ea typeface="Open Sans" panose="020B0606030504020204" pitchFamily="34" charset="0"/>
                          <a:cs typeface="Open Sans" panose="020B0606030504020204" pitchFamily="34" charset="0"/>
                        </a:rPr>
                        <a:t>Instantiating ArrayLists</a:t>
                      </a:r>
                      <a:endParaRPr lang="en-PH"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extLst>
                  <a:ext uri="{0D108BD9-81ED-4DB2-BD59-A6C34878D82A}">
                    <a16:rowId xmlns:a16="http://schemas.microsoft.com/office/drawing/2014/main" val="3978129174"/>
                  </a:ext>
                </a:extLst>
              </a:tr>
              <a:tr h="4900915">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40325450"/>
                  </a:ext>
                </a:extLst>
              </a:tr>
            </a:tbl>
          </a:graphicData>
        </a:graphic>
      </p:graphicFrame>
      <p:pic>
        <p:nvPicPr>
          <p:cNvPr id="5" name="Picture 4">
            <a:extLst>
              <a:ext uri="{FF2B5EF4-FFF2-40B4-BE49-F238E27FC236}">
                <a16:creationId xmlns:a16="http://schemas.microsoft.com/office/drawing/2014/main" id="{2B575AF0-C711-F159-99D9-3B7AEE45CD6D}"/>
              </a:ext>
            </a:extLst>
          </p:cNvPr>
          <p:cNvPicPr>
            <a:picLocks noChangeAspect="1"/>
          </p:cNvPicPr>
          <p:nvPr/>
        </p:nvPicPr>
        <p:blipFill>
          <a:blip r:embed="rId4"/>
          <a:stretch>
            <a:fillRect/>
          </a:stretch>
        </p:blipFill>
        <p:spPr>
          <a:xfrm>
            <a:off x="1187673" y="4692951"/>
            <a:ext cx="11830137" cy="728667"/>
          </a:xfrm>
          <a:prstGeom prst="rect">
            <a:avLst/>
          </a:prstGeom>
        </p:spPr>
      </p:pic>
      <p:pic>
        <p:nvPicPr>
          <p:cNvPr id="7" name="Picture 6">
            <a:extLst>
              <a:ext uri="{FF2B5EF4-FFF2-40B4-BE49-F238E27FC236}">
                <a16:creationId xmlns:a16="http://schemas.microsoft.com/office/drawing/2014/main" id="{62B16A42-9658-4E07-EAEE-4285777CEC7A}"/>
              </a:ext>
            </a:extLst>
          </p:cNvPr>
          <p:cNvPicPr>
            <a:picLocks noChangeAspect="1"/>
          </p:cNvPicPr>
          <p:nvPr/>
        </p:nvPicPr>
        <p:blipFill>
          <a:blip r:embed="rId5">
            <a:alphaModFix/>
          </a:blip>
          <a:stretch>
            <a:fillRect/>
          </a:stretch>
        </p:blipFill>
        <p:spPr>
          <a:xfrm>
            <a:off x="17811750" y="4626504"/>
            <a:ext cx="17773779" cy="800106"/>
          </a:xfrm>
          <a:prstGeom prst="rect">
            <a:avLst/>
          </a:prstGeom>
        </p:spPr>
      </p:pic>
      <p:sp>
        <p:nvSpPr>
          <p:cNvPr id="11" name="Rectangle 10">
            <a:extLst>
              <a:ext uri="{FF2B5EF4-FFF2-40B4-BE49-F238E27FC236}">
                <a16:creationId xmlns:a16="http://schemas.microsoft.com/office/drawing/2014/main" id="{F611BA2D-F8EA-7506-B445-A1C150891BC1}"/>
              </a:ext>
            </a:extLst>
          </p:cNvPr>
          <p:cNvSpPr/>
          <p:nvPr/>
        </p:nvSpPr>
        <p:spPr>
          <a:xfrm>
            <a:off x="1187673" y="5752113"/>
            <a:ext cx="16109727" cy="3544288"/>
          </a:xfrm>
          <a:prstGeom prst="rect">
            <a:avLst/>
          </a:prstGeom>
        </p:spPr>
        <p:txBody>
          <a:bodyPr wrap="square">
            <a:normAutofit lnSpcReduction="10000"/>
          </a:bodyPr>
          <a:lstStyle/>
          <a:p>
            <a:pPr algn="l">
              <a:spcAft>
                <a:spcPts val="5022"/>
              </a:spcAft>
            </a:pPr>
            <a:r>
              <a:rPr lang="en-US" sz="6000" dirty="0">
                <a:latin typeface="Open Sans" panose="020B0606030504020204" pitchFamily="34" charset="0"/>
                <a:ea typeface="Open Sans" panose="020B0606030504020204" pitchFamily="34" charset="0"/>
                <a:cs typeface="Open Sans" panose="020B0606030504020204" pitchFamily="34" charset="0"/>
              </a:rPr>
              <a:t>An array of 10 elements is created, all with null references. The compiler will only permit Strings to be assigned to the elements.</a:t>
            </a:r>
          </a:p>
        </p:txBody>
      </p:sp>
      <p:sp>
        <p:nvSpPr>
          <p:cNvPr id="12" name="Rectangle 11">
            <a:extLst>
              <a:ext uri="{FF2B5EF4-FFF2-40B4-BE49-F238E27FC236}">
                <a16:creationId xmlns:a16="http://schemas.microsoft.com/office/drawing/2014/main" id="{99F6EBD9-C86B-29D9-5CD6-21AE2306FD1D}"/>
              </a:ext>
            </a:extLst>
          </p:cNvPr>
          <p:cNvSpPr/>
          <p:nvPr/>
        </p:nvSpPr>
        <p:spPr>
          <a:xfrm>
            <a:off x="17811750" y="5637813"/>
            <a:ext cx="16109727" cy="3544288"/>
          </a:xfrm>
          <a:prstGeom prst="rect">
            <a:avLst/>
          </a:prstGeom>
        </p:spPr>
        <p:txBody>
          <a:bodyPr wrap="square">
            <a:normAutofit/>
          </a:bodyPr>
          <a:lstStyle/>
          <a:p>
            <a:pPr algn="l">
              <a:spcAft>
                <a:spcPts val="5022"/>
              </a:spcAft>
            </a:pPr>
            <a:r>
              <a:rPr lang="en-US" sz="6000" dirty="0">
                <a:latin typeface="Open Sans" panose="020B0606030504020204" pitchFamily="34" charset="0"/>
                <a:ea typeface="Open Sans" panose="020B0606030504020204" pitchFamily="34" charset="0"/>
                <a:cs typeface="Open Sans" panose="020B0606030504020204" pitchFamily="34" charset="0"/>
              </a:rPr>
              <a:t>An empty ArrayList is created.</a:t>
            </a:r>
          </a:p>
          <a:p>
            <a:pPr algn="l">
              <a:spcAft>
                <a:spcPts val="5022"/>
              </a:spcAft>
            </a:pPr>
            <a:r>
              <a:rPr lang="en-US" sz="6000" dirty="0">
                <a:latin typeface="Open Sans" panose="020B0606030504020204" pitchFamily="34" charset="0"/>
                <a:ea typeface="Open Sans" panose="020B0606030504020204" pitchFamily="34" charset="0"/>
                <a:cs typeface="Open Sans" panose="020B0606030504020204" pitchFamily="34" charset="0"/>
              </a:rPr>
              <a:t>The compiler will check that only Strings are added to the ArrayList.</a:t>
            </a:r>
          </a:p>
        </p:txBody>
      </p:sp>
      <p:sp>
        <p:nvSpPr>
          <p:cNvPr id="14" name="Rectangle 13">
            <a:extLst>
              <a:ext uri="{FF2B5EF4-FFF2-40B4-BE49-F238E27FC236}">
                <a16:creationId xmlns:a16="http://schemas.microsoft.com/office/drawing/2014/main" id="{925B93FE-11F6-DDA8-5721-B53D9A3ED266}"/>
              </a:ext>
            </a:extLst>
          </p:cNvPr>
          <p:cNvSpPr/>
          <p:nvPr/>
        </p:nvSpPr>
        <p:spPr>
          <a:xfrm>
            <a:off x="1118161" y="5646686"/>
            <a:ext cx="15360089" cy="3544288"/>
          </a:xfrm>
          <a:prstGeom prst="rect">
            <a:avLst/>
          </a:prstGeom>
          <a:noFill/>
          <a:ln w="57150">
            <a:solidFill>
              <a:schemeClr val="tx1"/>
            </a:solid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PH" sz="3200" b="0" i="0" u="none" strike="noStrike" cap="none" spc="0" normalizeH="0" baseline="0">
              <a:ln>
                <a:noFill/>
              </a:ln>
              <a:solidFill>
                <a:srgbClr val="FFFFFF"/>
              </a:solidFill>
              <a:effectLst/>
              <a:uFillTx/>
              <a:latin typeface="+mn-lt"/>
              <a:ea typeface="+mn-ea"/>
              <a:cs typeface="+mn-cs"/>
              <a:sym typeface="Helvetica Light"/>
            </a:endParaRPr>
          </a:p>
        </p:txBody>
      </p:sp>
      <p:sp>
        <p:nvSpPr>
          <p:cNvPr id="16" name="Rectangle 15">
            <a:extLst>
              <a:ext uri="{FF2B5EF4-FFF2-40B4-BE49-F238E27FC236}">
                <a16:creationId xmlns:a16="http://schemas.microsoft.com/office/drawing/2014/main" id="{0DFEA4BD-D579-74CD-DBE1-7E3FE12EA06E}"/>
              </a:ext>
            </a:extLst>
          </p:cNvPr>
          <p:cNvSpPr/>
          <p:nvPr/>
        </p:nvSpPr>
        <p:spPr>
          <a:xfrm>
            <a:off x="17773650" y="5684786"/>
            <a:ext cx="15773400" cy="3497315"/>
          </a:xfrm>
          <a:prstGeom prst="rect">
            <a:avLst/>
          </a:prstGeom>
          <a:noFill/>
          <a:ln w="57150">
            <a:solidFill>
              <a:schemeClr val="tx1"/>
            </a:solid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PH" sz="3200" b="0" i="0" u="none" strike="noStrike" cap="none" spc="0" normalizeH="0" baseline="0">
              <a:ln>
                <a:noFill/>
              </a:ln>
              <a:solidFill>
                <a:srgbClr val="FFFFFF"/>
              </a:solidFill>
              <a:effectLst/>
              <a:uFillTx/>
              <a:latin typeface="+mn-lt"/>
              <a:ea typeface="+mn-ea"/>
              <a:cs typeface="+mn-cs"/>
              <a:sym typeface="Helvetica Light"/>
            </a:endParaRPr>
          </a:p>
        </p:txBody>
      </p:sp>
    </p:spTree>
    <p:extLst>
      <p:ext uri="{BB962C8B-B14F-4D97-AF65-F5344CB8AC3E}">
        <p14:creationId xmlns:p14="http://schemas.microsoft.com/office/powerpoint/2010/main" val="2993649092"/>
      </p:ext>
    </p:extLst>
  </p:cSld>
  <p:clrMapOvr>
    <a:masterClrMapping/>
  </p:clrMapOvr>
  <p:transition spd="slow"/>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Arrays vs. ArrayLists</a:t>
            </a:r>
          </a:p>
        </p:txBody>
      </p:sp>
      <p:graphicFrame>
        <p:nvGraphicFramePr>
          <p:cNvPr id="22" name="Table 21">
            <a:extLst>
              <a:ext uri="{FF2B5EF4-FFF2-40B4-BE49-F238E27FC236}">
                <a16:creationId xmlns:a16="http://schemas.microsoft.com/office/drawing/2014/main" id="{BABE8DBF-52F7-99EF-A74E-409CF726F24D}"/>
              </a:ext>
            </a:extLst>
          </p:cNvPr>
          <p:cNvGraphicFramePr>
            <a:graphicFrameLocks noGrp="1"/>
          </p:cNvGraphicFramePr>
          <p:nvPr/>
        </p:nvGraphicFramePr>
        <p:xfrm>
          <a:off x="952498" y="2849624"/>
          <a:ext cx="34782670" cy="5585249"/>
        </p:xfrm>
        <a:graphic>
          <a:graphicData uri="http://schemas.openxmlformats.org/drawingml/2006/table">
            <a:tbl>
              <a:tblPr firstRow="1" bandRow="1">
                <a:tableStyleId>{5C22544A-7EE6-4342-B048-85BDC9FD1C3A}</a:tableStyleId>
              </a:tblPr>
              <a:tblGrid>
                <a:gridCol w="17316841">
                  <a:extLst>
                    <a:ext uri="{9D8B030D-6E8A-4147-A177-3AD203B41FA5}">
                      <a16:colId xmlns:a16="http://schemas.microsoft.com/office/drawing/2014/main" val="2994918102"/>
                    </a:ext>
                  </a:extLst>
                </a:gridCol>
                <a:gridCol w="17465829">
                  <a:extLst>
                    <a:ext uri="{9D8B030D-6E8A-4147-A177-3AD203B41FA5}">
                      <a16:colId xmlns:a16="http://schemas.microsoft.com/office/drawing/2014/main" val="2555670698"/>
                    </a:ext>
                  </a:extLst>
                </a:gridCol>
              </a:tblGrid>
              <a:tr h="1311829">
                <a:tc>
                  <a:txBody>
                    <a:bodyPr/>
                    <a:lstStyle/>
                    <a:p>
                      <a:pPr marL="180000" marR="0" lvl="0" indent="0" algn="l" defTabSz="1238182" rtl="0" eaLnBrk="1" fontAlgn="auto" latinLnBrk="0" hangingPunct="1">
                        <a:lnSpc>
                          <a:spcPct val="100000"/>
                        </a:lnSpc>
                        <a:spcBef>
                          <a:spcPts val="0"/>
                        </a:spcBef>
                        <a:spcAft>
                          <a:spcPts val="0"/>
                        </a:spcAft>
                        <a:buClrTx/>
                        <a:buSzTx/>
                        <a:buFontTx/>
                        <a:buNone/>
                        <a:tabLst/>
                        <a:defRPr/>
                      </a:pPr>
                      <a:r>
                        <a:rPr lang="en-US" sz="5400" b="1" dirty="0">
                          <a:solidFill>
                            <a:schemeClr val="tx1"/>
                          </a:solidFill>
                          <a:latin typeface="Open Sans" panose="020B0606030504020204" pitchFamily="34" charset="0"/>
                          <a:ea typeface="Open Sans" panose="020B0606030504020204" pitchFamily="34" charset="0"/>
                          <a:cs typeface="Open Sans" panose="020B0606030504020204" pitchFamily="34" charset="0"/>
                        </a:rPr>
                        <a:t>Using </a:t>
                      </a:r>
                      <a:r>
                        <a:rPr lang="en-US" sz="5400" b="1" dirty="0" err="1">
                          <a:solidFill>
                            <a:schemeClr val="tx1"/>
                          </a:solidFill>
                          <a:latin typeface="Open Sans" panose="020B0606030504020204" pitchFamily="34" charset="0"/>
                          <a:ea typeface="Open Sans" panose="020B0606030504020204" pitchFamily="34" charset="0"/>
                          <a:cs typeface="Open Sans" panose="020B0606030504020204" pitchFamily="34" charset="0"/>
                        </a:rPr>
                        <a:t>Arrays.asList</a:t>
                      </a:r>
                      <a:r>
                        <a:rPr lang="en-US" sz="5400" b="1"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endParaRPr lang="en-PH" sz="5400" b="1"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marR="0" lvl="0" indent="0" algn="l" defTabSz="1238182" rtl="0" eaLnBrk="1" fontAlgn="auto" latinLnBrk="0" hangingPunct="1">
                        <a:lnSpc>
                          <a:spcPct val="100000"/>
                        </a:lnSpc>
                        <a:spcBef>
                          <a:spcPts val="0"/>
                        </a:spcBef>
                        <a:spcAft>
                          <a:spcPts val="0"/>
                        </a:spcAft>
                        <a:buClrTx/>
                        <a:buSzTx/>
                        <a:buFontTx/>
                        <a:buNone/>
                        <a:tabLst/>
                        <a:defRPr/>
                      </a:pPr>
                      <a:r>
                        <a:rPr lang="en-PH" sz="5400" b="1" dirty="0">
                          <a:solidFill>
                            <a:schemeClr val="tx1"/>
                          </a:solidFill>
                          <a:latin typeface="Open Sans" panose="020B0606030504020204" pitchFamily="34" charset="0"/>
                          <a:ea typeface="Open Sans" panose="020B0606030504020204" pitchFamily="34" charset="0"/>
                          <a:cs typeface="Open Sans" panose="020B0606030504020204" pitchFamily="34" charset="0"/>
                        </a:rPr>
                        <a:t>Using </a:t>
                      </a:r>
                      <a:r>
                        <a:rPr lang="en-PH" sz="5400" b="1" dirty="0" err="1">
                          <a:solidFill>
                            <a:schemeClr val="tx1"/>
                          </a:solidFill>
                          <a:latin typeface="Open Sans" panose="020B0606030504020204" pitchFamily="34" charset="0"/>
                          <a:ea typeface="Open Sans" panose="020B0606030504020204" pitchFamily="34" charset="0"/>
                          <a:cs typeface="Open Sans" panose="020B0606030504020204" pitchFamily="34" charset="0"/>
                        </a:rPr>
                        <a:t>List.of</a:t>
                      </a:r>
                      <a:endParaRPr lang="en-PH" sz="5400" b="1"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extLst>
                  <a:ext uri="{0D108BD9-81ED-4DB2-BD59-A6C34878D82A}">
                    <a16:rowId xmlns:a16="http://schemas.microsoft.com/office/drawing/2014/main" val="3978129174"/>
                  </a:ext>
                </a:extLst>
              </a:tr>
              <a:tr h="1311829">
                <a:tc>
                  <a:txBody>
                    <a:bodyPr/>
                    <a:lstStyle/>
                    <a:p>
                      <a:pPr marL="180000" marR="0" lvl="0" indent="0" algn="l" defTabSz="1238182" rtl="0" eaLnBrk="1" fontAlgn="auto" latinLnBrk="0" hangingPunct="1">
                        <a:lnSpc>
                          <a:spcPct val="100000"/>
                        </a:lnSpc>
                        <a:spcBef>
                          <a:spcPts val="0"/>
                        </a:spcBef>
                        <a:spcAft>
                          <a:spcPts val="0"/>
                        </a:spcAft>
                        <a:buClrTx/>
                        <a:buSzTx/>
                        <a:buFontTx/>
                        <a:buNone/>
                        <a:tabLst/>
                        <a:defRPr/>
                      </a:pPr>
                      <a:r>
                        <a:rPr lang="en-US" sz="5400" b="1" dirty="0">
                          <a:solidFill>
                            <a:schemeClr val="tx1"/>
                          </a:solidFill>
                          <a:latin typeface="Open Sans" panose="020B0606030504020204" pitchFamily="34" charset="0"/>
                          <a:ea typeface="Open Sans" panose="020B0606030504020204" pitchFamily="34" charset="0"/>
                          <a:cs typeface="Open Sans" panose="020B0606030504020204" pitchFamily="34" charset="0"/>
                        </a:rPr>
                        <a:t>Returned List is NOT </a:t>
                      </a:r>
                      <a:r>
                        <a:rPr lang="en-US" sz="5400" b="1" dirty="0" err="1">
                          <a:solidFill>
                            <a:schemeClr val="tx1"/>
                          </a:solidFill>
                          <a:latin typeface="Open Sans" panose="020B0606030504020204" pitchFamily="34" charset="0"/>
                          <a:ea typeface="Open Sans" panose="020B0606030504020204" pitchFamily="34" charset="0"/>
                          <a:cs typeface="Open Sans" panose="020B0606030504020204" pitchFamily="34" charset="0"/>
                        </a:rPr>
                        <a:t>resizeable</a:t>
                      </a:r>
                      <a:r>
                        <a:rPr lang="en-US" sz="5400" b="1" dirty="0">
                          <a:solidFill>
                            <a:schemeClr val="tx1"/>
                          </a:solidFill>
                          <a:latin typeface="Open Sans" panose="020B0606030504020204" pitchFamily="34" charset="0"/>
                          <a:ea typeface="Open Sans" panose="020B0606030504020204" pitchFamily="34" charset="0"/>
                          <a:cs typeface="Open Sans" panose="020B0606030504020204" pitchFamily="34" charset="0"/>
                        </a:rPr>
                        <a:t>, but is mutable.</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marR="0" lvl="0" indent="0" algn="l" defTabSz="1238182" rtl="0" eaLnBrk="1" fontAlgn="auto" latinLnBrk="0" hangingPunct="1">
                        <a:lnSpc>
                          <a:spcPct val="100000"/>
                        </a:lnSpc>
                        <a:spcBef>
                          <a:spcPts val="0"/>
                        </a:spcBef>
                        <a:spcAft>
                          <a:spcPts val="0"/>
                        </a:spcAft>
                        <a:buClrTx/>
                        <a:buSzTx/>
                        <a:buFontTx/>
                        <a:buNone/>
                        <a:tabLst/>
                        <a:defRPr/>
                      </a:pPr>
                      <a:r>
                        <a:rPr lang="en-PH" sz="5400" b="1" dirty="0">
                          <a:solidFill>
                            <a:schemeClr val="tx1"/>
                          </a:solidFill>
                          <a:latin typeface="Open Sans" panose="020B0606030504020204" pitchFamily="34" charset="0"/>
                          <a:ea typeface="Open Sans" panose="020B0606030504020204" pitchFamily="34" charset="0"/>
                          <a:cs typeface="Open Sans" panose="020B0606030504020204" pitchFamily="34" charset="0"/>
                        </a:rPr>
                        <a:t>Returned List is IMMUTABLE.</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extLst>
                  <a:ext uri="{0D108BD9-81ED-4DB2-BD59-A6C34878D82A}">
                    <a16:rowId xmlns:a16="http://schemas.microsoft.com/office/drawing/2014/main" val="3876449996"/>
                  </a:ext>
                </a:extLst>
              </a:tr>
              <a:tr h="1170114">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241390698"/>
                  </a:ext>
                </a:extLst>
              </a:tr>
              <a:tr h="1791477">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177102743"/>
                  </a:ext>
                </a:extLst>
              </a:tr>
            </a:tbl>
          </a:graphicData>
        </a:graphic>
      </p:graphicFrame>
      <p:sp>
        <p:nvSpPr>
          <p:cNvPr id="2" name="Shape 126">
            <a:extLst>
              <a:ext uri="{FF2B5EF4-FFF2-40B4-BE49-F238E27FC236}">
                <a16:creationId xmlns:a16="http://schemas.microsoft.com/office/drawing/2014/main" id="{334D1155-E0EF-B2C4-7EED-C6422F9584AF}"/>
              </a:ext>
            </a:extLst>
          </p:cNvPr>
          <p:cNvSpPr/>
          <p:nvPr/>
        </p:nvSpPr>
        <p:spPr>
          <a:xfrm>
            <a:off x="952498" y="459786"/>
            <a:ext cx="19287331"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Creating Special Kinds of Lists</a:t>
            </a:r>
          </a:p>
        </p:txBody>
      </p:sp>
      <p:sp>
        <p:nvSpPr>
          <p:cNvPr id="18" name="Rectangle 17">
            <a:extLst>
              <a:ext uri="{FF2B5EF4-FFF2-40B4-BE49-F238E27FC236}">
                <a16:creationId xmlns:a16="http://schemas.microsoft.com/office/drawing/2014/main" id="{70AD627E-CAD6-499C-1A15-23287E58AEE8}"/>
              </a:ext>
            </a:extLst>
          </p:cNvPr>
          <p:cNvSpPr/>
          <p:nvPr/>
        </p:nvSpPr>
        <p:spPr>
          <a:xfrm>
            <a:off x="952498" y="8745280"/>
            <a:ext cx="34782670" cy="9185062"/>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Both support variable arguments, so you can pass a set of arguments of one type, or you can pass an array.</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 am showing examples of both here, first using variable arguments, and second, passing an array.</a:t>
            </a:r>
          </a:p>
        </p:txBody>
      </p:sp>
      <p:pic>
        <p:nvPicPr>
          <p:cNvPr id="5" name="Picture 4">
            <a:extLst>
              <a:ext uri="{FF2B5EF4-FFF2-40B4-BE49-F238E27FC236}">
                <a16:creationId xmlns:a16="http://schemas.microsoft.com/office/drawing/2014/main" id="{50601F61-D37F-879C-5FB1-4D79754F6D2E}"/>
              </a:ext>
            </a:extLst>
          </p:cNvPr>
          <p:cNvPicPr>
            <a:picLocks noChangeAspect="1"/>
          </p:cNvPicPr>
          <p:nvPr/>
        </p:nvPicPr>
        <p:blipFill>
          <a:blip r:embed="rId4"/>
          <a:stretch>
            <a:fillRect/>
          </a:stretch>
        </p:blipFill>
        <p:spPr>
          <a:xfrm>
            <a:off x="1145738" y="5727190"/>
            <a:ext cx="16416457" cy="610794"/>
          </a:xfrm>
          <a:prstGeom prst="rect">
            <a:avLst/>
          </a:prstGeom>
        </p:spPr>
      </p:pic>
      <p:pic>
        <p:nvPicPr>
          <p:cNvPr id="8" name="Picture 7">
            <a:extLst>
              <a:ext uri="{FF2B5EF4-FFF2-40B4-BE49-F238E27FC236}">
                <a16:creationId xmlns:a16="http://schemas.microsoft.com/office/drawing/2014/main" id="{6CA912B9-523E-C1E9-B5C0-56BF57144E42}"/>
              </a:ext>
            </a:extLst>
          </p:cNvPr>
          <p:cNvPicPr>
            <a:picLocks noChangeAspect="1"/>
          </p:cNvPicPr>
          <p:nvPr/>
        </p:nvPicPr>
        <p:blipFill>
          <a:blip r:embed="rId5"/>
          <a:stretch>
            <a:fillRect/>
          </a:stretch>
        </p:blipFill>
        <p:spPr>
          <a:xfrm>
            <a:off x="18507395" y="5751893"/>
            <a:ext cx="14723377" cy="589363"/>
          </a:xfrm>
          <a:prstGeom prst="rect">
            <a:avLst/>
          </a:prstGeom>
        </p:spPr>
      </p:pic>
      <p:pic>
        <p:nvPicPr>
          <p:cNvPr id="19" name="Picture 18">
            <a:extLst>
              <a:ext uri="{FF2B5EF4-FFF2-40B4-BE49-F238E27FC236}">
                <a16:creationId xmlns:a16="http://schemas.microsoft.com/office/drawing/2014/main" id="{8C5038A4-D6C0-30E0-5563-B1FF867AC349}"/>
              </a:ext>
            </a:extLst>
          </p:cNvPr>
          <p:cNvPicPr>
            <a:picLocks noChangeAspect="1"/>
          </p:cNvPicPr>
          <p:nvPr/>
        </p:nvPicPr>
        <p:blipFill>
          <a:blip r:embed="rId6"/>
          <a:stretch>
            <a:fillRect/>
          </a:stretch>
        </p:blipFill>
        <p:spPr>
          <a:xfrm>
            <a:off x="1127077" y="6946136"/>
            <a:ext cx="16973674" cy="1168011"/>
          </a:xfrm>
          <a:prstGeom prst="rect">
            <a:avLst/>
          </a:prstGeom>
        </p:spPr>
      </p:pic>
      <p:pic>
        <p:nvPicPr>
          <p:cNvPr id="21" name="Picture 20">
            <a:extLst>
              <a:ext uri="{FF2B5EF4-FFF2-40B4-BE49-F238E27FC236}">
                <a16:creationId xmlns:a16="http://schemas.microsoft.com/office/drawing/2014/main" id="{8083C921-825C-D765-82AA-5D6D68BF4125}"/>
              </a:ext>
            </a:extLst>
          </p:cNvPr>
          <p:cNvPicPr>
            <a:picLocks noChangeAspect="1"/>
          </p:cNvPicPr>
          <p:nvPr/>
        </p:nvPicPr>
        <p:blipFill>
          <a:blip r:embed="rId7"/>
          <a:stretch>
            <a:fillRect/>
          </a:stretch>
        </p:blipFill>
        <p:spPr>
          <a:xfrm>
            <a:off x="18507395" y="6972388"/>
            <a:ext cx="16941528" cy="1146580"/>
          </a:xfrm>
          <a:prstGeom prst="rect">
            <a:avLst/>
          </a:prstGeom>
        </p:spPr>
      </p:pic>
    </p:spTree>
    <p:extLst>
      <p:ext uri="{BB962C8B-B14F-4D97-AF65-F5344CB8AC3E}">
        <p14:creationId xmlns:p14="http://schemas.microsoft.com/office/powerpoint/2010/main" val="1179091117"/>
      </p:ext>
    </p:extLst>
  </p:cSld>
  <p:clrMapOvr>
    <a:masterClrMapping/>
  </p:clrMapOvr>
  <p:transition spd="slow"/>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Arrays vs. ArrayLists</a:t>
            </a:r>
          </a:p>
        </p:txBody>
      </p:sp>
      <p:sp>
        <p:nvSpPr>
          <p:cNvPr id="2" name="Shape 126">
            <a:extLst>
              <a:ext uri="{FF2B5EF4-FFF2-40B4-BE49-F238E27FC236}">
                <a16:creationId xmlns:a16="http://schemas.microsoft.com/office/drawing/2014/main" id="{334D1155-E0EF-B2C4-7EED-C6422F9584AF}"/>
              </a:ext>
            </a:extLst>
          </p:cNvPr>
          <p:cNvSpPr/>
          <p:nvPr/>
        </p:nvSpPr>
        <p:spPr>
          <a:xfrm>
            <a:off x="952498" y="459786"/>
            <a:ext cx="20321269"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Creating Arrays from ArrayLists</a:t>
            </a:r>
          </a:p>
        </p:txBody>
      </p:sp>
      <p:pic>
        <p:nvPicPr>
          <p:cNvPr id="4" name="Picture 3">
            <a:extLst>
              <a:ext uri="{FF2B5EF4-FFF2-40B4-BE49-F238E27FC236}">
                <a16:creationId xmlns:a16="http://schemas.microsoft.com/office/drawing/2014/main" id="{39672AA3-6612-8EC0-F46D-0D5B6996DE07}"/>
              </a:ext>
            </a:extLst>
          </p:cNvPr>
          <p:cNvPicPr>
            <a:picLocks noChangeAspect="1"/>
          </p:cNvPicPr>
          <p:nvPr/>
        </p:nvPicPr>
        <p:blipFill>
          <a:blip r:embed="rId4"/>
          <a:stretch>
            <a:fillRect/>
          </a:stretch>
        </p:blipFill>
        <p:spPr>
          <a:xfrm>
            <a:off x="952495" y="3050197"/>
            <a:ext cx="34782670" cy="1869657"/>
          </a:xfrm>
          <a:prstGeom prst="rect">
            <a:avLst/>
          </a:prstGeom>
        </p:spPr>
      </p:pic>
      <p:sp>
        <p:nvSpPr>
          <p:cNvPr id="6" name="Rectangle 5">
            <a:extLst>
              <a:ext uri="{FF2B5EF4-FFF2-40B4-BE49-F238E27FC236}">
                <a16:creationId xmlns:a16="http://schemas.microsoft.com/office/drawing/2014/main" id="{88198262-B8E0-F87B-B784-9219EDB029CF}"/>
              </a:ext>
            </a:extLst>
          </p:cNvPr>
          <p:cNvSpPr/>
          <p:nvPr/>
        </p:nvSpPr>
        <p:spPr>
          <a:xfrm>
            <a:off x="952501" y="5520653"/>
            <a:ext cx="34782670" cy="12578602"/>
          </a:xfrm>
          <a:prstGeom prst="rect">
            <a:avLst/>
          </a:prstGeom>
        </p:spPr>
        <p:txBody>
          <a:bodyPr wrap="square">
            <a:normAutofit lnSpcReduction="10000"/>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This slide shows the most common method to create an array from an </a:t>
            </a:r>
            <a:r>
              <a:rPr lang="en-US" sz="6400" dirty="0" err="1">
                <a:latin typeface="Open Sans" panose="020B0606030504020204" pitchFamily="34" charset="0"/>
                <a:ea typeface="Open Sans" panose="020B0606030504020204" pitchFamily="34" charset="0"/>
                <a:cs typeface="Open Sans" panose="020B0606030504020204" pitchFamily="34" charset="0"/>
              </a:rPr>
              <a:t>ArrayList</a:t>
            </a:r>
            <a:r>
              <a:rPr lang="en-US" sz="6400" dirty="0">
                <a:latin typeface="Open Sans" panose="020B0606030504020204" pitchFamily="34" charset="0"/>
                <a:ea typeface="Open Sans" panose="020B0606030504020204" pitchFamily="34" charset="0"/>
                <a:cs typeface="Open Sans" panose="020B0606030504020204" pitchFamily="34" charset="0"/>
              </a:rPr>
              <a:t> using the method </a:t>
            </a:r>
            <a:r>
              <a:rPr lang="en-US" sz="6400" dirty="0" err="1">
                <a:latin typeface="Open Sans" panose="020B0606030504020204" pitchFamily="34" charset="0"/>
                <a:ea typeface="Open Sans" panose="020B0606030504020204" pitchFamily="34" charset="0"/>
                <a:cs typeface="Open Sans" panose="020B0606030504020204" pitchFamily="34" charset="0"/>
              </a:rPr>
              <a:t>toArray</a:t>
            </a:r>
            <a:r>
              <a:rPr lang="en-US" sz="6400" dirty="0">
                <a:latin typeface="Open Sans" panose="020B0606030504020204" pitchFamily="34" charset="0"/>
                <a:ea typeface="Open Sans" panose="020B0606030504020204" pitchFamily="34" charset="0"/>
                <a:cs typeface="Open Sans" panose="020B0606030504020204" pitchFamily="34" charset="0"/>
              </a:rPr>
              <a:t>.</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This method takes one argument which should be an instance of a typed array.   </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This method returns an array of that same type. </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If the length of the array you pass has more elements than the list, extra elements will be filled with the default values for that type.</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If the length of the array you pass has less elements than the list, the method will still return an array, with the same number of elements in it, as the list.</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In the example shown here, I pass a String array with zero as the size, but the array returned has three elements, which is the number of elements in the list.</a:t>
            </a:r>
          </a:p>
        </p:txBody>
      </p:sp>
    </p:spTree>
    <p:extLst>
      <p:ext uri="{BB962C8B-B14F-4D97-AF65-F5344CB8AC3E}">
        <p14:creationId xmlns:p14="http://schemas.microsoft.com/office/powerpoint/2010/main" val="3035045994"/>
      </p:ext>
    </p:extLst>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18112331"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Instantiating without Values</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Arrays vs. ArrayLists</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9617172"/>
            <a:ext cx="34782670" cy="8314129"/>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You can use the diamond operator when creating a new instance in a declaration statement.</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You should use a specific type rather than just the Object class because Java can then perform compile-time type checking.</a:t>
            </a:r>
          </a:p>
        </p:txBody>
      </p:sp>
      <p:graphicFrame>
        <p:nvGraphicFramePr>
          <p:cNvPr id="2" name="Table 1">
            <a:extLst>
              <a:ext uri="{FF2B5EF4-FFF2-40B4-BE49-F238E27FC236}">
                <a16:creationId xmlns:a16="http://schemas.microsoft.com/office/drawing/2014/main" id="{43DCD4DB-EC20-D7B8-F0AD-E8ECEC697E08}"/>
              </a:ext>
            </a:extLst>
          </p:cNvPr>
          <p:cNvGraphicFramePr>
            <a:graphicFrameLocks noGrp="1"/>
          </p:cNvGraphicFramePr>
          <p:nvPr/>
        </p:nvGraphicFramePr>
        <p:xfrm>
          <a:off x="952498" y="2967028"/>
          <a:ext cx="34894339" cy="6370928"/>
        </p:xfrm>
        <a:graphic>
          <a:graphicData uri="http://schemas.openxmlformats.org/drawingml/2006/table">
            <a:tbl>
              <a:tblPr firstRow="1" bandRow="1">
                <a:tableStyleId>{5C22544A-7EE6-4342-B048-85BDC9FD1C3A}</a:tableStyleId>
              </a:tblPr>
              <a:tblGrid>
                <a:gridCol w="16592552">
                  <a:extLst>
                    <a:ext uri="{9D8B030D-6E8A-4147-A177-3AD203B41FA5}">
                      <a16:colId xmlns:a16="http://schemas.microsoft.com/office/drawing/2014/main" val="2844207666"/>
                    </a:ext>
                  </a:extLst>
                </a:gridCol>
                <a:gridCol w="18301787">
                  <a:extLst>
                    <a:ext uri="{9D8B030D-6E8A-4147-A177-3AD203B41FA5}">
                      <a16:colId xmlns:a16="http://schemas.microsoft.com/office/drawing/2014/main" val="1891655341"/>
                    </a:ext>
                  </a:extLst>
                </a:gridCol>
              </a:tblGrid>
              <a:tr h="1470013">
                <a:tc>
                  <a:txBody>
                    <a:bodyPr/>
                    <a:lstStyle/>
                    <a:p>
                      <a:pPr marL="180000" algn="l"/>
                      <a:r>
                        <a:rPr lang="en-US" sz="5400" dirty="0">
                          <a:solidFill>
                            <a:schemeClr val="tx1"/>
                          </a:solidFill>
                          <a:latin typeface="Open Sans" panose="020B0606030504020204" pitchFamily="34" charset="0"/>
                          <a:ea typeface="Open Sans" panose="020B0606030504020204" pitchFamily="34" charset="0"/>
                          <a:cs typeface="Open Sans" panose="020B0606030504020204" pitchFamily="34" charset="0"/>
                        </a:rPr>
                        <a:t>Instantiating Arrays</a:t>
                      </a:r>
                      <a:endParaRPr lang="en-PH"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marR="0" lvl="0" indent="0" algn="l" defTabSz="1238182" rtl="0" eaLnBrk="1" fontAlgn="auto" latinLnBrk="0" hangingPunct="1">
                        <a:lnSpc>
                          <a:spcPct val="100000"/>
                        </a:lnSpc>
                        <a:spcBef>
                          <a:spcPts val="0"/>
                        </a:spcBef>
                        <a:spcAft>
                          <a:spcPts val="0"/>
                        </a:spcAft>
                        <a:buClrTx/>
                        <a:buSzTx/>
                        <a:buFontTx/>
                        <a:buNone/>
                        <a:tabLst/>
                        <a:defRPr/>
                      </a:pPr>
                      <a:r>
                        <a:rPr lang="en-US" sz="5400" dirty="0">
                          <a:solidFill>
                            <a:schemeClr val="tx1"/>
                          </a:solidFill>
                          <a:latin typeface="Open Sans" panose="020B0606030504020204" pitchFamily="34" charset="0"/>
                          <a:ea typeface="Open Sans" panose="020B0606030504020204" pitchFamily="34" charset="0"/>
                          <a:cs typeface="Open Sans" panose="020B0606030504020204" pitchFamily="34" charset="0"/>
                        </a:rPr>
                        <a:t>Instantiating ArrayLists</a:t>
                      </a:r>
                      <a:endParaRPr lang="en-PH"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extLst>
                  <a:ext uri="{0D108BD9-81ED-4DB2-BD59-A6C34878D82A}">
                    <a16:rowId xmlns:a16="http://schemas.microsoft.com/office/drawing/2014/main" val="3978129174"/>
                  </a:ext>
                </a:extLst>
              </a:tr>
              <a:tr h="4900915">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40325450"/>
                  </a:ext>
                </a:extLst>
              </a:tr>
            </a:tbl>
          </a:graphicData>
        </a:graphic>
      </p:graphicFrame>
      <p:pic>
        <p:nvPicPr>
          <p:cNvPr id="4" name="Picture 3">
            <a:extLst>
              <a:ext uri="{FF2B5EF4-FFF2-40B4-BE49-F238E27FC236}">
                <a16:creationId xmlns:a16="http://schemas.microsoft.com/office/drawing/2014/main" id="{063F061E-8780-2F0F-9EA4-D3D7D9CD027D}"/>
              </a:ext>
            </a:extLst>
          </p:cNvPr>
          <p:cNvPicPr>
            <a:picLocks noChangeAspect="1"/>
          </p:cNvPicPr>
          <p:nvPr/>
        </p:nvPicPr>
        <p:blipFill>
          <a:blip r:embed="rId4"/>
          <a:stretch>
            <a:fillRect/>
          </a:stretch>
        </p:blipFill>
        <p:spPr>
          <a:xfrm>
            <a:off x="1187673" y="4692951"/>
            <a:ext cx="11830137" cy="728667"/>
          </a:xfrm>
          <a:prstGeom prst="rect">
            <a:avLst/>
          </a:prstGeom>
        </p:spPr>
      </p:pic>
      <p:pic>
        <p:nvPicPr>
          <p:cNvPr id="6" name="Picture 5">
            <a:extLst>
              <a:ext uri="{FF2B5EF4-FFF2-40B4-BE49-F238E27FC236}">
                <a16:creationId xmlns:a16="http://schemas.microsoft.com/office/drawing/2014/main" id="{7F6E5748-BEE0-A65A-C0C9-63898E861249}"/>
              </a:ext>
            </a:extLst>
          </p:cNvPr>
          <p:cNvPicPr>
            <a:picLocks noChangeAspect="1"/>
          </p:cNvPicPr>
          <p:nvPr/>
        </p:nvPicPr>
        <p:blipFill>
          <a:blip r:embed="rId5">
            <a:alphaModFix/>
          </a:blip>
          <a:stretch>
            <a:fillRect/>
          </a:stretch>
        </p:blipFill>
        <p:spPr>
          <a:xfrm>
            <a:off x="17811750" y="4626504"/>
            <a:ext cx="17773779" cy="800106"/>
          </a:xfrm>
          <a:prstGeom prst="rect">
            <a:avLst/>
          </a:prstGeom>
        </p:spPr>
      </p:pic>
      <p:sp>
        <p:nvSpPr>
          <p:cNvPr id="11" name="Rectangle 10">
            <a:extLst>
              <a:ext uri="{FF2B5EF4-FFF2-40B4-BE49-F238E27FC236}">
                <a16:creationId xmlns:a16="http://schemas.microsoft.com/office/drawing/2014/main" id="{A293EB0E-AE77-40E6-8F9E-2255B936E39E}"/>
              </a:ext>
            </a:extLst>
          </p:cNvPr>
          <p:cNvSpPr/>
          <p:nvPr/>
        </p:nvSpPr>
        <p:spPr>
          <a:xfrm>
            <a:off x="1187673" y="5752113"/>
            <a:ext cx="16109727" cy="3544288"/>
          </a:xfrm>
          <a:prstGeom prst="rect">
            <a:avLst/>
          </a:prstGeom>
        </p:spPr>
        <p:txBody>
          <a:bodyPr wrap="square">
            <a:normAutofit lnSpcReduction="10000"/>
          </a:bodyPr>
          <a:lstStyle/>
          <a:p>
            <a:pPr algn="l">
              <a:spcAft>
                <a:spcPts val="5022"/>
              </a:spcAft>
            </a:pPr>
            <a:r>
              <a:rPr lang="en-US" sz="6000" dirty="0">
                <a:latin typeface="Open Sans" panose="020B0606030504020204" pitchFamily="34" charset="0"/>
                <a:ea typeface="Open Sans" panose="020B0606030504020204" pitchFamily="34" charset="0"/>
                <a:cs typeface="Open Sans" panose="020B0606030504020204" pitchFamily="34" charset="0"/>
              </a:rPr>
              <a:t>An array of 10 elements is created, all with null references. The compiler will only permit Strings to be assigned to the elements.</a:t>
            </a:r>
          </a:p>
        </p:txBody>
      </p:sp>
      <p:sp>
        <p:nvSpPr>
          <p:cNvPr id="12" name="Rectangle 11">
            <a:extLst>
              <a:ext uri="{FF2B5EF4-FFF2-40B4-BE49-F238E27FC236}">
                <a16:creationId xmlns:a16="http://schemas.microsoft.com/office/drawing/2014/main" id="{6158F786-174D-7918-8689-C19F9604A75D}"/>
              </a:ext>
            </a:extLst>
          </p:cNvPr>
          <p:cNvSpPr/>
          <p:nvPr/>
        </p:nvSpPr>
        <p:spPr>
          <a:xfrm>
            <a:off x="17811750" y="5637813"/>
            <a:ext cx="16109727" cy="3544288"/>
          </a:xfrm>
          <a:prstGeom prst="rect">
            <a:avLst/>
          </a:prstGeom>
        </p:spPr>
        <p:txBody>
          <a:bodyPr wrap="square">
            <a:normAutofit/>
          </a:bodyPr>
          <a:lstStyle/>
          <a:p>
            <a:pPr algn="l">
              <a:spcAft>
                <a:spcPts val="5022"/>
              </a:spcAft>
            </a:pPr>
            <a:r>
              <a:rPr lang="en-US" sz="6000" dirty="0">
                <a:latin typeface="Open Sans" panose="020B0606030504020204" pitchFamily="34" charset="0"/>
                <a:ea typeface="Open Sans" panose="020B0606030504020204" pitchFamily="34" charset="0"/>
                <a:cs typeface="Open Sans" panose="020B0606030504020204" pitchFamily="34" charset="0"/>
              </a:rPr>
              <a:t>An empty ArrayList is created.</a:t>
            </a:r>
          </a:p>
          <a:p>
            <a:pPr algn="l">
              <a:spcAft>
                <a:spcPts val="5022"/>
              </a:spcAft>
            </a:pPr>
            <a:r>
              <a:rPr lang="en-US" sz="6000" dirty="0">
                <a:latin typeface="Open Sans" panose="020B0606030504020204" pitchFamily="34" charset="0"/>
                <a:ea typeface="Open Sans" panose="020B0606030504020204" pitchFamily="34" charset="0"/>
                <a:cs typeface="Open Sans" panose="020B0606030504020204" pitchFamily="34" charset="0"/>
              </a:rPr>
              <a:t>The compiler will check that only Strings are added to the ArrayList.</a:t>
            </a:r>
          </a:p>
        </p:txBody>
      </p:sp>
      <p:sp>
        <p:nvSpPr>
          <p:cNvPr id="13" name="Rectangle 12">
            <a:extLst>
              <a:ext uri="{FF2B5EF4-FFF2-40B4-BE49-F238E27FC236}">
                <a16:creationId xmlns:a16="http://schemas.microsoft.com/office/drawing/2014/main" id="{4D1710A6-0926-74EE-25AE-07852E333D4E}"/>
              </a:ext>
            </a:extLst>
          </p:cNvPr>
          <p:cNvSpPr/>
          <p:nvPr/>
        </p:nvSpPr>
        <p:spPr>
          <a:xfrm>
            <a:off x="1118161" y="5646686"/>
            <a:ext cx="15360089" cy="3544288"/>
          </a:xfrm>
          <a:prstGeom prst="rect">
            <a:avLst/>
          </a:prstGeom>
          <a:noFill/>
          <a:ln w="57150">
            <a:solidFill>
              <a:schemeClr val="tx1"/>
            </a:solid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PH" sz="3200" b="0" i="0" u="none" strike="noStrike" cap="none" spc="0" normalizeH="0" baseline="0">
              <a:ln>
                <a:noFill/>
              </a:ln>
              <a:solidFill>
                <a:srgbClr val="FFFFFF"/>
              </a:solidFill>
              <a:effectLst/>
              <a:uFillTx/>
              <a:latin typeface="+mn-lt"/>
              <a:ea typeface="+mn-ea"/>
              <a:cs typeface="+mn-cs"/>
              <a:sym typeface="Helvetica Light"/>
            </a:endParaRPr>
          </a:p>
        </p:txBody>
      </p:sp>
      <p:sp>
        <p:nvSpPr>
          <p:cNvPr id="14" name="Rectangle 13">
            <a:extLst>
              <a:ext uri="{FF2B5EF4-FFF2-40B4-BE49-F238E27FC236}">
                <a16:creationId xmlns:a16="http://schemas.microsoft.com/office/drawing/2014/main" id="{BF90C9BC-448B-DBC0-AD43-641AF2C9C4F4}"/>
              </a:ext>
            </a:extLst>
          </p:cNvPr>
          <p:cNvSpPr/>
          <p:nvPr/>
        </p:nvSpPr>
        <p:spPr>
          <a:xfrm>
            <a:off x="17773650" y="5684786"/>
            <a:ext cx="15773400" cy="3497315"/>
          </a:xfrm>
          <a:prstGeom prst="rect">
            <a:avLst/>
          </a:prstGeom>
          <a:noFill/>
          <a:ln w="57150">
            <a:solidFill>
              <a:schemeClr val="tx1"/>
            </a:solid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PH" sz="3200" b="0" i="0" u="none" strike="noStrike" cap="none" spc="0" normalizeH="0" baseline="0">
              <a:ln>
                <a:noFill/>
              </a:ln>
              <a:solidFill>
                <a:srgbClr val="FFFFFF"/>
              </a:solidFill>
              <a:effectLst/>
              <a:uFillTx/>
              <a:latin typeface="+mn-lt"/>
              <a:ea typeface="+mn-ea"/>
              <a:cs typeface="+mn-cs"/>
              <a:sym typeface="Helvetica Light"/>
            </a:endParaRPr>
          </a:p>
        </p:txBody>
      </p:sp>
    </p:spTree>
    <p:extLst>
      <p:ext uri="{BB962C8B-B14F-4D97-AF65-F5344CB8AC3E}">
        <p14:creationId xmlns:p14="http://schemas.microsoft.com/office/powerpoint/2010/main" val="2012929573"/>
      </p:ext>
    </p:extLst>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15937055"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Instantiating with Values</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Arrays vs. ArrayLists</a:t>
            </a:r>
          </a:p>
        </p:txBody>
      </p:sp>
      <p:sp>
        <p:nvSpPr>
          <p:cNvPr id="27" name="Rectangle 26">
            <a:extLst>
              <a:ext uri="{FF2B5EF4-FFF2-40B4-BE49-F238E27FC236}">
                <a16:creationId xmlns:a16="http://schemas.microsoft.com/office/drawing/2014/main" id="{FC3C5489-F0D7-3711-CB47-BD17B9B6E48B}"/>
              </a:ext>
            </a:extLst>
          </p:cNvPr>
          <p:cNvSpPr/>
          <p:nvPr/>
        </p:nvSpPr>
        <p:spPr>
          <a:xfrm>
            <a:off x="952498" y="12724097"/>
            <a:ext cx="34782670" cy="5359603"/>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You can use an array initializer to populate array elements during array creation.</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This feature lets you pass all the values in the array as a comma delimited list in curly braces.</a:t>
            </a:r>
          </a:p>
        </p:txBody>
      </p:sp>
      <p:sp>
        <p:nvSpPr>
          <p:cNvPr id="30" name="Shape 127">
            <a:extLst>
              <a:ext uri="{FF2B5EF4-FFF2-40B4-BE49-F238E27FC236}">
                <a16:creationId xmlns:a16="http://schemas.microsoft.com/office/drawing/2014/main" id="{788071A7-91E2-DDBA-D424-1A6A5D5F3CE5}"/>
              </a:ext>
            </a:extLst>
          </p:cNvPr>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graphicFrame>
        <p:nvGraphicFramePr>
          <p:cNvPr id="31" name="Table 30">
            <a:extLst>
              <a:ext uri="{FF2B5EF4-FFF2-40B4-BE49-F238E27FC236}">
                <a16:creationId xmlns:a16="http://schemas.microsoft.com/office/drawing/2014/main" id="{696BE26F-5958-9AF2-83F5-CA1CB2F1597A}"/>
              </a:ext>
            </a:extLst>
          </p:cNvPr>
          <p:cNvGraphicFramePr>
            <a:graphicFrameLocks noGrp="1"/>
          </p:cNvGraphicFramePr>
          <p:nvPr/>
        </p:nvGraphicFramePr>
        <p:xfrm>
          <a:off x="952498" y="2849624"/>
          <a:ext cx="34782668" cy="9597413"/>
        </p:xfrm>
        <a:graphic>
          <a:graphicData uri="http://schemas.openxmlformats.org/drawingml/2006/table">
            <a:tbl>
              <a:tblPr firstRow="1" bandRow="1">
                <a:tableStyleId>{5C22544A-7EE6-4342-B048-85BDC9FD1C3A}</a:tableStyleId>
              </a:tblPr>
              <a:tblGrid>
                <a:gridCol w="16850310">
                  <a:extLst>
                    <a:ext uri="{9D8B030D-6E8A-4147-A177-3AD203B41FA5}">
                      <a16:colId xmlns:a16="http://schemas.microsoft.com/office/drawing/2014/main" val="2844207666"/>
                    </a:ext>
                  </a:extLst>
                </a:gridCol>
                <a:gridCol w="17932358">
                  <a:extLst>
                    <a:ext uri="{9D8B030D-6E8A-4147-A177-3AD203B41FA5}">
                      <a16:colId xmlns:a16="http://schemas.microsoft.com/office/drawing/2014/main" val="2994918102"/>
                    </a:ext>
                  </a:extLst>
                </a:gridCol>
              </a:tblGrid>
              <a:tr h="1331941">
                <a:tc>
                  <a:txBody>
                    <a:bodyPr/>
                    <a:lstStyle/>
                    <a:p>
                      <a:pPr marL="180000" algn="l"/>
                      <a:r>
                        <a:rPr lang="en-US" sz="5400" dirty="0">
                          <a:solidFill>
                            <a:schemeClr val="tx1"/>
                          </a:solidFill>
                          <a:latin typeface="Open Sans" panose="020B0606030504020204" pitchFamily="34" charset="0"/>
                          <a:ea typeface="Open Sans" panose="020B0606030504020204" pitchFamily="34" charset="0"/>
                          <a:cs typeface="Open Sans" panose="020B0606030504020204" pitchFamily="34" charset="0"/>
                        </a:rPr>
                        <a:t>Instantiating Arrays</a:t>
                      </a:r>
                      <a:endParaRPr lang="en-PH"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marR="0" lvl="0" indent="0" algn="l" defTabSz="1238182" rtl="0" eaLnBrk="1" fontAlgn="auto" latinLnBrk="0" hangingPunct="1">
                        <a:lnSpc>
                          <a:spcPct val="100000"/>
                        </a:lnSpc>
                        <a:spcBef>
                          <a:spcPts val="0"/>
                        </a:spcBef>
                        <a:spcAft>
                          <a:spcPts val="0"/>
                        </a:spcAft>
                        <a:buClrTx/>
                        <a:buSzTx/>
                        <a:buFontTx/>
                        <a:buNone/>
                        <a:tabLst/>
                        <a:defRPr/>
                      </a:pPr>
                      <a:r>
                        <a:rPr lang="en-US" sz="5400" b="1" dirty="0">
                          <a:solidFill>
                            <a:schemeClr val="tx1"/>
                          </a:solidFill>
                          <a:latin typeface="Open Sans" panose="020B0606030504020204" pitchFamily="34" charset="0"/>
                          <a:ea typeface="Open Sans" panose="020B0606030504020204" pitchFamily="34" charset="0"/>
                          <a:cs typeface="Open Sans" panose="020B0606030504020204" pitchFamily="34" charset="0"/>
                        </a:rPr>
                        <a:t>Instantiating Lists and Array Lists</a:t>
                      </a:r>
                      <a:endParaRPr lang="en-PH" sz="5400" b="1"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extLst>
                  <a:ext uri="{0D108BD9-81ED-4DB2-BD59-A6C34878D82A}">
                    <a16:rowId xmlns:a16="http://schemas.microsoft.com/office/drawing/2014/main" val="3978129174"/>
                  </a:ext>
                </a:extLst>
              </a:tr>
              <a:tr h="8265472">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40325450"/>
                  </a:ext>
                </a:extLst>
              </a:tr>
            </a:tbl>
          </a:graphicData>
        </a:graphic>
      </p:graphicFrame>
      <p:sp>
        <p:nvSpPr>
          <p:cNvPr id="32" name="Rectangle 31">
            <a:extLst>
              <a:ext uri="{FF2B5EF4-FFF2-40B4-BE49-F238E27FC236}">
                <a16:creationId xmlns:a16="http://schemas.microsoft.com/office/drawing/2014/main" id="{5F2DB8FC-6635-12CF-DD16-83936D3BFE7C}"/>
              </a:ext>
            </a:extLst>
          </p:cNvPr>
          <p:cNvSpPr/>
          <p:nvPr/>
        </p:nvSpPr>
        <p:spPr>
          <a:xfrm>
            <a:off x="1222094" y="5470579"/>
            <a:ext cx="16109727" cy="3544288"/>
          </a:xfrm>
          <a:prstGeom prst="rect">
            <a:avLst/>
          </a:prstGeom>
        </p:spPr>
        <p:txBody>
          <a:bodyPr wrap="square">
            <a:normAutofit/>
          </a:bodyPr>
          <a:lstStyle/>
          <a:p>
            <a:pPr algn="l">
              <a:spcAft>
                <a:spcPts val="5022"/>
              </a:spcAft>
            </a:pPr>
            <a:r>
              <a:rPr lang="en-US" sz="4200" dirty="0">
                <a:latin typeface="Open Sans" panose="020B0606030504020204" pitchFamily="34" charset="0"/>
                <a:ea typeface="Open Sans" panose="020B0606030504020204" pitchFamily="34" charset="0"/>
                <a:cs typeface="Open Sans" panose="020B0606030504020204" pitchFamily="34" charset="0"/>
              </a:rPr>
              <a:t>An array of 3 elements is created, with</a:t>
            </a:r>
          </a:p>
        </p:txBody>
      </p:sp>
      <p:sp>
        <p:nvSpPr>
          <p:cNvPr id="33" name="Rectangle 32">
            <a:extLst>
              <a:ext uri="{FF2B5EF4-FFF2-40B4-BE49-F238E27FC236}">
                <a16:creationId xmlns:a16="http://schemas.microsoft.com/office/drawing/2014/main" id="{C7A15E40-D8B4-1425-4F31-929DB6BFC8AA}"/>
              </a:ext>
            </a:extLst>
          </p:cNvPr>
          <p:cNvSpPr/>
          <p:nvPr/>
        </p:nvSpPr>
        <p:spPr>
          <a:xfrm>
            <a:off x="18093993" y="5719967"/>
            <a:ext cx="17419446" cy="5597061"/>
          </a:xfrm>
          <a:prstGeom prst="rect">
            <a:avLst/>
          </a:prstGeom>
        </p:spPr>
        <p:txBody>
          <a:bodyPr wrap="square">
            <a:noAutofit/>
          </a:bodyPr>
          <a:lstStyle/>
          <a:p>
            <a:pPr algn="l">
              <a:spcAft>
                <a:spcPts val="5022"/>
              </a:spcAft>
            </a:pPr>
            <a:r>
              <a:rPr lang="en-US" sz="4200" dirty="0">
                <a:latin typeface="Open Sans" panose="020B0606030504020204" pitchFamily="34" charset="0"/>
                <a:ea typeface="Open Sans" panose="020B0606030504020204" pitchFamily="34" charset="0"/>
                <a:cs typeface="Open Sans" panose="020B0606030504020204" pitchFamily="34" charset="0"/>
              </a:rPr>
              <a:t>An ArrayList can be instantiated by passing another list to it as we show here.</a:t>
            </a:r>
          </a:p>
          <a:p>
            <a:pPr algn="l">
              <a:spcAft>
                <a:spcPts val="5022"/>
              </a:spcAft>
            </a:pPr>
            <a:r>
              <a:rPr lang="en-US" sz="4200" dirty="0">
                <a:latin typeface="Open Sans" panose="020B0606030504020204" pitchFamily="34" charset="0"/>
                <a:ea typeface="Open Sans" panose="020B0606030504020204" pitchFamily="34" charset="0"/>
                <a:cs typeface="Open Sans" panose="020B0606030504020204" pitchFamily="34" charset="0"/>
              </a:rPr>
              <a:t>We can use the </a:t>
            </a:r>
            <a:r>
              <a:rPr lang="en-US" sz="4200" dirty="0" err="1">
                <a:latin typeface="Open Sans" panose="020B0606030504020204" pitchFamily="34" charset="0"/>
                <a:ea typeface="Open Sans" panose="020B0606030504020204" pitchFamily="34" charset="0"/>
                <a:cs typeface="Open Sans" panose="020B0606030504020204" pitchFamily="34" charset="0"/>
              </a:rPr>
              <a:t>List.of</a:t>
            </a:r>
            <a:r>
              <a:rPr lang="en-US" sz="4200" dirty="0">
                <a:latin typeface="Open Sans" panose="020B0606030504020204" pitchFamily="34" charset="0"/>
                <a:ea typeface="Open Sans" panose="020B0606030504020204" pitchFamily="34" charset="0"/>
                <a:cs typeface="Open Sans" panose="020B0606030504020204" pitchFamily="34" charset="0"/>
              </a:rPr>
              <a:t>() factory method, which uses variable arguments, to create a pass through immutable list.</a:t>
            </a:r>
          </a:p>
        </p:txBody>
      </p:sp>
      <p:sp>
        <p:nvSpPr>
          <p:cNvPr id="34" name="Rectangle 33">
            <a:extLst>
              <a:ext uri="{FF2B5EF4-FFF2-40B4-BE49-F238E27FC236}">
                <a16:creationId xmlns:a16="http://schemas.microsoft.com/office/drawing/2014/main" id="{8DA198E3-1533-F42A-5208-21FD1D9451E6}"/>
              </a:ext>
            </a:extLst>
          </p:cNvPr>
          <p:cNvSpPr/>
          <p:nvPr/>
        </p:nvSpPr>
        <p:spPr>
          <a:xfrm>
            <a:off x="1118156" y="5343906"/>
            <a:ext cx="9929289" cy="4120866"/>
          </a:xfrm>
          <a:prstGeom prst="rect">
            <a:avLst/>
          </a:prstGeom>
          <a:noFill/>
          <a:ln w="57150">
            <a:solidFill>
              <a:schemeClr val="tx1"/>
            </a:solid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PH" sz="3200" b="0" i="0" u="none" strike="noStrike" cap="none" spc="0" normalizeH="0" baseline="0">
              <a:ln>
                <a:noFill/>
              </a:ln>
              <a:solidFill>
                <a:srgbClr val="FFFFFF"/>
              </a:solidFill>
              <a:effectLst/>
              <a:uFillTx/>
              <a:latin typeface="+mn-lt"/>
              <a:ea typeface="+mn-ea"/>
              <a:cs typeface="+mn-cs"/>
              <a:sym typeface="Helvetica Light"/>
            </a:endParaRPr>
          </a:p>
        </p:txBody>
      </p:sp>
      <p:sp>
        <p:nvSpPr>
          <p:cNvPr id="35" name="Rectangle 34">
            <a:extLst>
              <a:ext uri="{FF2B5EF4-FFF2-40B4-BE49-F238E27FC236}">
                <a16:creationId xmlns:a16="http://schemas.microsoft.com/office/drawing/2014/main" id="{42FAC053-D5FB-EA8E-401D-5D88280A52C4}"/>
              </a:ext>
            </a:extLst>
          </p:cNvPr>
          <p:cNvSpPr/>
          <p:nvPr/>
        </p:nvSpPr>
        <p:spPr>
          <a:xfrm>
            <a:off x="18058630" y="5719968"/>
            <a:ext cx="16613924" cy="3491180"/>
          </a:xfrm>
          <a:prstGeom prst="rect">
            <a:avLst/>
          </a:prstGeom>
          <a:noFill/>
          <a:ln w="57150">
            <a:solidFill>
              <a:schemeClr val="tx1"/>
            </a:solid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PH" sz="3200" b="0" i="0" u="none" strike="noStrike" cap="none" spc="0" normalizeH="0" baseline="0" dirty="0">
              <a:ln>
                <a:noFill/>
              </a:ln>
              <a:solidFill>
                <a:srgbClr val="FFFFFF"/>
              </a:solidFill>
              <a:effectLst/>
              <a:uFillTx/>
              <a:latin typeface="+mn-lt"/>
              <a:ea typeface="+mn-ea"/>
              <a:cs typeface="+mn-cs"/>
              <a:sym typeface="Helvetica Light"/>
            </a:endParaRPr>
          </a:p>
        </p:txBody>
      </p:sp>
      <p:pic>
        <p:nvPicPr>
          <p:cNvPr id="36" name="Picture 35">
            <a:extLst>
              <a:ext uri="{FF2B5EF4-FFF2-40B4-BE49-F238E27FC236}">
                <a16:creationId xmlns:a16="http://schemas.microsoft.com/office/drawing/2014/main" id="{BCBA902B-DD40-82CC-A965-EE43AA5BCF38}"/>
              </a:ext>
            </a:extLst>
          </p:cNvPr>
          <p:cNvPicPr>
            <a:picLocks noChangeAspect="1"/>
          </p:cNvPicPr>
          <p:nvPr/>
        </p:nvPicPr>
        <p:blipFill>
          <a:blip r:embed="rId4"/>
          <a:stretch>
            <a:fillRect/>
          </a:stretch>
        </p:blipFill>
        <p:spPr>
          <a:xfrm>
            <a:off x="1187672" y="4423903"/>
            <a:ext cx="16480753" cy="642942"/>
          </a:xfrm>
          <a:prstGeom prst="rect">
            <a:avLst/>
          </a:prstGeom>
        </p:spPr>
      </p:pic>
      <p:pic>
        <p:nvPicPr>
          <p:cNvPr id="37" name="Picture 36">
            <a:extLst>
              <a:ext uri="{FF2B5EF4-FFF2-40B4-BE49-F238E27FC236}">
                <a16:creationId xmlns:a16="http://schemas.microsoft.com/office/drawing/2014/main" id="{D81948E9-12C1-2617-1E78-5D8E20241367}"/>
              </a:ext>
            </a:extLst>
          </p:cNvPr>
          <p:cNvPicPr>
            <a:picLocks noChangeAspect="1"/>
          </p:cNvPicPr>
          <p:nvPr/>
        </p:nvPicPr>
        <p:blipFill>
          <a:blip r:embed="rId5"/>
          <a:stretch>
            <a:fillRect/>
          </a:stretch>
        </p:blipFill>
        <p:spPr>
          <a:xfrm>
            <a:off x="1279239" y="6350297"/>
            <a:ext cx="6107951" cy="2861093"/>
          </a:xfrm>
          <a:prstGeom prst="rect">
            <a:avLst/>
          </a:prstGeom>
        </p:spPr>
      </p:pic>
      <p:pic>
        <p:nvPicPr>
          <p:cNvPr id="38" name="Picture 37">
            <a:extLst>
              <a:ext uri="{FF2B5EF4-FFF2-40B4-BE49-F238E27FC236}">
                <a16:creationId xmlns:a16="http://schemas.microsoft.com/office/drawing/2014/main" id="{39F3C884-FDE6-7D9E-1C4D-F34F3BE31F35}"/>
              </a:ext>
            </a:extLst>
          </p:cNvPr>
          <p:cNvPicPr>
            <a:picLocks noChangeAspect="1"/>
          </p:cNvPicPr>
          <p:nvPr/>
        </p:nvPicPr>
        <p:blipFill>
          <a:blip r:embed="rId6"/>
          <a:stretch>
            <a:fillRect/>
          </a:stretch>
        </p:blipFill>
        <p:spPr>
          <a:xfrm>
            <a:off x="1164939" y="11691416"/>
            <a:ext cx="12794551" cy="600080"/>
          </a:xfrm>
          <a:prstGeom prst="rect">
            <a:avLst/>
          </a:prstGeom>
        </p:spPr>
      </p:pic>
      <p:sp>
        <p:nvSpPr>
          <p:cNvPr id="39" name="Rectangle 38">
            <a:extLst>
              <a:ext uri="{FF2B5EF4-FFF2-40B4-BE49-F238E27FC236}">
                <a16:creationId xmlns:a16="http://schemas.microsoft.com/office/drawing/2014/main" id="{CFC6F451-D1EF-59F9-9FA0-0B87B4D4A7D9}"/>
              </a:ext>
            </a:extLst>
          </p:cNvPr>
          <p:cNvSpPr/>
          <p:nvPr/>
        </p:nvSpPr>
        <p:spPr>
          <a:xfrm>
            <a:off x="1183994" y="9860773"/>
            <a:ext cx="13797291" cy="3544288"/>
          </a:xfrm>
          <a:prstGeom prst="rect">
            <a:avLst/>
          </a:prstGeom>
        </p:spPr>
        <p:txBody>
          <a:bodyPr wrap="square">
            <a:normAutofit/>
          </a:bodyPr>
          <a:lstStyle/>
          <a:p>
            <a:pPr algn="l">
              <a:spcAft>
                <a:spcPts val="5022"/>
              </a:spcAft>
            </a:pPr>
            <a:r>
              <a:rPr lang="en-US" sz="4200" dirty="0">
                <a:latin typeface="Open Sans" panose="020B0606030504020204" pitchFamily="34" charset="0"/>
                <a:ea typeface="Open Sans" panose="020B0606030504020204" pitchFamily="34" charset="0"/>
                <a:cs typeface="Open Sans" panose="020B0606030504020204" pitchFamily="34" charset="0"/>
              </a:rPr>
              <a:t>Alternately, we can use this array initializer (anonymous array).</a:t>
            </a:r>
          </a:p>
        </p:txBody>
      </p:sp>
      <p:sp>
        <p:nvSpPr>
          <p:cNvPr id="40" name="Rectangle 39">
            <a:extLst>
              <a:ext uri="{FF2B5EF4-FFF2-40B4-BE49-F238E27FC236}">
                <a16:creationId xmlns:a16="http://schemas.microsoft.com/office/drawing/2014/main" id="{DA4C5624-F98B-2EB0-EC2E-23910B3335A7}"/>
              </a:ext>
            </a:extLst>
          </p:cNvPr>
          <p:cNvSpPr/>
          <p:nvPr/>
        </p:nvSpPr>
        <p:spPr>
          <a:xfrm>
            <a:off x="1137205" y="9800357"/>
            <a:ext cx="10862345" cy="1572401"/>
          </a:xfrm>
          <a:prstGeom prst="rect">
            <a:avLst/>
          </a:prstGeom>
          <a:noFill/>
          <a:ln w="57150">
            <a:solidFill>
              <a:schemeClr val="tx1"/>
            </a:solid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PH" sz="3200" b="0" i="0" u="none" strike="noStrike" cap="none" spc="0" normalizeH="0" baseline="0">
              <a:ln>
                <a:noFill/>
              </a:ln>
              <a:solidFill>
                <a:srgbClr val="FFFFFF"/>
              </a:solidFill>
              <a:effectLst/>
              <a:uFillTx/>
              <a:latin typeface="+mn-lt"/>
              <a:ea typeface="+mn-ea"/>
              <a:cs typeface="+mn-cs"/>
              <a:sym typeface="Helvetica Light"/>
            </a:endParaRPr>
          </a:p>
        </p:txBody>
      </p:sp>
      <p:pic>
        <p:nvPicPr>
          <p:cNvPr id="41" name="Picture 40">
            <a:extLst>
              <a:ext uri="{FF2B5EF4-FFF2-40B4-BE49-F238E27FC236}">
                <a16:creationId xmlns:a16="http://schemas.microsoft.com/office/drawing/2014/main" id="{48DF47C8-FEA8-FFB2-D199-FA8CF3BF367C}"/>
              </a:ext>
            </a:extLst>
          </p:cNvPr>
          <p:cNvPicPr>
            <a:picLocks noChangeAspect="1"/>
          </p:cNvPicPr>
          <p:nvPr/>
        </p:nvPicPr>
        <p:blipFill>
          <a:blip r:embed="rId7">
            <a:alphaModFix/>
          </a:blip>
          <a:stretch>
            <a:fillRect/>
          </a:stretch>
        </p:blipFill>
        <p:spPr>
          <a:xfrm>
            <a:off x="18002648" y="4477074"/>
            <a:ext cx="17273714" cy="1125149"/>
          </a:xfrm>
          <a:prstGeom prst="rect">
            <a:avLst/>
          </a:prstGeom>
        </p:spPr>
      </p:pic>
    </p:spTree>
    <p:extLst>
      <p:ext uri="{BB962C8B-B14F-4D97-AF65-F5344CB8AC3E}">
        <p14:creationId xmlns:p14="http://schemas.microsoft.com/office/powerpoint/2010/main" val="3000404418"/>
      </p:ext>
    </p:extLst>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15937055"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Instantiating with Values</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Arrays vs. ArrayLists</a:t>
            </a:r>
          </a:p>
        </p:txBody>
      </p:sp>
      <p:sp>
        <p:nvSpPr>
          <p:cNvPr id="4" name="Rectangle 3">
            <a:extLst>
              <a:ext uri="{FF2B5EF4-FFF2-40B4-BE49-F238E27FC236}">
                <a16:creationId xmlns:a16="http://schemas.microsoft.com/office/drawing/2014/main" id="{AF63E7FB-01A3-280E-94BF-C204C88BA0F8}"/>
              </a:ext>
            </a:extLst>
          </p:cNvPr>
          <p:cNvSpPr/>
          <p:nvPr/>
        </p:nvSpPr>
        <p:spPr>
          <a:xfrm>
            <a:off x="952498" y="12724097"/>
            <a:ext cx="34782670" cy="5359603"/>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When you use an array initializer in a declaration statement, you can use what's called the anonymous version, as I show here.</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You can use an </a:t>
            </a:r>
            <a:r>
              <a:rPr lang="en-US" sz="6400" dirty="0" err="1">
                <a:latin typeface="Open Sans" panose="020B0606030504020204" pitchFamily="34" charset="0"/>
                <a:ea typeface="Open Sans" panose="020B0606030504020204" pitchFamily="34" charset="0"/>
                <a:cs typeface="Open Sans" panose="020B0606030504020204" pitchFamily="34" charset="0"/>
              </a:rPr>
              <a:t>ArrayList</a:t>
            </a:r>
            <a:r>
              <a:rPr lang="en-US" sz="6400" dirty="0">
                <a:latin typeface="Open Sans" panose="020B0606030504020204" pitchFamily="34" charset="0"/>
                <a:ea typeface="Open Sans" panose="020B0606030504020204" pitchFamily="34" charset="0"/>
                <a:cs typeface="Open Sans" panose="020B0606030504020204" pitchFamily="34" charset="0"/>
              </a:rPr>
              <a:t> constructor that takes a collection or a list of values during </a:t>
            </a:r>
            <a:r>
              <a:rPr lang="en-US" sz="6400" dirty="0" err="1">
                <a:latin typeface="Open Sans" panose="020B0606030504020204" pitchFamily="34" charset="0"/>
                <a:ea typeface="Open Sans" panose="020B0606030504020204" pitchFamily="34" charset="0"/>
                <a:cs typeface="Open Sans" panose="020B0606030504020204" pitchFamily="34" charset="0"/>
              </a:rPr>
              <a:t>ArrayList</a:t>
            </a:r>
            <a:r>
              <a:rPr lang="en-US" sz="6400" dirty="0">
                <a:latin typeface="Open Sans" panose="020B0606030504020204" pitchFamily="34" charset="0"/>
                <a:ea typeface="Open Sans" panose="020B0606030504020204" pitchFamily="34" charset="0"/>
                <a:cs typeface="Open Sans" panose="020B0606030504020204" pitchFamily="34" charset="0"/>
              </a:rPr>
              <a:t> creation. </a:t>
            </a:r>
          </a:p>
        </p:txBody>
      </p:sp>
      <p:sp>
        <p:nvSpPr>
          <p:cNvPr id="29" name="Shape 127">
            <a:extLst>
              <a:ext uri="{FF2B5EF4-FFF2-40B4-BE49-F238E27FC236}">
                <a16:creationId xmlns:a16="http://schemas.microsoft.com/office/drawing/2014/main" id="{F5E02A19-EA23-EBCE-FB56-F207C4FA387F}"/>
              </a:ext>
            </a:extLst>
          </p:cNvPr>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graphicFrame>
        <p:nvGraphicFramePr>
          <p:cNvPr id="30" name="Table 29">
            <a:extLst>
              <a:ext uri="{FF2B5EF4-FFF2-40B4-BE49-F238E27FC236}">
                <a16:creationId xmlns:a16="http://schemas.microsoft.com/office/drawing/2014/main" id="{CA2BC755-31F4-EDA4-FC99-0A8EC6FB6C06}"/>
              </a:ext>
            </a:extLst>
          </p:cNvPr>
          <p:cNvGraphicFramePr>
            <a:graphicFrameLocks noGrp="1"/>
          </p:cNvGraphicFramePr>
          <p:nvPr/>
        </p:nvGraphicFramePr>
        <p:xfrm>
          <a:off x="952498" y="2849624"/>
          <a:ext cx="34782668" cy="9597413"/>
        </p:xfrm>
        <a:graphic>
          <a:graphicData uri="http://schemas.openxmlformats.org/drawingml/2006/table">
            <a:tbl>
              <a:tblPr firstRow="1" bandRow="1">
                <a:tableStyleId>{5C22544A-7EE6-4342-B048-85BDC9FD1C3A}</a:tableStyleId>
              </a:tblPr>
              <a:tblGrid>
                <a:gridCol w="16850310">
                  <a:extLst>
                    <a:ext uri="{9D8B030D-6E8A-4147-A177-3AD203B41FA5}">
                      <a16:colId xmlns:a16="http://schemas.microsoft.com/office/drawing/2014/main" val="2844207666"/>
                    </a:ext>
                  </a:extLst>
                </a:gridCol>
                <a:gridCol w="17932358">
                  <a:extLst>
                    <a:ext uri="{9D8B030D-6E8A-4147-A177-3AD203B41FA5}">
                      <a16:colId xmlns:a16="http://schemas.microsoft.com/office/drawing/2014/main" val="2994918102"/>
                    </a:ext>
                  </a:extLst>
                </a:gridCol>
              </a:tblGrid>
              <a:tr h="1331941">
                <a:tc>
                  <a:txBody>
                    <a:bodyPr/>
                    <a:lstStyle/>
                    <a:p>
                      <a:pPr marL="180000" algn="l"/>
                      <a:r>
                        <a:rPr lang="en-US" sz="5400" dirty="0">
                          <a:solidFill>
                            <a:schemeClr val="tx1"/>
                          </a:solidFill>
                          <a:latin typeface="Open Sans" panose="020B0606030504020204" pitchFamily="34" charset="0"/>
                          <a:ea typeface="Open Sans" panose="020B0606030504020204" pitchFamily="34" charset="0"/>
                          <a:cs typeface="Open Sans" panose="020B0606030504020204" pitchFamily="34" charset="0"/>
                        </a:rPr>
                        <a:t>Instantiating Arrays</a:t>
                      </a:r>
                      <a:endParaRPr lang="en-PH"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marR="0" lvl="0" indent="0" algn="l" defTabSz="1238182" rtl="0" eaLnBrk="1" fontAlgn="auto" latinLnBrk="0" hangingPunct="1">
                        <a:lnSpc>
                          <a:spcPct val="100000"/>
                        </a:lnSpc>
                        <a:spcBef>
                          <a:spcPts val="0"/>
                        </a:spcBef>
                        <a:spcAft>
                          <a:spcPts val="0"/>
                        </a:spcAft>
                        <a:buClrTx/>
                        <a:buSzTx/>
                        <a:buFontTx/>
                        <a:buNone/>
                        <a:tabLst/>
                        <a:defRPr/>
                      </a:pPr>
                      <a:r>
                        <a:rPr lang="en-US" sz="5400" b="1" dirty="0">
                          <a:solidFill>
                            <a:schemeClr val="tx1"/>
                          </a:solidFill>
                          <a:latin typeface="Open Sans" panose="020B0606030504020204" pitchFamily="34" charset="0"/>
                          <a:ea typeface="Open Sans" panose="020B0606030504020204" pitchFamily="34" charset="0"/>
                          <a:cs typeface="Open Sans" panose="020B0606030504020204" pitchFamily="34" charset="0"/>
                        </a:rPr>
                        <a:t>Instantiating Lists and Array Lists</a:t>
                      </a:r>
                      <a:endParaRPr lang="en-PH" sz="5400" b="1"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extLst>
                  <a:ext uri="{0D108BD9-81ED-4DB2-BD59-A6C34878D82A}">
                    <a16:rowId xmlns:a16="http://schemas.microsoft.com/office/drawing/2014/main" val="3978129174"/>
                  </a:ext>
                </a:extLst>
              </a:tr>
              <a:tr h="8265472">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40325450"/>
                  </a:ext>
                </a:extLst>
              </a:tr>
            </a:tbl>
          </a:graphicData>
        </a:graphic>
      </p:graphicFrame>
      <p:sp>
        <p:nvSpPr>
          <p:cNvPr id="31" name="Rectangle 30">
            <a:extLst>
              <a:ext uri="{FF2B5EF4-FFF2-40B4-BE49-F238E27FC236}">
                <a16:creationId xmlns:a16="http://schemas.microsoft.com/office/drawing/2014/main" id="{8253CBC5-71AD-8552-F04D-924EB996D617}"/>
              </a:ext>
            </a:extLst>
          </p:cNvPr>
          <p:cNvSpPr/>
          <p:nvPr/>
        </p:nvSpPr>
        <p:spPr>
          <a:xfrm>
            <a:off x="1222094" y="5470579"/>
            <a:ext cx="16109727" cy="3544288"/>
          </a:xfrm>
          <a:prstGeom prst="rect">
            <a:avLst/>
          </a:prstGeom>
        </p:spPr>
        <p:txBody>
          <a:bodyPr wrap="square">
            <a:normAutofit/>
          </a:bodyPr>
          <a:lstStyle/>
          <a:p>
            <a:pPr algn="l">
              <a:spcAft>
                <a:spcPts val="5022"/>
              </a:spcAft>
            </a:pPr>
            <a:r>
              <a:rPr lang="en-US" sz="4200" dirty="0">
                <a:latin typeface="Open Sans" panose="020B0606030504020204" pitchFamily="34" charset="0"/>
                <a:ea typeface="Open Sans" panose="020B0606030504020204" pitchFamily="34" charset="0"/>
                <a:cs typeface="Open Sans" panose="020B0606030504020204" pitchFamily="34" charset="0"/>
              </a:rPr>
              <a:t>An array of 3 elements is created, with</a:t>
            </a:r>
          </a:p>
        </p:txBody>
      </p:sp>
      <p:sp>
        <p:nvSpPr>
          <p:cNvPr id="32" name="Rectangle 31">
            <a:extLst>
              <a:ext uri="{FF2B5EF4-FFF2-40B4-BE49-F238E27FC236}">
                <a16:creationId xmlns:a16="http://schemas.microsoft.com/office/drawing/2014/main" id="{C8081603-9E91-1D3E-914D-DE55FD272EB7}"/>
              </a:ext>
            </a:extLst>
          </p:cNvPr>
          <p:cNvSpPr/>
          <p:nvPr/>
        </p:nvSpPr>
        <p:spPr>
          <a:xfrm>
            <a:off x="18093993" y="5719967"/>
            <a:ext cx="17419446" cy="5597061"/>
          </a:xfrm>
          <a:prstGeom prst="rect">
            <a:avLst/>
          </a:prstGeom>
        </p:spPr>
        <p:txBody>
          <a:bodyPr wrap="square">
            <a:noAutofit/>
          </a:bodyPr>
          <a:lstStyle/>
          <a:p>
            <a:pPr algn="l">
              <a:spcAft>
                <a:spcPts val="5022"/>
              </a:spcAft>
            </a:pPr>
            <a:r>
              <a:rPr lang="en-US" sz="4200" dirty="0">
                <a:latin typeface="Open Sans" panose="020B0606030504020204" pitchFamily="34" charset="0"/>
                <a:ea typeface="Open Sans" panose="020B0606030504020204" pitchFamily="34" charset="0"/>
                <a:cs typeface="Open Sans" panose="020B0606030504020204" pitchFamily="34" charset="0"/>
              </a:rPr>
              <a:t>An ArrayList can be instantiated by passing another list to it as we show here.</a:t>
            </a:r>
          </a:p>
          <a:p>
            <a:pPr algn="l">
              <a:spcAft>
                <a:spcPts val="5022"/>
              </a:spcAft>
            </a:pPr>
            <a:r>
              <a:rPr lang="en-US" sz="4200" dirty="0">
                <a:latin typeface="Open Sans" panose="020B0606030504020204" pitchFamily="34" charset="0"/>
                <a:ea typeface="Open Sans" panose="020B0606030504020204" pitchFamily="34" charset="0"/>
                <a:cs typeface="Open Sans" panose="020B0606030504020204" pitchFamily="34" charset="0"/>
              </a:rPr>
              <a:t>We can use the </a:t>
            </a:r>
            <a:r>
              <a:rPr lang="en-US" sz="4200" dirty="0" err="1">
                <a:latin typeface="Open Sans" panose="020B0606030504020204" pitchFamily="34" charset="0"/>
                <a:ea typeface="Open Sans" panose="020B0606030504020204" pitchFamily="34" charset="0"/>
                <a:cs typeface="Open Sans" panose="020B0606030504020204" pitchFamily="34" charset="0"/>
              </a:rPr>
              <a:t>List.of</a:t>
            </a:r>
            <a:r>
              <a:rPr lang="en-US" sz="4200" dirty="0">
                <a:latin typeface="Open Sans" panose="020B0606030504020204" pitchFamily="34" charset="0"/>
                <a:ea typeface="Open Sans" panose="020B0606030504020204" pitchFamily="34" charset="0"/>
                <a:cs typeface="Open Sans" panose="020B0606030504020204" pitchFamily="34" charset="0"/>
              </a:rPr>
              <a:t>() factory method, which uses variable arguments, to create a pass through immutable list.</a:t>
            </a:r>
          </a:p>
        </p:txBody>
      </p:sp>
      <p:sp>
        <p:nvSpPr>
          <p:cNvPr id="33" name="Rectangle 32">
            <a:extLst>
              <a:ext uri="{FF2B5EF4-FFF2-40B4-BE49-F238E27FC236}">
                <a16:creationId xmlns:a16="http://schemas.microsoft.com/office/drawing/2014/main" id="{03286BE4-ACD6-1D87-C362-897AE1EDC56B}"/>
              </a:ext>
            </a:extLst>
          </p:cNvPr>
          <p:cNvSpPr/>
          <p:nvPr/>
        </p:nvSpPr>
        <p:spPr>
          <a:xfrm>
            <a:off x="1118156" y="5343906"/>
            <a:ext cx="9929289" cy="4120866"/>
          </a:xfrm>
          <a:prstGeom prst="rect">
            <a:avLst/>
          </a:prstGeom>
          <a:noFill/>
          <a:ln w="57150">
            <a:solidFill>
              <a:schemeClr val="tx1"/>
            </a:solid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PH" sz="3200" b="0" i="0" u="none" strike="noStrike" cap="none" spc="0" normalizeH="0" baseline="0">
              <a:ln>
                <a:noFill/>
              </a:ln>
              <a:solidFill>
                <a:srgbClr val="FFFFFF"/>
              </a:solidFill>
              <a:effectLst/>
              <a:uFillTx/>
              <a:latin typeface="+mn-lt"/>
              <a:ea typeface="+mn-ea"/>
              <a:cs typeface="+mn-cs"/>
              <a:sym typeface="Helvetica Light"/>
            </a:endParaRPr>
          </a:p>
        </p:txBody>
      </p:sp>
      <p:sp>
        <p:nvSpPr>
          <p:cNvPr id="34" name="Rectangle 33">
            <a:extLst>
              <a:ext uri="{FF2B5EF4-FFF2-40B4-BE49-F238E27FC236}">
                <a16:creationId xmlns:a16="http://schemas.microsoft.com/office/drawing/2014/main" id="{62EB38DE-3CDA-0EEE-ADF2-22C47F78A65D}"/>
              </a:ext>
            </a:extLst>
          </p:cNvPr>
          <p:cNvSpPr/>
          <p:nvPr/>
        </p:nvSpPr>
        <p:spPr>
          <a:xfrm>
            <a:off x="18058630" y="5719968"/>
            <a:ext cx="16613924" cy="3491180"/>
          </a:xfrm>
          <a:prstGeom prst="rect">
            <a:avLst/>
          </a:prstGeom>
          <a:noFill/>
          <a:ln w="57150">
            <a:solidFill>
              <a:schemeClr val="tx1"/>
            </a:solid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PH" sz="3200" b="0" i="0" u="none" strike="noStrike" cap="none" spc="0" normalizeH="0" baseline="0" dirty="0">
              <a:ln>
                <a:noFill/>
              </a:ln>
              <a:solidFill>
                <a:srgbClr val="FFFFFF"/>
              </a:solidFill>
              <a:effectLst/>
              <a:uFillTx/>
              <a:latin typeface="+mn-lt"/>
              <a:ea typeface="+mn-ea"/>
              <a:cs typeface="+mn-cs"/>
              <a:sym typeface="Helvetica Light"/>
            </a:endParaRPr>
          </a:p>
        </p:txBody>
      </p:sp>
      <p:pic>
        <p:nvPicPr>
          <p:cNvPr id="35" name="Picture 34">
            <a:extLst>
              <a:ext uri="{FF2B5EF4-FFF2-40B4-BE49-F238E27FC236}">
                <a16:creationId xmlns:a16="http://schemas.microsoft.com/office/drawing/2014/main" id="{FF913A54-37FF-30AF-7564-1392C37600BB}"/>
              </a:ext>
            </a:extLst>
          </p:cNvPr>
          <p:cNvPicPr>
            <a:picLocks noChangeAspect="1"/>
          </p:cNvPicPr>
          <p:nvPr/>
        </p:nvPicPr>
        <p:blipFill>
          <a:blip r:embed="rId4"/>
          <a:stretch>
            <a:fillRect/>
          </a:stretch>
        </p:blipFill>
        <p:spPr>
          <a:xfrm>
            <a:off x="1187672" y="4423903"/>
            <a:ext cx="16480753" cy="642942"/>
          </a:xfrm>
          <a:prstGeom prst="rect">
            <a:avLst/>
          </a:prstGeom>
        </p:spPr>
      </p:pic>
      <p:pic>
        <p:nvPicPr>
          <p:cNvPr id="36" name="Picture 35">
            <a:extLst>
              <a:ext uri="{FF2B5EF4-FFF2-40B4-BE49-F238E27FC236}">
                <a16:creationId xmlns:a16="http://schemas.microsoft.com/office/drawing/2014/main" id="{E558D64F-3E83-7D49-4D18-34AB104B7ABE}"/>
              </a:ext>
            </a:extLst>
          </p:cNvPr>
          <p:cNvPicPr>
            <a:picLocks noChangeAspect="1"/>
          </p:cNvPicPr>
          <p:nvPr/>
        </p:nvPicPr>
        <p:blipFill>
          <a:blip r:embed="rId5"/>
          <a:stretch>
            <a:fillRect/>
          </a:stretch>
        </p:blipFill>
        <p:spPr>
          <a:xfrm>
            <a:off x="1279239" y="6350297"/>
            <a:ext cx="6107951" cy="2861093"/>
          </a:xfrm>
          <a:prstGeom prst="rect">
            <a:avLst/>
          </a:prstGeom>
        </p:spPr>
      </p:pic>
      <p:pic>
        <p:nvPicPr>
          <p:cNvPr id="37" name="Picture 36">
            <a:extLst>
              <a:ext uri="{FF2B5EF4-FFF2-40B4-BE49-F238E27FC236}">
                <a16:creationId xmlns:a16="http://schemas.microsoft.com/office/drawing/2014/main" id="{234B04A9-8C2A-0CCE-9AD2-0B54AA6E258F}"/>
              </a:ext>
            </a:extLst>
          </p:cNvPr>
          <p:cNvPicPr>
            <a:picLocks noChangeAspect="1"/>
          </p:cNvPicPr>
          <p:nvPr/>
        </p:nvPicPr>
        <p:blipFill>
          <a:blip r:embed="rId6"/>
          <a:stretch>
            <a:fillRect/>
          </a:stretch>
        </p:blipFill>
        <p:spPr>
          <a:xfrm>
            <a:off x="1164939" y="11691416"/>
            <a:ext cx="12794551" cy="600080"/>
          </a:xfrm>
          <a:prstGeom prst="rect">
            <a:avLst/>
          </a:prstGeom>
        </p:spPr>
      </p:pic>
      <p:sp>
        <p:nvSpPr>
          <p:cNvPr id="38" name="Rectangle 37">
            <a:extLst>
              <a:ext uri="{FF2B5EF4-FFF2-40B4-BE49-F238E27FC236}">
                <a16:creationId xmlns:a16="http://schemas.microsoft.com/office/drawing/2014/main" id="{4EDF8C33-E01C-5A8E-6CF7-DFA35363950A}"/>
              </a:ext>
            </a:extLst>
          </p:cNvPr>
          <p:cNvSpPr/>
          <p:nvPr/>
        </p:nvSpPr>
        <p:spPr>
          <a:xfrm>
            <a:off x="1183994" y="9860773"/>
            <a:ext cx="13797291" cy="3544288"/>
          </a:xfrm>
          <a:prstGeom prst="rect">
            <a:avLst/>
          </a:prstGeom>
        </p:spPr>
        <p:txBody>
          <a:bodyPr wrap="square">
            <a:normAutofit/>
          </a:bodyPr>
          <a:lstStyle/>
          <a:p>
            <a:pPr algn="l">
              <a:spcAft>
                <a:spcPts val="5022"/>
              </a:spcAft>
            </a:pPr>
            <a:r>
              <a:rPr lang="en-US" sz="4200" dirty="0">
                <a:latin typeface="Open Sans" panose="020B0606030504020204" pitchFamily="34" charset="0"/>
                <a:ea typeface="Open Sans" panose="020B0606030504020204" pitchFamily="34" charset="0"/>
                <a:cs typeface="Open Sans" panose="020B0606030504020204" pitchFamily="34" charset="0"/>
              </a:rPr>
              <a:t>Alternately, we can use this array initializer (anonymous array).</a:t>
            </a:r>
          </a:p>
        </p:txBody>
      </p:sp>
      <p:sp>
        <p:nvSpPr>
          <p:cNvPr id="39" name="Rectangle 38">
            <a:extLst>
              <a:ext uri="{FF2B5EF4-FFF2-40B4-BE49-F238E27FC236}">
                <a16:creationId xmlns:a16="http://schemas.microsoft.com/office/drawing/2014/main" id="{CCAECCA9-E5E6-608A-40FD-7B8308B78835}"/>
              </a:ext>
            </a:extLst>
          </p:cNvPr>
          <p:cNvSpPr/>
          <p:nvPr/>
        </p:nvSpPr>
        <p:spPr>
          <a:xfrm>
            <a:off x="1137205" y="9800357"/>
            <a:ext cx="10862345" cy="1572401"/>
          </a:xfrm>
          <a:prstGeom prst="rect">
            <a:avLst/>
          </a:prstGeom>
          <a:noFill/>
          <a:ln w="57150">
            <a:solidFill>
              <a:schemeClr val="tx1"/>
            </a:solid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PH" sz="3200" b="0" i="0" u="none" strike="noStrike" cap="none" spc="0" normalizeH="0" baseline="0">
              <a:ln>
                <a:noFill/>
              </a:ln>
              <a:solidFill>
                <a:srgbClr val="FFFFFF"/>
              </a:solidFill>
              <a:effectLst/>
              <a:uFillTx/>
              <a:latin typeface="+mn-lt"/>
              <a:ea typeface="+mn-ea"/>
              <a:cs typeface="+mn-cs"/>
              <a:sym typeface="Helvetica Light"/>
            </a:endParaRPr>
          </a:p>
        </p:txBody>
      </p:sp>
      <p:pic>
        <p:nvPicPr>
          <p:cNvPr id="40" name="Picture 39">
            <a:extLst>
              <a:ext uri="{FF2B5EF4-FFF2-40B4-BE49-F238E27FC236}">
                <a16:creationId xmlns:a16="http://schemas.microsoft.com/office/drawing/2014/main" id="{B7E7C874-E23C-A272-A986-C5776DA60C3C}"/>
              </a:ext>
            </a:extLst>
          </p:cNvPr>
          <p:cNvPicPr>
            <a:picLocks noChangeAspect="1"/>
          </p:cNvPicPr>
          <p:nvPr/>
        </p:nvPicPr>
        <p:blipFill>
          <a:blip r:embed="rId7">
            <a:alphaModFix/>
          </a:blip>
          <a:stretch>
            <a:fillRect/>
          </a:stretch>
        </p:blipFill>
        <p:spPr>
          <a:xfrm>
            <a:off x="18002648" y="4477074"/>
            <a:ext cx="17273714" cy="1125149"/>
          </a:xfrm>
          <a:prstGeom prst="rect">
            <a:avLst/>
          </a:prstGeom>
        </p:spPr>
      </p:pic>
    </p:spTree>
    <p:extLst>
      <p:ext uri="{BB962C8B-B14F-4D97-AF65-F5344CB8AC3E}">
        <p14:creationId xmlns:p14="http://schemas.microsoft.com/office/powerpoint/2010/main" val="1128689951"/>
      </p:ext>
    </p:extLst>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15937055"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Instantiating with Values</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Arrays vs. ArrayLists</a:t>
            </a:r>
          </a:p>
        </p:txBody>
      </p:sp>
      <p:sp>
        <p:nvSpPr>
          <p:cNvPr id="3" name="Rectangle 2">
            <a:extLst>
              <a:ext uri="{FF2B5EF4-FFF2-40B4-BE49-F238E27FC236}">
                <a16:creationId xmlns:a16="http://schemas.microsoft.com/office/drawing/2014/main" id="{E89A793B-F6B7-6658-5A21-EB06B234003E}"/>
              </a:ext>
            </a:extLst>
          </p:cNvPr>
          <p:cNvSpPr/>
          <p:nvPr/>
        </p:nvSpPr>
        <p:spPr>
          <a:xfrm>
            <a:off x="952498" y="12724097"/>
            <a:ext cx="34782670" cy="5359603"/>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 </a:t>
            </a:r>
            <a:r>
              <a:rPr lang="en-US" sz="6400" dirty="0" err="1">
                <a:latin typeface="Open Sans" panose="020B0606030504020204" pitchFamily="34" charset="0"/>
                <a:ea typeface="Open Sans" panose="020B0606030504020204" pitchFamily="34" charset="0"/>
                <a:cs typeface="Open Sans" panose="020B0606030504020204" pitchFamily="34" charset="0"/>
              </a:rPr>
              <a:t>List.of</a:t>
            </a:r>
            <a:r>
              <a:rPr lang="en-US" sz="6400" dirty="0">
                <a:latin typeface="Open Sans" panose="020B0606030504020204" pitchFamily="34" charset="0"/>
                <a:ea typeface="Open Sans" panose="020B0606030504020204" pitchFamily="34" charset="0"/>
                <a:cs typeface="Open Sans" panose="020B0606030504020204" pitchFamily="34" charset="0"/>
              </a:rPr>
              <a:t> method can be used to create such a list, with a variable argument list of elements.</a:t>
            </a:r>
          </a:p>
        </p:txBody>
      </p:sp>
      <p:sp>
        <p:nvSpPr>
          <p:cNvPr id="28" name="Shape 127">
            <a:extLst>
              <a:ext uri="{FF2B5EF4-FFF2-40B4-BE49-F238E27FC236}">
                <a16:creationId xmlns:a16="http://schemas.microsoft.com/office/drawing/2014/main" id="{824F0BA8-7E2A-E6DA-EA8D-CCDB4DED8430}"/>
              </a:ext>
            </a:extLst>
          </p:cNvPr>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graphicFrame>
        <p:nvGraphicFramePr>
          <p:cNvPr id="29" name="Table 28">
            <a:extLst>
              <a:ext uri="{FF2B5EF4-FFF2-40B4-BE49-F238E27FC236}">
                <a16:creationId xmlns:a16="http://schemas.microsoft.com/office/drawing/2014/main" id="{DDF25305-8DF9-7E85-B1F4-1BDB301FAC29}"/>
              </a:ext>
            </a:extLst>
          </p:cNvPr>
          <p:cNvGraphicFramePr>
            <a:graphicFrameLocks noGrp="1"/>
          </p:cNvGraphicFramePr>
          <p:nvPr/>
        </p:nvGraphicFramePr>
        <p:xfrm>
          <a:off x="952498" y="2849624"/>
          <a:ext cx="34782668" cy="9597413"/>
        </p:xfrm>
        <a:graphic>
          <a:graphicData uri="http://schemas.openxmlformats.org/drawingml/2006/table">
            <a:tbl>
              <a:tblPr firstRow="1" bandRow="1">
                <a:tableStyleId>{5C22544A-7EE6-4342-B048-85BDC9FD1C3A}</a:tableStyleId>
              </a:tblPr>
              <a:tblGrid>
                <a:gridCol w="16850310">
                  <a:extLst>
                    <a:ext uri="{9D8B030D-6E8A-4147-A177-3AD203B41FA5}">
                      <a16:colId xmlns:a16="http://schemas.microsoft.com/office/drawing/2014/main" val="2844207666"/>
                    </a:ext>
                  </a:extLst>
                </a:gridCol>
                <a:gridCol w="17932358">
                  <a:extLst>
                    <a:ext uri="{9D8B030D-6E8A-4147-A177-3AD203B41FA5}">
                      <a16:colId xmlns:a16="http://schemas.microsoft.com/office/drawing/2014/main" val="2994918102"/>
                    </a:ext>
                  </a:extLst>
                </a:gridCol>
              </a:tblGrid>
              <a:tr h="1331941">
                <a:tc>
                  <a:txBody>
                    <a:bodyPr/>
                    <a:lstStyle/>
                    <a:p>
                      <a:pPr marL="180000" algn="l"/>
                      <a:r>
                        <a:rPr lang="en-US" sz="5400" dirty="0">
                          <a:solidFill>
                            <a:schemeClr val="tx1"/>
                          </a:solidFill>
                          <a:latin typeface="Open Sans" panose="020B0606030504020204" pitchFamily="34" charset="0"/>
                          <a:ea typeface="Open Sans" panose="020B0606030504020204" pitchFamily="34" charset="0"/>
                          <a:cs typeface="Open Sans" panose="020B0606030504020204" pitchFamily="34" charset="0"/>
                        </a:rPr>
                        <a:t>Instantiating Arrays</a:t>
                      </a:r>
                      <a:endParaRPr lang="en-PH"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marR="0" lvl="0" indent="0" algn="l" defTabSz="1238182" rtl="0" eaLnBrk="1" fontAlgn="auto" latinLnBrk="0" hangingPunct="1">
                        <a:lnSpc>
                          <a:spcPct val="100000"/>
                        </a:lnSpc>
                        <a:spcBef>
                          <a:spcPts val="0"/>
                        </a:spcBef>
                        <a:spcAft>
                          <a:spcPts val="0"/>
                        </a:spcAft>
                        <a:buClrTx/>
                        <a:buSzTx/>
                        <a:buFontTx/>
                        <a:buNone/>
                        <a:tabLst/>
                        <a:defRPr/>
                      </a:pPr>
                      <a:r>
                        <a:rPr lang="en-US" sz="5400" b="1" dirty="0">
                          <a:solidFill>
                            <a:schemeClr val="tx1"/>
                          </a:solidFill>
                          <a:latin typeface="Open Sans" panose="020B0606030504020204" pitchFamily="34" charset="0"/>
                          <a:ea typeface="Open Sans" panose="020B0606030504020204" pitchFamily="34" charset="0"/>
                          <a:cs typeface="Open Sans" panose="020B0606030504020204" pitchFamily="34" charset="0"/>
                        </a:rPr>
                        <a:t>Instantiating Lists and Array Lists</a:t>
                      </a:r>
                      <a:endParaRPr lang="en-PH" sz="5400" b="1"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extLst>
                  <a:ext uri="{0D108BD9-81ED-4DB2-BD59-A6C34878D82A}">
                    <a16:rowId xmlns:a16="http://schemas.microsoft.com/office/drawing/2014/main" val="3978129174"/>
                  </a:ext>
                </a:extLst>
              </a:tr>
              <a:tr h="8265472">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40325450"/>
                  </a:ext>
                </a:extLst>
              </a:tr>
            </a:tbl>
          </a:graphicData>
        </a:graphic>
      </p:graphicFrame>
      <p:sp>
        <p:nvSpPr>
          <p:cNvPr id="30" name="Rectangle 29">
            <a:extLst>
              <a:ext uri="{FF2B5EF4-FFF2-40B4-BE49-F238E27FC236}">
                <a16:creationId xmlns:a16="http://schemas.microsoft.com/office/drawing/2014/main" id="{1955282A-BCBE-3688-7B82-9258CD77222D}"/>
              </a:ext>
            </a:extLst>
          </p:cNvPr>
          <p:cNvSpPr/>
          <p:nvPr/>
        </p:nvSpPr>
        <p:spPr>
          <a:xfrm>
            <a:off x="1222094" y="5470579"/>
            <a:ext cx="16109727" cy="3544288"/>
          </a:xfrm>
          <a:prstGeom prst="rect">
            <a:avLst/>
          </a:prstGeom>
        </p:spPr>
        <p:txBody>
          <a:bodyPr wrap="square">
            <a:normAutofit/>
          </a:bodyPr>
          <a:lstStyle/>
          <a:p>
            <a:pPr algn="l">
              <a:spcAft>
                <a:spcPts val="5022"/>
              </a:spcAft>
            </a:pPr>
            <a:r>
              <a:rPr lang="en-US" sz="4200" dirty="0">
                <a:latin typeface="Open Sans" panose="020B0606030504020204" pitchFamily="34" charset="0"/>
                <a:ea typeface="Open Sans" panose="020B0606030504020204" pitchFamily="34" charset="0"/>
                <a:cs typeface="Open Sans" panose="020B0606030504020204" pitchFamily="34" charset="0"/>
              </a:rPr>
              <a:t>An array of 3 elements is created, with</a:t>
            </a:r>
          </a:p>
        </p:txBody>
      </p:sp>
      <p:sp>
        <p:nvSpPr>
          <p:cNvPr id="31" name="Rectangle 30">
            <a:extLst>
              <a:ext uri="{FF2B5EF4-FFF2-40B4-BE49-F238E27FC236}">
                <a16:creationId xmlns:a16="http://schemas.microsoft.com/office/drawing/2014/main" id="{AEE40FD9-7555-47AC-7E23-C0B154DBB40D}"/>
              </a:ext>
            </a:extLst>
          </p:cNvPr>
          <p:cNvSpPr/>
          <p:nvPr/>
        </p:nvSpPr>
        <p:spPr>
          <a:xfrm>
            <a:off x="18093993" y="5719967"/>
            <a:ext cx="17419446" cy="5597061"/>
          </a:xfrm>
          <a:prstGeom prst="rect">
            <a:avLst/>
          </a:prstGeom>
        </p:spPr>
        <p:txBody>
          <a:bodyPr wrap="square">
            <a:noAutofit/>
          </a:bodyPr>
          <a:lstStyle/>
          <a:p>
            <a:pPr algn="l">
              <a:spcAft>
                <a:spcPts val="5022"/>
              </a:spcAft>
            </a:pPr>
            <a:r>
              <a:rPr lang="en-US" sz="4200" dirty="0">
                <a:latin typeface="Open Sans" panose="020B0606030504020204" pitchFamily="34" charset="0"/>
                <a:ea typeface="Open Sans" panose="020B0606030504020204" pitchFamily="34" charset="0"/>
                <a:cs typeface="Open Sans" panose="020B0606030504020204" pitchFamily="34" charset="0"/>
              </a:rPr>
              <a:t>An ArrayList can be instantiated by passing another list to it as we show here.</a:t>
            </a:r>
          </a:p>
          <a:p>
            <a:pPr algn="l">
              <a:spcAft>
                <a:spcPts val="5022"/>
              </a:spcAft>
            </a:pPr>
            <a:r>
              <a:rPr lang="en-US" sz="4200" dirty="0">
                <a:latin typeface="Open Sans" panose="020B0606030504020204" pitchFamily="34" charset="0"/>
                <a:ea typeface="Open Sans" panose="020B0606030504020204" pitchFamily="34" charset="0"/>
                <a:cs typeface="Open Sans" panose="020B0606030504020204" pitchFamily="34" charset="0"/>
              </a:rPr>
              <a:t>We can use the </a:t>
            </a:r>
            <a:r>
              <a:rPr lang="en-US" sz="4200" dirty="0" err="1">
                <a:latin typeface="Open Sans" panose="020B0606030504020204" pitchFamily="34" charset="0"/>
                <a:ea typeface="Open Sans" panose="020B0606030504020204" pitchFamily="34" charset="0"/>
                <a:cs typeface="Open Sans" panose="020B0606030504020204" pitchFamily="34" charset="0"/>
              </a:rPr>
              <a:t>List.of</a:t>
            </a:r>
            <a:r>
              <a:rPr lang="en-US" sz="4200" dirty="0">
                <a:latin typeface="Open Sans" panose="020B0606030504020204" pitchFamily="34" charset="0"/>
                <a:ea typeface="Open Sans" panose="020B0606030504020204" pitchFamily="34" charset="0"/>
                <a:cs typeface="Open Sans" panose="020B0606030504020204" pitchFamily="34" charset="0"/>
              </a:rPr>
              <a:t>() factory method, which uses variable arguments, to create a pass through immutable list.</a:t>
            </a:r>
          </a:p>
        </p:txBody>
      </p:sp>
      <p:sp>
        <p:nvSpPr>
          <p:cNvPr id="32" name="Rectangle 31">
            <a:extLst>
              <a:ext uri="{FF2B5EF4-FFF2-40B4-BE49-F238E27FC236}">
                <a16:creationId xmlns:a16="http://schemas.microsoft.com/office/drawing/2014/main" id="{EC17AD0B-0339-4EEA-0189-3BA5F46F35F6}"/>
              </a:ext>
            </a:extLst>
          </p:cNvPr>
          <p:cNvSpPr/>
          <p:nvPr/>
        </p:nvSpPr>
        <p:spPr>
          <a:xfrm>
            <a:off x="1118156" y="5343906"/>
            <a:ext cx="9929289" cy="4120866"/>
          </a:xfrm>
          <a:prstGeom prst="rect">
            <a:avLst/>
          </a:prstGeom>
          <a:noFill/>
          <a:ln w="57150">
            <a:solidFill>
              <a:schemeClr val="tx1"/>
            </a:solid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PH" sz="3200" b="0" i="0" u="none" strike="noStrike" cap="none" spc="0" normalizeH="0" baseline="0">
              <a:ln>
                <a:noFill/>
              </a:ln>
              <a:solidFill>
                <a:srgbClr val="FFFFFF"/>
              </a:solidFill>
              <a:effectLst/>
              <a:uFillTx/>
              <a:latin typeface="+mn-lt"/>
              <a:ea typeface="+mn-ea"/>
              <a:cs typeface="+mn-cs"/>
              <a:sym typeface="Helvetica Light"/>
            </a:endParaRPr>
          </a:p>
        </p:txBody>
      </p:sp>
      <p:sp>
        <p:nvSpPr>
          <p:cNvPr id="33" name="Rectangle 32">
            <a:extLst>
              <a:ext uri="{FF2B5EF4-FFF2-40B4-BE49-F238E27FC236}">
                <a16:creationId xmlns:a16="http://schemas.microsoft.com/office/drawing/2014/main" id="{2D5F2796-3C5E-6D46-ABA7-422D3654E20D}"/>
              </a:ext>
            </a:extLst>
          </p:cNvPr>
          <p:cNvSpPr/>
          <p:nvPr/>
        </p:nvSpPr>
        <p:spPr>
          <a:xfrm>
            <a:off x="18058630" y="5719968"/>
            <a:ext cx="16613924" cy="3491180"/>
          </a:xfrm>
          <a:prstGeom prst="rect">
            <a:avLst/>
          </a:prstGeom>
          <a:noFill/>
          <a:ln w="57150">
            <a:solidFill>
              <a:schemeClr val="tx1"/>
            </a:solid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PH" sz="3200" b="0" i="0" u="none" strike="noStrike" cap="none" spc="0" normalizeH="0" baseline="0" dirty="0">
              <a:ln>
                <a:noFill/>
              </a:ln>
              <a:solidFill>
                <a:srgbClr val="FFFFFF"/>
              </a:solidFill>
              <a:effectLst/>
              <a:uFillTx/>
              <a:latin typeface="+mn-lt"/>
              <a:ea typeface="+mn-ea"/>
              <a:cs typeface="+mn-cs"/>
              <a:sym typeface="Helvetica Light"/>
            </a:endParaRPr>
          </a:p>
        </p:txBody>
      </p:sp>
      <p:pic>
        <p:nvPicPr>
          <p:cNvPr id="34" name="Picture 33">
            <a:extLst>
              <a:ext uri="{FF2B5EF4-FFF2-40B4-BE49-F238E27FC236}">
                <a16:creationId xmlns:a16="http://schemas.microsoft.com/office/drawing/2014/main" id="{91119318-2E26-A661-22CD-BD5AF6CC2E36}"/>
              </a:ext>
            </a:extLst>
          </p:cNvPr>
          <p:cNvPicPr>
            <a:picLocks noChangeAspect="1"/>
          </p:cNvPicPr>
          <p:nvPr/>
        </p:nvPicPr>
        <p:blipFill>
          <a:blip r:embed="rId4"/>
          <a:stretch>
            <a:fillRect/>
          </a:stretch>
        </p:blipFill>
        <p:spPr>
          <a:xfrm>
            <a:off x="1187672" y="4423903"/>
            <a:ext cx="16480753" cy="642942"/>
          </a:xfrm>
          <a:prstGeom prst="rect">
            <a:avLst/>
          </a:prstGeom>
        </p:spPr>
      </p:pic>
      <p:pic>
        <p:nvPicPr>
          <p:cNvPr id="35" name="Picture 34">
            <a:extLst>
              <a:ext uri="{FF2B5EF4-FFF2-40B4-BE49-F238E27FC236}">
                <a16:creationId xmlns:a16="http://schemas.microsoft.com/office/drawing/2014/main" id="{5458D958-C0CD-3D75-70AF-F6931E9F1F33}"/>
              </a:ext>
            </a:extLst>
          </p:cNvPr>
          <p:cNvPicPr>
            <a:picLocks noChangeAspect="1"/>
          </p:cNvPicPr>
          <p:nvPr/>
        </p:nvPicPr>
        <p:blipFill>
          <a:blip r:embed="rId5"/>
          <a:stretch>
            <a:fillRect/>
          </a:stretch>
        </p:blipFill>
        <p:spPr>
          <a:xfrm>
            <a:off x="1279239" y="6350297"/>
            <a:ext cx="6107951" cy="2861093"/>
          </a:xfrm>
          <a:prstGeom prst="rect">
            <a:avLst/>
          </a:prstGeom>
        </p:spPr>
      </p:pic>
      <p:pic>
        <p:nvPicPr>
          <p:cNvPr id="36" name="Picture 35">
            <a:extLst>
              <a:ext uri="{FF2B5EF4-FFF2-40B4-BE49-F238E27FC236}">
                <a16:creationId xmlns:a16="http://schemas.microsoft.com/office/drawing/2014/main" id="{05EFE99E-03ED-E9D7-1C8D-C089F3757ED8}"/>
              </a:ext>
            </a:extLst>
          </p:cNvPr>
          <p:cNvPicPr>
            <a:picLocks noChangeAspect="1"/>
          </p:cNvPicPr>
          <p:nvPr/>
        </p:nvPicPr>
        <p:blipFill>
          <a:blip r:embed="rId6"/>
          <a:stretch>
            <a:fillRect/>
          </a:stretch>
        </p:blipFill>
        <p:spPr>
          <a:xfrm>
            <a:off x="1164939" y="11691416"/>
            <a:ext cx="12794551" cy="600080"/>
          </a:xfrm>
          <a:prstGeom prst="rect">
            <a:avLst/>
          </a:prstGeom>
        </p:spPr>
      </p:pic>
      <p:sp>
        <p:nvSpPr>
          <p:cNvPr id="37" name="Rectangle 36">
            <a:extLst>
              <a:ext uri="{FF2B5EF4-FFF2-40B4-BE49-F238E27FC236}">
                <a16:creationId xmlns:a16="http://schemas.microsoft.com/office/drawing/2014/main" id="{3B54DE10-1EBC-0524-EDE0-9EFEDB28129B}"/>
              </a:ext>
            </a:extLst>
          </p:cNvPr>
          <p:cNvSpPr/>
          <p:nvPr/>
        </p:nvSpPr>
        <p:spPr>
          <a:xfrm>
            <a:off x="1183994" y="9860773"/>
            <a:ext cx="13797291" cy="3544288"/>
          </a:xfrm>
          <a:prstGeom prst="rect">
            <a:avLst/>
          </a:prstGeom>
        </p:spPr>
        <p:txBody>
          <a:bodyPr wrap="square">
            <a:normAutofit/>
          </a:bodyPr>
          <a:lstStyle/>
          <a:p>
            <a:pPr algn="l">
              <a:spcAft>
                <a:spcPts val="5022"/>
              </a:spcAft>
            </a:pPr>
            <a:r>
              <a:rPr lang="en-US" sz="4200" dirty="0">
                <a:latin typeface="Open Sans" panose="020B0606030504020204" pitchFamily="34" charset="0"/>
                <a:ea typeface="Open Sans" panose="020B0606030504020204" pitchFamily="34" charset="0"/>
                <a:cs typeface="Open Sans" panose="020B0606030504020204" pitchFamily="34" charset="0"/>
              </a:rPr>
              <a:t>Alternately, we can use this array initializer (anonymous array).</a:t>
            </a:r>
          </a:p>
        </p:txBody>
      </p:sp>
      <p:sp>
        <p:nvSpPr>
          <p:cNvPr id="38" name="Rectangle 37">
            <a:extLst>
              <a:ext uri="{FF2B5EF4-FFF2-40B4-BE49-F238E27FC236}">
                <a16:creationId xmlns:a16="http://schemas.microsoft.com/office/drawing/2014/main" id="{4222CE40-8513-22D6-AE57-400E25B33255}"/>
              </a:ext>
            </a:extLst>
          </p:cNvPr>
          <p:cNvSpPr/>
          <p:nvPr/>
        </p:nvSpPr>
        <p:spPr>
          <a:xfrm>
            <a:off x="1137205" y="9800357"/>
            <a:ext cx="10862345" cy="1572401"/>
          </a:xfrm>
          <a:prstGeom prst="rect">
            <a:avLst/>
          </a:prstGeom>
          <a:noFill/>
          <a:ln w="57150">
            <a:solidFill>
              <a:schemeClr val="tx1"/>
            </a:solid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PH" sz="3200" b="0" i="0" u="none" strike="noStrike" cap="none" spc="0" normalizeH="0" baseline="0">
              <a:ln>
                <a:noFill/>
              </a:ln>
              <a:solidFill>
                <a:srgbClr val="FFFFFF"/>
              </a:solidFill>
              <a:effectLst/>
              <a:uFillTx/>
              <a:latin typeface="+mn-lt"/>
              <a:ea typeface="+mn-ea"/>
              <a:cs typeface="+mn-cs"/>
              <a:sym typeface="Helvetica Light"/>
            </a:endParaRPr>
          </a:p>
        </p:txBody>
      </p:sp>
      <p:pic>
        <p:nvPicPr>
          <p:cNvPr id="39" name="Picture 38">
            <a:extLst>
              <a:ext uri="{FF2B5EF4-FFF2-40B4-BE49-F238E27FC236}">
                <a16:creationId xmlns:a16="http://schemas.microsoft.com/office/drawing/2014/main" id="{29FC7344-F65C-6915-5669-CAF8A97E9FA6}"/>
              </a:ext>
            </a:extLst>
          </p:cNvPr>
          <p:cNvPicPr>
            <a:picLocks noChangeAspect="1"/>
          </p:cNvPicPr>
          <p:nvPr/>
        </p:nvPicPr>
        <p:blipFill>
          <a:blip r:embed="rId7">
            <a:alphaModFix/>
          </a:blip>
          <a:stretch>
            <a:fillRect/>
          </a:stretch>
        </p:blipFill>
        <p:spPr>
          <a:xfrm>
            <a:off x="18002648" y="4477074"/>
            <a:ext cx="17273714" cy="1125149"/>
          </a:xfrm>
          <a:prstGeom prst="rect">
            <a:avLst/>
          </a:prstGeom>
        </p:spPr>
      </p:pic>
    </p:spTree>
    <p:extLst>
      <p:ext uri="{BB962C8B-B14F-4D97-AF65-F5344CB8AC3E}">
        <p14:creationId xmlns:p14="http://schemas.microsoft.com/office/powerpoint/2010/main" val="934061790"/>
      </p:ext>
    </p:extLst>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13476446"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Element information</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Arrays vs. ArrayLists</a:t>
            </a:r>
          </a:p>
        </p:txBody>
      </p:sp>
      <p:sp>
        <p:nvSpPr>
          <p:cNvPr id="48" name="Rectangle 47">
            <a:extLst>
              <a:ext uri="{FF2B5EF4-FFF2-40B4-BE49-F238E27FC236}">
                <a16:creationId xmlns:a16="http://schemas.microsoft.com/office/drawing/2014/main" id="{50581F07-9AAB-1CBC-AF0C-90F93ED41D63}"/>
              </a:ext>
            </a:extLst>
          </p:cNvPr>
          <p:cNvSpPr/>
          <p:nvPr/>
        </p:nvSpPr>
        <p:spPr>
          <a:xfrm>
            <a:off x="952498" y="12315465"/>
            <a:ext cx="34782670" cy="576823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 number of elements is fixed when an array is created.</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You can get the size of the array from the attribute length on the array instance.</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Array elements are accessed with the use of square brackets and an index that ranges from 0 to one less than the number of elements.</a:t>
            </a:r>
          </a:p>
        </p:txBody>
      </p:sp>
      <p:graphicFrame>
        <p:nvGraphicFramePr>
          <p:cNvPr id="49" name="Table 48">
            <a:extLst>
              <a:ext uri="{FF2B5EF4-FFF2-40B4-BE49-F238E27FC236}">
                <a16:creationId xmlns:a16="http://schemas.microsoft.com/office/drawing/2014/main" id="{D237AAB7-1784-1672-91F1-3B0CE838C87E}"/>
              </a:ext>
            </a:extLst>
          </p:cNvPr>
          <p:cNvGraphicFramePr>
            <a:graphicFrameLocks noGrp="1"/>
          </p:cNvGraphicFramePr>
          <p:nvPr/>
        </p:nvGraphicFramePr>
        <p:xfrm>
          <a:off x="952498" y="2849624"/>
          <a:ext cx="34782668" cy="9149544"/>
        </p:xfrm>
        <a:graphic>
          <a:graphicData uri="http://schemas.openxmlformats.org/drawingml/2006/table">
            <a:tbl>
              <a:tblPr firstRow="1" bandRow="1">
                <a:tableStyleId>{5C22544A-7EE6-4342-B048-85BDC9FD1C3A}</a:tableStyleId>
              </a:tblPr>
              <a:tblGrid>
                <a:gridCol w="6773249">
                  <a:extLst>
                    <a:ext uri="{9D8B030D-6E8A-4147-A177-3AD203B41FA5}">
                      <a16:colId xmlns:a16="http://schemas.microsoft.com/office/drawing/2014/main" val="2844207666"/>
                    </a:ext>
                  </a:extLst>
                </a:gridCol>
                <a:gridCol w="12148457">
                  <a:extLst>
                    <a:ext uri="{9D8B030D-6E8A-4147-A177-3AD203B41FA5}">
                      <a16:colId xmlns:a16="http://schemas.microsoft.com/office/drawing/2014/main" val="2994918102"/>
                    </a:ext>
                  </a:extLst>
                </a:gridCol>
                <a:gridCol w="15860962">
                  <a:extLst>
                    <a:ext uri="{9D8B030D-6E8A-4147-A177-3AD203B41FA5}">
                      <a16:colId xmlns:a16="http://schemas.microsoft.com/office/drawing/2014/main" val="2555670698"/>
                    </a:ext>
                  </a:extLst>
                </a:gridCol>
              </a:tblGrid>
              <a:tr h="1331941">
                <a:tc>
                  <a:txBody>
                    <a:bodyPr/>
                    <a:lstStyle/>
                    <a:p>
                      <a:pPr marL="180000" algn="l"/>
                      <a:endParaRPr lang="en-PH"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marR="0" lvl="0" indent="0" algn="l" defTabSz="1238182" rtl="0" eaLnBrk="1" fontAlgn="auto" latinLnBrk="0" hangingPunct="1">
                        <a:lnSpc>
                          <a:spcPct val="100000"/>
                        </a:lnSpc>
                        <a:spcBef>
                          <a:spcPts val="0"/>
                        </a:spcBef>
                        <a:spcAft>
                          <a:spcPts val="0"/>
                        </a:spcAft>
                        <a:buClrTx/>
                        <a:buSzTx/>
                        <a:buFontTx/>
                        <a:buNone/>
                        <a:tabLst/>
                        <a:defRPr/>
                      </a:pPr>
                      <a:r>
                        <a:rPr lang="en-US" sz="5400" b="1" dirty="0">
                          <a:solidFill>
                            <a:schemeClr val="tx1"/>
                          </a:solidFill>
                          <a:latin typeface="Open Sans" panose="020B0606030504020204" pitchFamily="34" charset="0"/>
                          <a:ea typeface="Open Sans" panose="020B0606030504020204" pitchFamily="34" charset="0"/>
                          <a:cs typeface="Open Sans" panose="020B0606030504020204" pitchFamily="34" charset="0"/>
                        </a:rPr>
                        <a:t>Accessing Array Element data	</a:t>
                      </a:r>
                      <a:endParaRPr lang="en-PH" sz="5400" b="1"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marR="0" lvl="0" indent="0" algn="l" defTabSz="1238182" rtl="0" eaLnBrk="1" fontAlgn="auto" latinLnBrk="0" hangingPunct="1">
                        <a:lnSpc>
                          <a:spcPct val="100000"/>
                        </a:lnSpc>
                        <a:spcBef>
                          <a:spcPts val="0"/>
                        </a:spcBef>
                        <a:spcAft>
                          <a:spcPts val="0"/>
                        </a:spcAft>
                        <a:buClrTx/>
                        <a:buSzTx/>
                        <a:buFontTx/>
                        <a:buNone/>
                        <a:tabLst/>
                        <a:defRPr/>
                      </a:pPr>
                      <a:r>
                        <a:rPr lang="en-PH" sz="5400" b="1" dirty="0">
                          <a:solidFill>
                            <a:schemeClr val="tx1"/>
                          </a:solidFill>
                          <a:latin typeface="Open Sans" panose="020B0606030504020204" pitchFamily="34" charset="0"/>
                          <a:ea typeface="Open Sans" panose="020B0606030504020204" pitchFamily="34" charset="0"/>
                          <a:cs typeface="Open Sans" panose="020B0606030504020204" pitchFamily="34" charset="0"/>
                        </a:rPr>
                        <a:t>Accessing ArrayList Element data</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extLst>
                  <a:ext uri="{0D108BD9-81ED-4DB2-BD59-A6C34878D82A}">
                    <a16:rowId xmlns:a16="http://schemas.microsoft.com/office/drawing/2014/main" val="3978129174"/>
                  </a:ext>
                </a:extLst>
              </a:tr>
              <a:tr h="2499153">
                <a:tc>
                  <a:txBody>
                    <a:bodyPr/>
                    <a:lstStyle/>
                    <a:p>
                      <a:pPr marL="180000" algn="l"/>
                      <a:endParaRPr lang="en-PH"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marR="0" lvl="0" indent="0" algn="l" defTabSz="1238182" rtl="0" eaLnBrk="1" fontAlgn="auto" latinLnBrk="0" hangingPunct="1">
                        <a:lnSpc>
                          <a:spcPct val="100000"/>
                        </a:lnSpc>
                        <a:spcBef>
                          <a:spcPts val="0"/>
                        </a:spcBef>
                        <a:spcAft>
                          <a:spcPts val="0"/>
                        </a:spcAft>
                        <a:buClrTx/>
                        <a:buSzTx/>
                        <a:buFontTx/>
                        <a:buNone/>
                        <a:tabLst/>
                        <a:defRPr/>
                      </a:pPr>
                      <a:endParaRPr lang="en-PH" sz="5400" b="1"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marR="0" lvl="0" indent="0" algn="l" defTabSz="1238182" rtl="0" eaLnBrk="1" fontAlgn="auto" latinLnBrk="0" hangingPunct="1">
                        <a:lnSpc>
                          <a:spcPct val="100000"/>
                        </a:lnSpc>
                        <a:spcBef>
                          <a:spcPts val="0"/>
                        </a:spcBef>
                        <a:spcAft>
                          <a:spcPts val="0"/>
                        </a:spcAft>
                        <a:buClrTx/>
                        <a:buSzTx/>
                        <a:buFontTx/>
                        <a:buNone/>
                        <a:tabLst/>
                        <a:defRPr/>
                      </a:pPr>
                      <a:endParaRPr lang="en-PH" sz="5400" b="1"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extLst>
                  <a:ext uri="{0D108BD9-81ED-4DB2-BD59-A6C34878D82A}">
                    <a16:rowId xmlns:a16="http://schemas.microsoft.com/office/drawing/2014/main" val="1891021709"/>
                  </a:ext>
                </a:extLst>
              </a:tr>
              <a:tr h="1063690">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3200" b="0" dirty="0">
                          <a:solidFill>
                            <a:schemeClr val="tx1"/>
                          </a:solidFill>
                          <a:latin typeface="Open Sans" panose="020B0606030504020204" pitchFamily="34" charset="0"/>
                          <a:ea typeface="Open Sans" panose="020B0606030504020204" pitchFamily="34" charset="0"/>
                          <a:cs typeface="Open Sans" panose="020B0606030504020204" pitchFamily="34" charset="0"/>
                        </a:rPr>
                        <a:t>Index value of first element</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40325450"/>
                  </a:ext>
                </a:extLst>
              </a:tr>
              <a:tr h="1063690">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3200" b="0" dirty="0">
                          <a:solidFill>
                            <a:schemeClr val="tx1"/>
                          </a:solidFill>
                          <a:latin typeface="Open Sans" panose="020B0606030504020204" pitchFamily="34" charset="0"/>
                          <a:ea typeface="Open Sans" panose="020B0606030504020204" pitchFamily="34" charset="0"/>
                          <a:cs typeface="Open Sans" panose="020B0606030504020204" pitchFamily="34" charset="0"/>
                        </a:rPr>
                        <a:t>Index value of last element</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573087565"/>
                  </a:ext>
                </a:extLst>
              </a:tr>
              <a:tr h="1063690">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3200" b="0" dirty="0">
                          <a:solidFill>
                            <a:schemeClr val="tx1"/>
                          </a:solidFill>
                          <a:latin typeface="Open Sans" panose="020B0606030504020204" pitchFamily="34" charset="0"/>
                          <a:ea typeface="Open Sans" panose="020B0606030504020204" pitchFamily="34" charset="0"/>
                          <a:cs typeface="Open Sans" panose="020B0606030504020204" pitchFamily="34" charset="0"/>
                        </a:rPr>
                        <a:t>Retrieving number of elements:</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835684112"/>
                  </a:ext>
                </a:extLst>
              </a:tr>
              <a:tr h="1063690">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3200" b="0" dirty="0">
                          <a:solidFill>
                            <a:schemeClr val="tx1"/>
                          </a:solidFill>
                          <a:latin typeface="Open Sans" panose="020B0606030504020204" pitchFamily="34" charset="0"/>
                          <a:ea typeface="Open Sans" panose="020B0606030504020204" pitchFamily="34" charset="0"/>
                          <a:cs typeface="Open Sans" panose="020B0606030504020204" pitchFamily="34" charset="0"/>
                        </a:rPr>
                        <a:t>Setting (assigning an element)</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159612744"/>
                  </a:ext>
                </a:extLst>
              </a:tr>
              <a:tr h="1063690">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3200" b="0" dirty="0">
                          <a:solidFill>
                            <a:schemeClr val="tx1"/>
                          </a:solidFill>
                          <a:latin typeface="Open Sans" panose="020B0606030504020204" pitchFamily="34" charset="0"/>
                          <a:ea typeface="Open Sans" panose="020B0606030504020204" pitchFamily="34" charset="0"/>
                          <a:cs typeface="Open Sans" panose="020B0606030504020204" pitchFamily="34" charset="0"/>
                        </a:rPr>
                        <a:t>Getting an element</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241390698"/>
                  </a:ext>
                </a:extLst>
              </a:tr>
            </a:tbl>
          </a:graphicData>
        </a:graphic>
      </p:graphicFrame>
      <p:sp>
        <p:nvSpPr>
          <p:cNvPr id="50" name="Rectangle 49">
            <a:extLst>
              <a:ext uri="{FF2B5EF4-FFF2-40B4-BE49-F238E27FC236}">
                <a16:creationId xmlns:a16="http://schemas.microsoft.com/office/drawing/2014/main" id="{8F9BE4FB-1D5F-ABAB-581D-C17E4334EF98}"/>
              </a:ext>
            </a:extLst>
          </p:cNvPr>
          <p:cNvSpPr/>
          <p:nvPr/>
        </p:nvSpPr>
        <p:spPr>
          <a:xfrm>
            <a:off x="7951613" y="4434567"/>
            <a:ext cx="4164175" cy="846745"/>
          </a:xfrm>
          <a:prstGeom prst="rect">
            <a:avLst/>
          </a:prstGeom>
        </p:spPr>
        <p:txBody>
          <a:bodyPr wrap="square">
            <a:noAutofit/>
          </a:bodyPr>
          <a:lstStyle/>
          <a:p>
            <a:pPr algn="l">
              <a:spcAft>
                <a:spcPts val="5022"/>
              </a:spcAft>
            </a:pPr>
            <a:r>
              <a:rPr lang="en-US" sz="4200" dirty="0">
                <a:latin typeface="Open Sans" panose="020B0606030504020204" pitchFamily="34" charset="0"/>
                <a:ea typeface="Open Sans" panose="020B0606030504020204" pitchFamily="34" charset="0"/>
                <a:cs typeface="Open Sans" panose="020B0606030504020204" pitchFamily="34" charset="0"/>
              </a:rPr>
              <a:t>Example Array:</a:t>
            </a:r>
          </a:p>
          <a:p>
            <a:pPr algn="l">
              <a:spcAft>
                <a:spcPts val="5022"/>
              </a:spcAft>
            </a:pPr>
            <a:endParaRPr lang="en-US" sz="4200" dirty="0">
              <a:latin typeface="Open Sans" panose="020B0606030504020204" pitchFamily="34" charset="0"/>
              <a:ea typeface="Open Sans" panose="020B0606030504020204" pitchFamily="34" charset="0"/>
              <a:cs typeface="Open Sans" panose="020B0606030504020204" pitchFamily="34" charset="0"/>
            </a:endParaRPr>
          </a:p>
        </p:txBody>
      </p:sp>
      <p:pic>
        <p:nvPicPr>
          <p:cNvPr id="51" name="Picture 50">
            <a:extLst>
              <a:ext uri="{FF2B5EF4-FFF2-40B4-BE49-F238E27FC236}">
                <a16:creationId xmlns:a16="http://schemas.microsoft.com/office/drawing/2014/main" id="{BDB9485D-D081-72BB-488D-6130F1B8C0D7}"/>
              </a:ext>
            </a:extLst>
          </p:cNvPr>
          <p:cNvPicPr>
            <a:picLocks noChangeAspect="1"/>
          </p:cNvPicPr>
          <p:nvPr/>
        </p:nvPicPr>
        <p:blipFill>
          <a:blip r:embed="rId4"/>
          <a:stretch>
            <a:fillRect/>
          </a:stretch>
        </p:blipFill>
        <p:spPr>
          <a:xfrm>
            <a:off x="7951613" y="5348185"/>
            <a:ext cx="11696786" cy="514354"/>
          </a:xfrm>
          <a:prstGeom prst="rect">
            <a:avLst/>
          </a:prstGeom>
        </p:spPr>
      </p:pic>
      <p:pic>
        <p:nvPicPr>
          <p:cNvPr id="52" name="Picture 51">
            <a:extLst>
              <a:ext uri="{FF2B5EF4-FFF2-40B4-BE49-F238E27FC236}">
                <a16:creationId xmlns:a16="http://schemas.microsoft.com/office/drawing/2014/main" id="{4DB700F2-88A0-24D4-5119-CAE5CE8B3CCD}"/>
              </a:ext>
            </a:extLst>
          </p:cNvPr>
          <p:cNvPicPr>
            <a:picLocks noChangeAspect="1"/>
          </p:cNvPicPr>
          <p:nvPr/>
        </p:nvPicPr>
        <p:blipFill>
          <a:blip r:embed="rId5"/>
          <a:stretch>
            <a:fillRect/>
          </a:stretch>
        </p:blipFill>
        <p:spPr>
          <a:xfrm>
            <a:off x="20269090" y="5348168"/>
            <a:ext cx="15354412" cy="1000132"/>
          </a:xfrm>
          <a:prstGeom prst="rect">
            <a:avLst/>
          </a:prstGeom>
        </p:spPr>
      </p:pic>
      <p:sp>
        <p:nvSpPr>
          <p:cNvPr id="53" name="Rectangle 52">
            <a:extLst>
              <a:ext uri="{FF2B5EF4-FFF2-40B4-BE49-F238E27FC236}">
                <a16:creationId xmlns:a16="http://schemas.microsoft.com/office/drawing/2014/main" id="{8CB384C7-4E2B-9BB1-06BC-72E395694F84}"/>
              </a:ext>
            </a:extLst>
          </p:cNvPr>
          <p:cNvSpPr/>
          <p:nvPr/>
        </p:nvSpPr>
        <p:spPr>
          <a:xfrm>
            <a:off x="20229132" y="4437471"/>
            <a:ext cx="4902817" cy="846745"/>
          </a:xfrm>
          <a:prstGeom prst="rect">
            <a:avLst/>
          </a:prstGeom>
        </p:spPr>
        <p:txBody>
          <a:bodyPr wrap="square">
            <a:noAutofit/>
          </a:bodyPr>
          <a:lstStyle/>
          <a:p>
            <a:pPr algn="l">
              <a:spcAft>
                <a:spcPts val="5022"/>
              </a:spcAft>
            </a:pPr>
            <a:r>
              <a:rPr lang="en-US" sz="4200" dirty="0">
                <a:latin typeface="Open Sans" panose="020B0606030504020204" pitchFamily="34" charset="0"/>
                <a:ea typeface="Open Sans" panose="020B0606030504020204" pitchFamily="34" charset="0"/>
                <a:cs typeface="Open Sans" panose="020B0606030504020204" pitchFamily="34" charset="0"/>
              </a:rPr>
              <a:t>Example ArrayList:</a:t>
            </a:r>
          </a:p>
          <a:p>
            <a:pPr algn="l">
              <a:spcAft>
                <a:spcPts val="5022"/>
              </a:spcAft>
            </a:pPr>
            <a:endParaRPr lang="en-US" sz="4200" dirty="0">
              <a:latin typeface="Open Sans" panose="020B0606030504020204" pitchFamily="34" charset="0"/>
              <a:ea typeface="Open Sans" panose="020B0606030504020204" pitchFamily="34" charset="0"/>
              <a:cs typeface="Open Sans" panose="020B0606030504020204" pitchFamily="34" charset="0"/>
            </a:endParaRPr>
          </a:p>
        </p:txBody>
      </p:sp>
      <p:sp>
        <p:nvSpPr>
          <p:cNvPr id="54" name="Rectangle 53">
            <a:extLst>
              <a:ext uri="{FF2B5EF4-FFF2-40B4-BE49-F238E27FC236}">
                <a16:creationId xmlns:a16="http://schemas.microsoft.com/office/drawing/2014/main" id="{C7598647-66D3-7C6C-A7DB-206A5D2F23BD}"/>
              </a:ext>
            </a:extLst>
          </p:cNvPr>
          <p:cNvSpPr/>
          <p:nvPr/>
        </p:nvSpPr>
        <p:spPr>
          <a:xfrm>
            <a:off x="7951608" y="5311232"/>
            <a:ext cx="11696786" cy="564518"/>
          </a:xfrm>
          <a:prstGeom prst="rect">
            <a:avLst/>
          </a:prstGeom>
          <a:noFill/>
          <a:ln w="57150">
            <a:solidFill>
              <a:schemeClr val="tx1"/>
            </a:solid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PH" sz="3200" b="0" i="0" u="none" strike="noStrike" cap="none" spc="0" normalizeH="0" baseline="0">
              <a:ln>
                <a:noFill/>
              </a:ln>
              <a:solidFill>
                <a:srgbClr val="FFFFFF"/>
              </a:solidFill>
              <a:effectLst/>
              <a:uFillTx/>
              <a:latin typeface="+mn-lt"/>
              <a:ea typeface="+mn-ea"/>
              <a:cs typeface="+mn-cs"/>
              <a:sym typeface="Helvetica Light"/>
            </a:endParaRPr>
          </a:p>
        </p:txBody>
      </p:sp>
      <p:sp>
        <p:nvSpPr>
          <p:cNvPr id="55" name="Rectangle 54">
            <a:extLst>
              <a:ext uri="{FF2B5EF4-FFF2-40B4-BE49-F238E27FC236}">
                <a16:creationId xmlns:a16="http://schemas.microsoft.com/office/drawing/2014/main" id="{6D6E4A55-0FBA-ADF9-5670-684F98E95E02}"/>
              </a:ext>
            </a:extLst>
          </p:cNvPr>
          <p:cNvSpPr/>
          <p:nvPr/>
        </p:nvSpPr>
        <p:spPr>
          <a:xfrm>
            <a:off x="20229132" y="5327482"/>
            <a:ext cx="15394370" cy="1039480"/>
          </a:xfrm>
          <a:prstGeom prst="rect">
            <a:avLst/>
          </a:prstGeom>
          <a:noFill/>
          <a:ln w="57150">
            <a:solidFill>
              <a:schemeClr val="tx1"/>
            </a:solid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PH" sz="3200" b="0" i="0" u="none" strike="noStrike" cap="none" spc="0" normalizeH="0" baseline="0">
              <a:ln>
                <a:noFill/>
              </a:ln>
              <a:solidFill>
                <a:srgbClr val="FFFFFF"/>
              </a:solidFill>
              <a:effectLst/>
              <a:uFillTx/>
              <a:latin typeface="+mn-lt"/>
              <a:ea typeface="+mn-ea"/>
              <a:cs typeface="+mn-cs"/>
              <a:sym typeface="Helvetica Light"/>
            </a:endParaRPr>
          </a:p>
        </p:txBody>
      </p:sp>
      <p:pic>
        <p:nvPicPr>
          <p:cNvPr id="56" name="Picture 55">
            <a:extLst>
              <a:ext uri="{FF2B5EF4-FFF2-40B4-BE49-F238E27FC236}">
                <a16:creationId xmlns:a16="http://schemas.microsoft.com/office/drawing/2014/main" id="{58962095-6F18-5248-E10D-7CA40F14C02C}"/>
              </a:ext>
            </a:extLst>
          </p:cNvPr>
          <p:cNvPicPr>
            <a:picLocks noChangeAspect="1"/>
          </p:cNvPicPr>
          <p:nvPr/>
        </p:nvPicPr>
        <p:blipFill>
          <a:blip r:embed="rId6"/>
          <a:stretch>
            <a:fillRect/>
          </a:stretch>
        </p:blipFill>
        <p:spPr>
          <a:xfrm>
            <a:off x="20229132" y="6975155"/>
            <a:ext cx="471492" cy="528642"/>
          </a:xfrm>
          <a:prstGeom prst="rect">
            <a:avLst/>
          </a:prstGeom>
        </p:spPr>
      </p:pic>
      <p:pic>
        <p:nvPicPr>
          <p:cNvPr id="57" name="Picture 56">
            <a:extLst>
              <a:ext uri="{FF2B5EF4-FFF2-40B4-BE49-F238E27FC236}">
                <a16:creationId xmlns:a16="http://schemas.microsoft.com/office/drawing/2014/main" id="{C1A469E2-17BA-CB7A-0400-0F056163CCB0}"/>
              </a:ext>
            </a:extLst>
          </p:cNvPr>
          <p:cNvPicPr>
            <a:picLocks noChangeAspect="1"/>
          </p:cNvPicPr>
          <p:nvPr/>
        </p:nvPicPr>
        <p:blipFill>
          <a:blip r:embed="rId7"/>
          <a:stretch>
            <a:fillRect/>
          </a:stretch>
        </p:blipFill>
        <p:spPr>
          <a:xfrm>
            <a:off x="7951608" y="8032344"/>
            <a:ext cx="4768488" cy="535786"/>
          </a:xfrm>
          <a:prstGeom prst="rect">
            <a:avLst/>
          </a:prstGeom>
        </p:spPr>
      </p:pic>
      <p:pic>
        <p:nvPicPr>
          <p:cNvPr id="58" name="Picture 57">
            <a:extLst>
              <a:ext uri="{FF2B5EF4-FFF2-40B4-BE49-F238E27FC236}">
                <a16:creationId xmlns:a16="http://schemas.microsoft.com/office/drawing/2014/main" id="{B703D557-DE77-B462-240A-566EEEA17460}"/>
              </a:ext>
            </a:extLst>
          </p:cNvPr>
          <p:cNvPicPr>
            <a:picLocks noChangeAspect="1"/>
          </p:cNvPicPr>
          <p:nvPr/>
        </p:nvPicPr>
        <p:blipFill>
          <a:blip r:embed="rId8"/>
          <a:stretch>
            <a:fillRect/>
          </a:stretch>
        </p:blipFill>
        <p:spPr>
          <a:xfrm>
            <a:off x="7951608" y="9073943"/>
            <a:ext cx="9172643" cy="567932"/>
          </a:xfrm>
          <a:prstGeom prst="rect">
            <a:avLst/>
          </a:prstGeom>
        </p:spPr>
      </p:pic>
      <p:pic>
        <p:nvPicPr>
          <p:cNvPr id="59" name="Picture 58">
            <a:extLst>
              <a:ext uri="{FF2B5EF4-FFF2-40B4-BE49-F238E27FC236}">
                <a16:creationId xmlns:a16="http://schemas.microsoft.com/office/drawing/2014/main" id="{D1793CCE-340C-33DA-5296-032D7E92B4F8}"/>
              </a:ext>
            </a:extLst>
          </p:cNvPr>
          <p:cNvPicPr>
            <a:picLocks noChangeAspect="1"/>
          </p:cNvPicPr>
          <p:nvPr/>
        </p:nvPicPr>
        <p:blipFill>
          <a:blip r:embed="rId9"/>
          <a:stretch>
            <a:fillRect/>
          </a:stretch>
        </p:blipFill>
        <p:spPr>
          <a:xfrm>
            <a:off x="7951608" y="10185104"/>
            <a:ext cx="5004234" cy="525069"/>
          </a:xfrm>
          <a:prstGeom prst="rect">
            <a:avLst/>
          </a:prstGeom>
        </p:spPr>
      </p:pic>
      <p:pic>
        <p:nvPicPr>
          <p:cNvPr id="60" name="Picture 59">
            <a:extLst>
              <a:ext uri="{FF2B5EF4-FFF2-40B4-BE49-F238E27FC236}">
                <a16:creationId xmlns:a16="http://schemas.microsoft.com/office/drawing/2014/main" id="{ED2D387B-AE6B-E65F-0427-7515BE7A211B}"/>
              </a:ext>
            </a:extLst>
          </p:cNvPr>
          <p:cNvPicPr>
            <a:picLocks noChangeAspect="1"/>
          </p:cNvPicPr>
          <p:nvPr/>
        </p:nvPicPr>
        <p:blipFill>
          <a:blip r:embed="rId10"/>
          <a:stretch>
            <a:fillRect/>
          </a:stretch>
        </p:blipFill>
        <p:spPr>
          <a:xfrm>
            <a:off x="7951608" y="11266244"/>
            <a:ext cx="7500992" cy="567932"/>
          </a:xfrm>
          <a:prstGeom prst="rect">
            <a:avLst/>
          </a:prstGeom>
        </p:spPr>
      </p:pic>
      <p:pic>
        <p:nvPicPr>
          <p:cNvPr id="61" name="Picture 60">
            <a:extLst>
              <a:ext uri="{FF2B5EF4-FFF2-40B4-BE49-F238E27FC236}">
                <a16:creationId xmlns:a16="http://schemas.microsoft.com/office/drawing/2014/main" id="{BAC357A6-0251-815C-EAE5-29FE6F1D0DD5}"/>
              </a:ext>
            </a:extLst>
          </p:cNvPr>
          <p:cNvPicPr>
            <a:picLocks noChangeAspect="1"/>
          </p:cNvPicPr>
          <p:nvPr/>
        </p:nvPicPr>
        <p:blipFill>
          <a:blip r:embed="rId11"/>
          <a:stretch>
            <a:fillRect/>
          </a:stretch>
        </p:blipFill>
        <p:spPr>
          <a:xfrm>
            <a:off x="20234768" y="8070404"/>
            <a:ext cx="5615028" cy="503638"/>
          </a:xfrm>
          <a:prstGeom prst="rect">
            <a:avLst/>
          </a:prstGeom>
        </p:spPr>
      </p:pic>
      <p:pic>
        <p:nvPicPr>
          <p:cNvPr id="62" name="Picture 61">
            <a:extLst>
              <a:ext uri="{FF2B5EF4-FFF2-40B4-BE49-F238E27FC236}">
                <a16:creationId xmlns:a16="http://schemas.microsoft.com/office/drawing/2014/main" id="{FB9380A1-A1E1-C26C-C113-E2FA0D2148FA}"/>
              </a:ext>
            </a:extLst>
          </p:cNvPr>
          <p:cNvPicPr>
            <a:picLocks noChangeAspect="1"/>
          </p:cNvPicPr>
          <p:nvPr/>
        </p:nvPicPr>
        <p:blipFill>
          <a:blip r:embed="rId12"/>
          <a:stretch>
            <a:fillRect/>
          </a:stretch>
        </p:blipFill>
        <p:spPr>
          <a:xfrm>
            <a:off x="20229132" y="9064708"/>
            <a:ext cx="10040614" cy="546500"/>
          </a:xfrm>
          <a:prstGeom prst="rect">
            <a:avLst/>
          </a:prstGeom>
        </p:spPr>
      </p:pic>
      <p:pic>
        <p:nvPicPr>
          <p:cNvPr id="63" name="Picture 62">
            <a:extLst>
              <a:ext uri="{FF2B5EF4-FFF2-40B4-BE49-F238E27FC236}">
                <a16:creationId xmlns:a16="http://schemas.microsoft.com/office/drawing/2014/main" id="{4A5C34DA-EDC7-78EF-668E-75E1882B9950}"/>
              </a:ext>
            </a:extLst>
          </p:cNvPr>
          <p:cNvPicPr>
            <a:picLocks noChangeAspect="1"/>
          </p:cNvPicPr>
          <p:nvPr/>
        </p:nvPicPr>
        <p:blipFill>
          <a:blip r:embed="rId13"/>
          <a:stretch>
            <a:fillRect/>
          </a:stretch>
        </p:blipFill>
        <p:spPr>
          <a:xfrm>
            <a:off x="20229132" y="10162102"/>
            <a:ext cx="6665168" cy="557217"/>
          </a:xfrm>
          <a:prstGeom prst="rect">
            <a:avLst/>
          </a:prstGeom>
        </p:spPr>
      </p:pic>
      <p:pic>
        <p:nvPicPr>
          <p:cNvPr id="64" name="Picture 63">
            <a:extLst>
              <a:ext uri="{FF2B5EF4-FFF2-40B4-BE49-F238E27FC236}">
                <a16:creationId xmlns:a16="http://schemas.microsoft.com/office/drawing/2014/main" id="{3E099FEB-654F-E44E-7A61-4ECA30136CBA}"/>
              </a:ext>
            </a:extLst>
          </p:cNvPr>
          <p:cNvPicPr>
            <a:picLocks noChangeAspect="1"/>
          </p:cNvPicPr>
          <p:nvPr/>
        </p:nvPicPr>
        <p:blipFill>
          <a:blip r:embed="rId14"/>
          <a:stretch>
            <a:fillRect/>
          </a:stretch>
        </p:blipFill>
        <p:spPr>
          <a:xfrm>
            <a:off x="20229132" y="11244872"/>
            <a:ext cx="9461966" cy="578648"/>
          </a:xfrm>
          <a:prstGeom prst="rect">
            <a:avLst/>
          </a:prstGeom>
        </p:spPr>
      </p:pic>
      <p:pic>
        <p:nvPicPr>
          <p:cNvPr id="65" name="Picture 64">
            <a:extLst>
              <a:ext uri="{FF2B5EF4-FFF2-40B4-BE49-F238E27FC236}">
                <a16:creationId xmlns:a16="http://schemas.microsoft.com/office/drawing/2014/main" id="{93B9745A-32B2-2514-07AE-7A4ACC21D0FC}"/>
              </a:ext>
            </a:extLst>
          </p:cNvPr>
          <p:cNvPicPr>
            <a:picLocks noChangeAspect="1"/>
          </p:cNvPicPr>
          <p:nvPr/>
        </p:nvPicPr>
        <p:blipFill>
          <a:blip r:embed="rId6"/>
          <a:stretch>
            <a:fillRect/>
          </a:stretch>
        </p:blipFill>
        <p:spPr>
          <a:xfrm>
            <a:off x="7951608" y="6975155"/>
            <a:ext cx="471492" cy="528642"/>
          </a:xfrm>
          <a:prstGeom prst="rect">
            <a:avLst/>
          </a:prstGeom>
        </p:spPr>
      </p:pic>
    </p:spTree>
    <p:extLst>
      <p:ext uri="{BB962C8B-B14F-4D97-AF65-F5344CB8AC3E}">
        <p14:creationId xmlns:p14="http://schemas.microsoft.com/office/powerpoint/2010/main" val="46540855"/>
      </p:ext>
    </p:extLst>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13476446"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Element information</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Arrays vs. ArrayLists</a:t>
            </a:r>
          </a:p>
        </p:txBody>
      </p:sp>
      <p:sp>
        <p:nvSpPr>
          <p:cNvPr id="48" name="Rectangle 47">
            <a:extLst>
              <a:ext uri="{FF2B5EF4-FFF2-40B4-BE49-F238E27FC236}">
                <a16:creationId xmlns:a16="http://schemas.microsoft.com/office/drawing/2014/main" id="{50581F07-9AAB-1CBC-AF0C-90F93ED41D63}"/>
              </a:ext>
            </a:extLst>
          </p:cNvPr>
          <p:cNvSpPr/>
          <p:nvPr/>
        </p:nvSpPr>
        <p:spPr>
          <a:xfrm>
            <a:off x="952498" y="12315465"/>
            <a:ext cx="34782670" cy="576823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 number of elements in an </a:t>
            </a:r>
            <a:r>
              <a:rPr lang="en-US" sz="6400" dirty="0" err="1">
                <a:latin typeface="Open Sans" panose="020B0606030504020204" pitchFamily="34" charset="0"/>
                <a:ea typeface="Open Sans" panose="020B0606030504020204" pitchFamily="34" charset="0"/>
                <a:cs typeface="Open Sans" panose="020B0606030504020204" pitchFamily="34" charset="0"/>
              </a:rPr>
              <a:t>ArrayList</a:t>
            </a:r>
            <a:r>
              <a:rPr lang="en-US" sz="6400" dirty="0">
                <a:latin typeface="Open Sans" panose="020B0606030504020204" pitchFamily="34" charset="0"/>
                <a:ea typeface="Open Sans" panose="020B0606030504020204" pitchFamily="34" charset="0"/>
                <a:cs typeface="Open Sans" panose="020B0606030504020204" pitchFamily="34" charset="0"/>
              </a:rPr>
              <a:t> may vary and can be retrieved with a method on the instance, named size().</a:t>
            </a:r>
          </a:p>
          <a:p>
            <a:pPr algn="l">
              <a:spcAft>
                <a:spcPts val="5022"/>
              </a:spcAft>
            </a:pPr>
            <a:r>
              <a:rPr lang="en-US" sz="6400" dirty="0" err="1">
                <a:latin typeface="Open Sans" panose="020B0606030504020204" pitchFamily="34" charset="0"/>
                <a:ea typeface="Open Sans" panose="020B0606030504020204" pitchFamily="34" charset="0"/>
                <a:cs typeface="Open Sans" panose="020B0606030504020204" pitchFamily="34" charset="0"/>
              </a:rPr>
              <a:t>ArrayList</a:t>
            </a:r>
            <a:r>
              <a:rPr lang="en-US" sz="6400" dirty="0">
                <a:latin typeface="Open Sans" panose="020B0606030504020204" pitchFamily="34" charset="0"/>
                <a:ea typeface="Open Sans" panose="020B0606030504020204" pitchFamily="34" charset="0"/>
                <a:cs typeface="Open Sans" panose="020B0606030504020204" pitchFamily="34" charset="0"/>
              </a:rPr>
              <a:t> elements are accessed with get and set methods, also using an index ranging from 0 to one less than the number of elements.</a:t>
            </a:r>
          </a:p>
        </p:txBody>
      </p:sp>
      <p:graphicFrame>
        <p:nvGraphicFramePr>
          <p:cNvPr id="3" name="Table 2">
            <a:extLst>
              <a:ext uri="{FF2B5EF4-FFF2-40B4-BE49-F238E27FC236}">
                <a16:creationId xmlns:a16="http://schemas.microsoft.com/office/drawing/2014/main" id="{EE25A57A-2264-3524-A32B-A4625EF4E721}"/>
              </a:ext>
            </a:extLst>
          </p:cNvPr>
          <p:cNvGraphicFramePr>
            <a:graphicFrameLocks noGrp="1"/>
          </p:cNvGraphicFramePr>
          <p:nvPr/>
        </p:nvGraphicFramePr>
        <p:xfrm>
          <a:off x="952498" y="2849624"/>
          <a:ext cx="34782668" cy="9149544"/>
        </p:xfrm>
        <a:graphic>
          <a:graphicData uri="http://schemas.openxmlformats.org/drawingml/2006/table">
            <a:tbl>
              <a:tblPr firstRow="1" bandRow="1">
                <a:tableStyleId>{5C22544A-7EE6-4342-B048-85BDC9FD1C3A}</a:tableStyleId>
              </a:tblPr>
              <a:tblGrid>
                <a:gridCol w="6773249">
                  <a:extLst>
                    <a:ext uri="{9D8B030D-6E8A-4147-A177-3AD203B41FA5}">
                      <a16:colId xmlns:a16="http://schemas.microsoft.com/office/drawing/2014/main" val="2844207666"/>
                    </a:ext>
                  </a:extLst>
                </a:gridCol>
                <a:gridCol w="12148457">
                  <a:extLst>
                    <a:ext uri="{9D8B030D-6E8A-4147-A177-3AD203B41FA5}">
                      <a16:colId xmlns:a16="http://schemas.microsoft.com/office/drawing/2014/main" val="2994918102"/>
                    </a:ext>
                  </a:extLst>
                </a:gridCol>
                <a:gridCol w="15860962">
                  <a:extLst>
                    <a:ext uri="{9D8B030D-6E8A-4147-A177-3AD203B41FA5}">
                      <a16:colId xmlns:a16="http://schemas.microsoft.com/office/drawing/2014/main" val="2555670698"/>
                    </a:ext>
                  </a:extLst>
                </a:gridCol>
              </a:tblGrid>
              <a:tr h="1331941">
                <a:tc>
                  <a:txBody>
                    <a:bodyPr/>
                    <a:lstStyle/>
                    <a:p>
                      <a:pPr marL="180000" algn="l"/>
                      <a:endParaRPr lang="en-PH"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marR="0" lvl="0" indent="0" algn="l" defTabSz="1238182" rtl="0" eaLnBrk="1" fontAlgn="auto" latinLnBrk="0" hangingPunct="1">
                        <a:lnSpc>
                          <a:spcPct val="100000"/>
                        </a:lnSpc>
                        <a:spcBef>
                          <a:spcPts val="0"/>
                        </a:spcBef>
                        <a:spcAft>
                          <a:spcPts val="0"/>
                        </a:spcAft>
                        <a:buClrTx/>
                        <a:buSzTx/>
                        <a:buFontTx/>
                        <a:buNone/>
                        <a:tabLst/>
                        <a:defRPr/>
                      </a:pPr>
                      <a:r>
                        <a:rPr lang="en-US" sz="5400" b="1" dirty="0">
                          <a:solidFill>
                            <a:schemeClr val="tx1"/>
                          </a:solidFill>
                          <a:latin typeface="Open Sans" panose="020B0606030504020204" pitchFamily="34" charset="0"/>
                          <a:ea typeface="Open Sans" panose="020B0606030504020204" pitchFamily="34" charset="0"/>
                          <a:cs typeface="Open Sans" panose="020B0606030504020204" pitchFamily="34" charset="0"/>
                        </a:rPr>
                        <a:t>Accessing Array Element data	</a:t>
                      </a:r>
                      <a:endParaRPr lang="en-PH" sz="5400" b="1"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marR="0" lvl="0" indent="0" algn="l" defTabSz="1238182" rtl="0" eaLnBrk="1" fontAlgn="auto" latinLnBrk="0" hangingPunct="1">
                        <a:lnSpc>
                          <a:spcPct val="100000"/>
                        </a:lnSpc>
                        <a:spcBef>
                          <a:spcPts val="0"/>
                        </a:spcBef>
                        <a:spcAft>
                          <a:spcPts val="0"/>
                        </a:spcAft>
                        <a:buClrTx/>
                        <a:buSzTx/>
                        <a:buFontTx/>
                        <a:buNone/>
                        <a:tabLst/>
                        <a:defRPr/>
                      </a:pPr>
                      <a:r>
                        <a:rPr lang="en-PH" sz="5400" b="1" dirty="0">
                          <a:solidFill>
                            <a:schemeClr val="tx1"/>
                          </a:solidFill>
                          <a:latin typeface="Open Sans" panose="020B0606030504020204" pitchFamily="34" charset="0"/>
                          <a:ea typeface="Open Sans" panose="020B0606030504020204" pitchFamily="34" charset="0"/>
                          <a:cs typeface="Open Sans" panose="020B0606030504020204" pitchFamily="34" charset="0"/>
                        </a:rPr>
                        <a:t>Accessing ArrayList Element data</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extLst>
                  <a:ext uri="{0D108BD9-81ED-4DB2-BD59-A6C34878D82A}">
                    <a16:rowId xmlns:a16="http://schemas.microsoft.com/office/drawing/2014/main" val="3978129174"/>
                  </a:ext>
                </a:extLst>
              </a:tr>
              <a:tr h="2499153">
                <a:tc>
                  <a:txBody>
                    <a:bodyPr/>
                    <a:lstStyle/>
                    <a:p>
                      <a:pPr marL="180000" algn="l"/>
                      <a:endParaRPr lang="en-PH"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marR="0" lvl="0" indent="0" algn="l" defTabSz="1238182" rtl="0" eaLnBrk="1" fontAlgn="auto" latinLnBrk="0" hangingPunct="1">
                        <a:lnSpc>
                          <a:spcPct val="100000"/>
                        </a:lnSpc>
                        <a:spcBef>
                          <a:spcPts val="0"/>
                        </a:spcBef>
                        <a:spcAft>
                          <a:spcPts val="0"/>
                        </a:spcAft>
                        <a:buClrTx/>
                        <a:buSzTx/>
                        <a:buFontTx/>
                        <a:buNone/>
                        <a:tabLst/>
                        <a:defRPr/>
                      </a:pPr>
                      <a:endParaRPr lang="en-PH" sz="5400" b="1"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marR="0" lvl="0" indent="0" algn="l" defTabSz="1238182" rtl="0" eaLnBrk="1" fontAlgn="auto" latinLnBrk="0" hangingPunct="1">
                        <a:lnSpc>
                          <a:spcPct val="100000"/>
                        </a:lnSpc>
                        <a:spcBef>
                          <a:spcPts val="0"/>
                        </a:spcBef>
                        <a:spcAft>
                          <a:spcPts val="0"/>
                        </a:spcAft>
                        <a:buClrTx/>
                        <a:buSzTx/>
                        <a:buFontTx/>
                        <a:buNone/>
                        <a:tabLst/>
                        <a:defRPr/>
                      </a:pPr>
                      <a:endParaRPr lang="en-PH" sz="5400" b="1"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extLst>
                  <a:ext uri="{0D108BD9-81ED-4DB2-BD59-A6C34878D82A}">
                    <a16:rowId xmlns:a16="http://schemas.microsoft.com/office/drawing/2014/main" val="1891021709"/>
                  </a:ext>
                </a:extLst>
              </a:tr>
              <a:tr h="1063690">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3200" b="0" dirty="0">
                          <a:solidFill>
                            <a:schemeClr val="tx1"/>
                          </a:solidFill>
                          <a:latin typeface="Open Sans" panose="020B0606030504020204" pitchFamily="34" charset="0"/>
                          <a:ea typeface="Open Sans" panose="020B0606030504020204" pitchFamily="34" charset="0"/>
                          <a:cs typeface="Open Sans" panose="020B0606030504020204" pitchFamily="34" charset="0"/>
                        </a:rPr>
                        <a:t>Index value of first element</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40325450"/>
                  </a:ext>
                </a:extLst>
              </a:tr>
              <a:tr h="1063690">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3200" b="0" dirty="0">
                          <a:solidFill>
                            <a:schemeClr val="tx1"/>
                          </a:solidFill>
                          <a:latin typeface="Open Sans" panose="020B0606030504020204" pitchFamily="34" charset="0"/>
                          <a:ea typeface="Open Sans" panose="020B0606030504020204" pitchFamily="34" charset="0"/>
                          <a:cs typeface="Open Sans" panose="020B0606030504020204" pitchFamily="34" charset="0"/>
                        </a:rPr>
                        <a:t>Index value of last element</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573087565"/>
                  </a:ext>
                </a:extLst>
              </a:tr>
              <a:tr h="1063690">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3200" b="0" dirty="0">
                          <a:solidFill>
                            <a:schemeClr val="tx1"/>
                          </a:solidFill>
                          <a:latin typeface="Open Sans" panose="020B0606030504020204" pitchFamily="34" charset="0"/>
                          <a:ea typeface="Open Sans" panose="020B0606030504020204" pitchFamily="34" charset="0"/>
                          <a:cs typeface="Open Sans" panose="020B0606030504020204" pitchFamily="34" charset="0"/>
                        </a:rPr>
                        <a:t>Retrieving number of elements:</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835684112"/>
                  </a:ext>
                </a:extLst>
              </a:tr>
              <a:tr h="1063690">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3200" b="0" dirty="0">
                          <a:solidFill>
                            <a:schemeClr val="tx1"/>
                          </a:solidFill>
                          <a:latin typeface="Open Sans" panose="020B0606030504020204" pitchFamily="34" charset="0"/>
                          <a:ea typeface="Open Sans" panose="020B0606030504020204" pitchFamily="34" charset="0"/>
                          <a:cs typeface="Open Sans" panose="020B0606030504020204" pitchFamily="34" charset="0"/>
                        </a:rPr>
                        <a:t>Setting (assigning an element)</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159612744"/>
                  </a:ext>
                </a:extLst>
              </a:tr>
              <a:tr h="1063690">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3200" b="0" dirty="0">
                          <a:solidFill>
                            <a:schemeClr val="tx1"/>
                          </a:solidFill>
                          <a:latin typeface="Open Sans" panose="020B0606030504020204" pitchFamily="34" charset="0"/>
                          <a:ea typeface="Open Sans" panose="020B0606030504020204" pitchFamily="34" charset="0"/>
                          <a:cs typeface="Open Sans" panose="020B0606030504020204" pitchFamily="34" charset="0"/>
                        </a:rPr>
                        <a:t>Getting an element</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241390698"/>
                  </a:ext>
                </a:extLst>
              </a:tr>
            </a:tbl>
          </a:graphicData>
        </a:graphic>
      </p:graphicFrame>
      <p:sp>
        <p:nvSpPr>
          <p:cNvPr id="4" name="Rectangle 3">
            <a:extLst>
              <a:ext uri="{FF2B5EF4-FFF2-40B4-BE49-F238E27FC236}">
                <a16:creationId xmlns:a16="http://schemas.microsoft.com/office/drawing/2014/main" id="{D2593D60-0EEE-1E42-DB82-D789FD051F3D}"/>
              </a:ext>
            </a:extLst>
          </p:cNvPr>
          <p:cNvSpPr/>
          <p:nvPr/>
        </p:nvSpPr>
        <p:spPr>
          <a:xfrm>
            <a:off x="7951613" y="4434567"/>
            <a:ext cx="4164175" cy="846745"/>
          </a:xfrm>
          <a:prstGeom prst="rect">
            <a:avLst/>
          </a:prstGeom>
        </p:spPr>
        <p:txBody>
          <a:bodyPr wrap="square">
            <a:noAutofit/>
          </a:bodyPr>
          <a:lstStyle/>
          <a:p>
            <a:pPr algn="l">
              <a:spcAft>
                <a:spcPts val="5022"/>
              </a:spcAft>
            </a:pPr>
            <a:r>
              <a:rPr lang="en-US" sz="4200" dirty="0">
                <a:latin typeface="Open Sans" panose="020B0606030504020204" pitchFamily="34" charset="0"/>
                <a:ea typeface="Open Sans" panose="020B0606030504020204" pitchFamily="34" charset="0"/>
                <a:cs typeface="Open Sans" panose="020B0606030504020204" pitchFamily="34" charset="0"/>
              </a:rPr>
              <a:t>Example Array:</a:t>
            </a:r>
          </a:p>
          <a:p>
            <a:pPr algn="l">
              <a:spcAft>
                <a:spcPts val="5022"/>
              </a:spcAft>
            </a:pPr>
            <a:endParaRPr lang="en-US" sz="4200" dirty="0">
              <a:latin typeface="Open Sans" panose="020B0606030504020204" pitchFamily="34" charset="0"/>
              <a:ea typeface="Open Sans" panose="020B0606030504020204" pitchFamily="34" charset="0"/>
              <a:cs typeface="Open Sans" panose="020B0606030504020204" pitchFamily="34" charset="0"/>
            </a:endParaRPr>
          </a:p>
        </p:txBody>
      </p:sp>
      <p:pic>
        <p:nvPicPr>
          <p:cNvPr id="5" name="Picture 4">
            <a:extLst>
              <a:ext uri="{FF2B5EF4-FFF2-40B4-BE49-F238E27FC236}">
                <a16:creationId xmlns:a16="http://schemas.microsoft.com/office/drawing/2014/main" id="{A50176EF-ABEA-20F3-17EC-319CC9E89876}"/>
              </a:ext>
            </a:extLst>
          </p:cNvPr>
          <p:cNvPicPr>
            <a:picLocks noChangeAspect="1"/>
          </p:cNvPicPr>
          <p:nvPr/>
        </p:nvPicPr>
        <p:blipFill>
          <a:blip r:embed="rId4"/>
          <a:stretch>
            <a:fillRect/>
          </a:stretch>
        </p:blipFill>
        <p:spPr>
          <a:xfrm>
            <a:off x="7951613" y="5348185"/>
            <a:ext cx="11696786" cy="514354"/>
          </a:xfrm>
          <a:prstGeom prst="rect">
            <a:avLst/>
          </a:prstGeom>
        </p:spPr>
      </p:pic>
      <p:pic>
        <p:nvPicPr>
          <p:cNvPr id="6" name="Picture 5">
            <a:extLst>
              <a:ext uri="{FF2B5EF4-FFF2-40B4-BE49-F238E27FC236}">
                <a16:creationId xmlns:a16="http://schemas.microsoft.com/office/drawing/2014/main" id="{AF4441A7-818F-6C31-16F0-98DE92BC7F9D}"/>
              </a:ext>
            </a:extLst>
          </p:cNvPr>
          <p:cNvPicPr>
            <a:picLocks noChangeAspect="1"/>
          </p:cNvPicPr>
          <p:nvPr/>
        </p:nvPicPr>
        <p:blipFill>
          <a:blip r:embed="rId5"/>
          <a:stretch>
            <a:fillRect/>
          </a:stretch>
        </p:blipFill>
        <p:spPr>
          <a:xfrm>
            <a:off x="20269090" y="5348168"/>
            <a:ext cx="15354412" cy="1000132"/>
          </a:xfrm>
          <a:prstGeom prst="rect">
            <a:avLst/>
          </a:prstGeom>
        </p:spPr>
      </p:pic>
      <p:sp>
        <p:nvSpPr>
          <p:cNvPr id="11" name="Rectangle 10">
            <a:extLst>
              <a:ext uri="{FF2B5EF4-FFF2-40B4-BE49-F238E27FC236}">
                <a16:creationId xmlns:a16="http://schemas.microsoft.com/office/drawing/2014/main" id="{D52FC77D-1481-59BE-93BC-0BC06A182847}"/>
              </a:ext>
            </a:extLst>
          </p:cNvPr>
          <p:cNvSpPr/>
          <p:nvPr/>
        </p:nvSpPr>
        <p:spPr>
          <a:xfrm>
            <a:off x="20229132" y="4437471"/>
            <a:ext cx="4902817" cy="846745"/>
          </a:xfrm>
          <a:prstGeom prst="rect">
            <a:avLst/>
          </a:prstGeom>
        </p:spPr>
        <p:txBody>
          <a:bodyPr wrap="square">
            <a:noAutofit/>
          </a:bodyPr>
          <a:lstStyle/>
          <a:p>
            <a:pPr algn="l">
              <a:spcAft>
                <a:spcPts val="5022"/>
              </a:spcAft>
            </a:pPr>
            <a:r>
              <a:rPr lang="en-US" sz="4200" dirty="0">
                <a:latin typeface="Open Sans" panose="020B0606030504020204" pitchFamily="34" charset="0"/>
                <a:ea typeface="Open Sans" panose="020B0606030504020204" pitchFamily="34" charset="0"/>
                <a:cs typeface="Open Sans" panose="020B0606030504020204" pitchFamily="34" charset="0"/>
              </a:rPr>
              <a:t>Example ArrayList:</a:t>
            </a:r>
          </a:p>
          <a:p>
            <a:pPr algn="l">
              <a:spcAft>
                <a:spcPts val="5022"/>
              </a:spcAft>
            </a:pPr>
            <a:endParaRPr lang="en-US" sz="4200" dirty="0">
              <a:latin typeface="Open Sans" panose="020B0606030504020204" pitchFamily="34" charset="0"/>
              <a:ea typeface="Open Sans" panose="020B0606030504020204" pitchFamily="34" charset="0"/>
              <a:cs typeface="Open Sans" panose="020B0606030504020204" pitchFamily="34" charset="0"/>
            </a:endParaRPr>
          </a:p>
        </p:txBody>
      </p:sp>
      <p:sp>
        <p:nvSpPr>
          <p:cNvPr id="13" name="Rectangle 12">
            <a:extLst>
              <a:ext uri="{FF2B5EF4-FFF2-40B4-BE49-F238E27FC236}">
                <a16:creationId xmlns:a16="http://schemas.microsoft.com/office/drawing/2014/main" id="{B2683574-FB8E-260F-D61F-498F15A7612C}"/>
              </a:ext>
            </a:extLst>
          </p:cNvPr>
          <p:cNvSpPr/>
          <p:nvPr/>
        </p:nvSpPr>
        <p:spPr>
          <a:xfrm>
            <a:off x="7951608" y="5311232"/>
            <a:ext cx="11696786" cy="564518"/>
          </a:xfrm>
          <a:prstGeom prst="rect">
            <a:avLst/>
          </a:prstGeom>
          <a:noFill/>
          <a:ln w="57150">
            <a:solidFill>
              <a:schemeClr val="tx1"/>
            </a:solid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PH" sz="3200" b="0" i="0" u="none" strike="noStrike" cap="none" spc="0" normalizeH="0" baseline="0">
              <a:ln>
                <a:noFill/>
              </a:ln>
              <a:solidFill>
                <a:srgbClr val="FFFFFF"/>
              </a:solidFill>
              <a:effectLst/>
              <a:uFillTx/>
              <a:latin typeface="+mn-lt"/>
              <a:ea typeface="+mn-ea"/>
              <a:cs typeface="+mn-cs"/>
              <a:sym typeface="Helvetica Light"/>
            </a:endParaRPr>
          </a:p>
        </p:txBody>
      </p:sp>
      <p:sp>
        <p:nvSpPr>
          <p:cNvPr id="14" name="Rectangle 13">
            <a:extLst>
              <a:ext uri="{FF2B5EF4-FFF2-40B4-BE49-F238E27FC236}">
                <a16:creationId xmlns:a16="http://schemas.microsoft.com/office/drawing/2014/main" id="{954CA2CA-1C64-6E3F-C908-61AB78620E25}"/>
              </a:ext>
            </a:extLst>
          </p:cNvPr>
          <p:cNvSpPr/>
          <p:nvPr/>
        </p:nvSpPr>
        <p:spPr>
          <a:xfrm>
            <a:off x="20229132" y="5327482"/>
            <a:ext cx="15394370" cy="1039480"/>
          </a:xfrm>
          <a:prstGeom prst="rect">
            <a:avLst/>
          </a:prstGeom>
          <a:noFill/>
          <a:ln w="57150">
            <a:solidFill>
              <a:schemeClr val="tx1"/>
            </a:solid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PH" sz="3200" b="0" i="0" u="none" strike="noStrike" cap="none" spc="0" normalizeH="0" baseline="0">
              <a:ln>
                <a:noFill/>
              </a:ln>
              <a:solidFill>
                <a:srgbClr val="FFFFFF"/>
              </a:solidFill>
              <a:effectLst/>
              <a:uFillTx/>
              <a:latin typeface="+mn-lt"/>
              <a:ea typeface="+mn-ea"/>
              <a:cs typeface="+mn-cs"/>
              <a:sym typeface="Helvetica Light"/>
            </a:endParaRPr>
          </a:p>
        </p:txBody>
      </p:sp>
      <p:pic>
        <p:nvPicPr>
          <p:cNvPr id="15" name="Picture 14">
            <a:extLst>
              <a:ext uri="{FF2B5EF4-FFF2-40B4-BE49-F238E27FC236}">
                <a16:creationId xmlns:a16="http://schemas.microsoft.com/office/drawing/2014/main" id="{AF9DC2A0-D206-026D-4370-761CE9F724DB}"/>
              </a:ext>
            </a:extLst>
          </p:cNvPr>
          <p:cNvPicPr>
            <a:picLocks noChangeAspect="1"/>
          </p:cNvPicPr>
          <p:nvPr/>
        </p:nvPicPr>
        <p:blipFill>
          <a:blip r:embed="rId6"/>
          <a:stretch>
            <a:fillRect/>
          </a:stretch>
        </p:blipFill>
        <p:spPr>
          <a:xfrm>
            <a:off x="20229132" y="6975155"/>
            <a:ext cx="471492" cy="528642"/>
          </a:xfrm>
          <a:prstGeom prst="rect">
            <a:avLst/>
          </a:prstGeom>
        </p:spPr>
      </p:pic>
      <p:pic>
        <p:nvPicPr>
          <p:cNvPr id="16" name="Picture 15">
            <a:extLst>
              <a:ext uri="{FF2B5EF4-FFF2-40B4-BE49-F238E27FC236}">
                <a16:creationId xmlns:a16="http://schemas.microsoft.com/office/drawing/2014/main" id="{57DA0EDC-6453-A62D-F1B5-0846183934A7}"/>
              </a:ext>
            </a:extLst>
          </p:cNvPr>
          <p:cNvPicPr>
            <a:picLocks noChangeAspect="1"/>
          </p:cNvPicPr>
          <p:nvPr/>
        </p:nvPicPr>
        <p:blipFill>
          <a:blip r:embed="rId7"/>
          <a:stretch>
            <a:fillRect/>
          </a:stretch>
        </p:blipFill>
        <p:spPr>
          <a:xfrm>
            <a:off x="7951608" y="8032344"/>
            <a:ext cx="4768488" cy="535786"/>
          </a:xfrm>
          <a:prstGeom prst="rect">
            <a:avLst/>
          </a:prstGeom>
        </p:spPr>
      </p:pic>
      <p:pic>
        <p:nvPicPr>
          <p:cNvPr id="17" name="Picture 16">
            <a:extLst>
              <a:ext uri="{FF2B5EF4-FFF2-40B4-BE49-F238E27FC236}">
                <a16:creationId xmlns:a16="http://schemas.microsoft.com/office/drawing/2014/main" id="{383F0C67-EAB7-D108-19D1-C13B4C10FE12}"/>
              </a:ext>
            </a:extLst>
          </p:cNvPr>
          <p:cNvPicPr>
            <a:picLocks noChangeAspect="1"/>
          </p:cNvPicPr>
          <p:nvPr/>
        </p:nvPicPr>
        <p:blipFill>
          <a:blip r:embed="rId8"/>
          <a:stretch>
            <a:fillRect/>
          </a:stretch>
        </p:blipFill>
        <p:spPr>
          <a:xfrm>
            <a:off x="7951608" y="9073943"/>
            <a:ext cx="9172643" cy="567932"/>
          </a:xfrm>
          <a:prstGeom prst="rect">
            <a:avLst/>
          </a:prstGeom>
        </p:spPr>
      </p:pic>
      <p:pic>
        <p:nvPicPr>
          <p:cNvPr id="20" name="Picture 19">
            <a:extLst>
              <a:ext uri="{FF2B5EF4-FFF2-40B4-BE49-F238E27FC236}">
                <a16:creationId xmlns:a16="http://schemas.microsoft.com/office/drawing/2014/main" id="{EA7EEF76-E860-9089-1DDD-308FD0EC2F2A}"/>
              </a:ext>
            </a:extLst>
          </p:cNvPr>
          <p:cNvPicPr>
            <a:picLocks noChangeAspect="1"/>
          </p:cNvPicPr>
          <p:nvPr/>
        </p:nvPicPr>
        <p:blipFill>
          <a:blip r:embed="rId9"/>
          <a:stretch>
            <a:fillRect/>
          </a:stretch>
        </p:blipFill>
        <p:spPr>
          <a:xfrm>
            <a:off x="7951608" y="10185104"/>
            <a:ext cx="5004234" cy="525069"/>
          </a:xfrm>
          <a:prstGeom prst="rect">
            <a:avLst/>
          </a:prstGeom>
        </p:spPr>
      </p:pic>
      <p:pic>
        <p:nvPicPr>
          <p:cNvPr id="21" name="Picture 20">
            <a:extLst>
              <a:ext uri="{FF2B5EF4-FFF2-40B4-BE49-F238E27FC236}">
                <a16:creationId xmlns:a16="http://schemas.microsoft.com/office/drawing/2014/main" id="{BF2D85EC-8BA3-4B96-102A-59FD809D02B0}"/>
              </a:ext>
            </a:extLst>
          </p:cNvPr>
          <p:cNvPicPr>
            <a:picLocks noChangeAspect="1"/>
          </p:cNvPicPr>
          <p:nvPr/>
        </p:nvPicPr>
        <p:blipFill>
          <a:blip r:embed="rId10"/>
          <a:stretch>
            <a:fillRect/>
          </a:stretch>
        </p:blipFill>
        <p:spPr>
          <a:xfrm>
            <a:off x="7951608" y="11266244"/>
            <a:ext cx="7500992" cy="567932"/>
          </a:xfrm>
          <a:prstGeom prst="rect">
            <a:avLst/>
          </a:prstGeom>
        </p:spPr>
      </p:pic>
      <p:pic>
        <p:nvPicPr>
          <p:cNvPr id="24" name="Picture 23">
            <a:extLst>
              <a:ext uri="{FF2B5EF4-FFF2-40B4-BE49-F238E27FC236}">
                <a16:creationId xmlns:a16="http://schemas.microsoft.com/office/drawing/2014/main" id="{D4CD0362-4952-43CA-46B0-2B2855C4A588}"/>
              </a:ext>
            </a:extLst>
          </p:cNvPr>
          <p:cNvPicPr>
            <a:picLocks noChangeAspect="1"/>
          </p:cNvPicPr>
          <p:nvPr/>
        </p:nvPicPr>
        <p:blipFill>
          <a:blip r:embed="rId11"/>
          <a:stretch>
            <a:fillRect/>
          </a:stretch>
        </p:blipFill>
        <p:spPr>
          <a:xfrm>
            <a:off x="20234768" y="8070404"/>
            <a:ext cx="5615028" cy="503638"/>
          </a:xfrm>
          <a:prstGeom prst="rect">
            <a:avLst/>
          </a:prstGeom>
        </p:spPr>
      </p:pic>
      <p:pic>
        <p:nvPicPr>
          <p:cNvPr id="25" name="Picture 24">
            <a:extLst>
              <a:ext uri="{FF2B5EF4-FFF2-40B4-BE49-F238E27FC236}">
                <a16:creationId xmlns:a16="http://schemas.microsoft.com/office/drawing/2014/main" id="{E8872022-AD1A-3993-F588-1DBDAB62CBFF}"/>
              </a:ext>
            </a:extLst>
          </p:cNvPr>
          <p:cNvPicPr>
            <a:picLocks noChangeAspect="1"/>
          </p:cNvPicPr>
          <p:nvPr/>
        </p:nvPicPr>
        <p:blipFill>
          <a:blip r:embed="rId12"/>
          <a:stretch>
            <a:fillRect/>
          </a:stretch>
        </p:blipFill>
        <p:spPr>
          <a:xfrm>
            <a:off x="20229132" y="9064708"/>
            <a:ext cx="10040614" cy="546500"/>
          </a:xfrm>
          <a:prstGeom prst="rect">
            <a:avLst/>
          </a:prstGeom>
        </p:spPr>
      </p:pic>
      <p:pic>
        <p:nvPicPr>
          <p:cNvPr id="26" name="Picture 25">
            <a:extLst>
              <a:ext uri="{FF2B5EF4-FFF2-40B4-BE49-F238E27FC236}">
                <a16:creationId xmlns:a16="http://schemas.microsoft.com/office/drawing/2014/main" id="{D100D915-1AE3-1E66-B78A-BECFCBC62059}"/>
              </a:ext>
            </a:extLst>
          </p:cNvPr>
          <p:cNvPicPr>
            <a:picLocks noChangeAspect="1"/>
          </p:cNvPicPr>
          <p:nvPr/>
        </p:nvPicPr>
        <p:blipFill>
          <a:blip r:embed="rId13"/>
          <a:stretch>
            <a:fillRect/>
          </a:stretch>
        </p:blipFill>
        <p:spPr>
          <a:xfrm>
            <a:off x="20229132" y="10162102"/>
            <a:ext cx="6665168" cy="557217"/>
          </a:xfrm>
          <a:prstGeom prst="rect">
            <a:avLst/>
          </a:prstGeom>
        </p:spPr>
      </p:pic>
      <p:pic>
        <p:nvPicPr>
          <p:cNvPr id="27" name="Picture 26">
            <a:extLst>
              <a:ext uri="{FF2B5EF4-FFF2-40B4-BE49-F238E27FC236}">
                <a16:creationId xmlns:a16="http://schemas.microsoft.com/office/drawing/2014/main" id="{19A7FAA5-B2C5-2D8D-E954-25EEA258550A}"/>
              </a:ext>
            </a:extLst>
          </p:cNvPr>
          <p:cNvPicPr>
            <a:picLocks noChangeAspect="1"/>
          </p:cNvPicPr>
          <p:nvPr/>
        </p:nvPicPr>
        <p:blipFill>
          <a:blip r:embed="rId14"/>
          <a:stretch>
            <a:fillRect/>
          </a:stretch>
        </p:blipFill>
        <p:spPr>
          <a:xfrm>
            <a:off x="20229132" y="11244872"/>
            <a:ext cx="9461966" cy="578648"/>
          </a:xfrm>
          <a:prstGeom prst="rect">
            <a:avLst/>
          </a:prstGeom>
        </p:spPr>
      </p:pic>
      <p:pic>
        <p:nvPicPr>
          <p:cNvPr id="28" name="Picture 27">
            <a:extLst>
              <a:ext uri="{FF2B5EF4-FFF2-40B4-BE49-F238E27FC236}">
                <a16:creationId xmlns:a16="http://schemas.microsoft.com/office/drawing/2014/main" id="{5CE512A0-99D3-A355-3AA6-49FEF8E62B7F}"/>
              </a:ext>
            </a:extLst>
          </p:cNvPr>
          <p:cNvPicPr>
            <a:picLocks noChangeAspect="1"/>
          </p:cNvPicPr>
          <p:nvPr/>
        </p:nvPicPr>
        <p:blipFill>
          <a:blip r:embed="rId6"/>
          <a:stretch>
            <a:fillRect/>
          </a:stretch>
        </p:blipFill>
        <p:spPr>
          <a:xfrm>
            <a:off x="7951608" y="6975155"/>
            <a:ext cx="471492" cy="528642"/>
          </a:xfrm>
          <a:prstGeom prst="rect">
            <a:avLst/>
          </a:prstGeom>
        </p:spPr>
      </p:pic>
    </p:spTree>
    <p:extLst>
      <p:ext uri="{BB962C8B-B14F-4D97-AF65-F5344CB8AC3E}">
        <p14:creationId xmlns:p14="http://schemas.microsoft.com/office/powerpoint/2010/main" val="1786920790"/>
      </p:ext>
    </p:extLst>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795684"/>
            <a:ext cx="35532163" cy="1384995"/>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7900" dirty="0">
                <a:latin typeface="Open Sans" panose="020B0606030504020204" pitchFamily="34" charset="0"/>
                <a:ea typeface="Open Sans" panose="020B0606030504020204" pitchFamily="34" charset="0"/>
                <a:cs typeface="Open Sans" panose="020B0606030504020204" pitchFamily="34" charset="0"/>
              </a:rPr>
              <a:t>Getting a String representation for Single Dimension Arrays and ArrayLists</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Arrays vs. ArrayLists</a:t>
            </a:r>
          </a:p>
        </p:txBody>
      </p:sp>
      <p:graphicFrame>
        <p:nvGraphicFramePr>
          <p:cNvPr id="2" name="Table 1">
            <a:extLst>
              <a:ext uri="{FF2B5EF4-FFF2-40B4-BE49-F238E27FC236}">
                <a16:creationId xmlns:a16="http://schemas.microsoft.com/office/drawing/2014/main" id="{43DCD4DB-EC20-D7B8-F0AD-E8ECEC697E08}"/>
              </a:ext>
            </a:extLst>
          </p:cNvPr>
          <p:cNvGraphicFramePr>
            <a:graphicFrameLocks noGrp="1"/>
          </p:cNvGraphicFramePr>
          <p:nvPr/>
        </p:nvGraphicFramePr>
        <p:xfrm>
          <a:off x="952498" y="2849624"/>
          <a:ext cx="34782670" cy="7078147"/>
        </p:xfrm>
        <a:graphic>
          <a:graphicData uri="http://schemas.openxmlformats.org/drawingml/2006/table">
            <a:tbl>
              <a:tblPr firstRow="1" bandRow="1">
                <a:tableStyleId>{5C22544A-7EE6-4342-B048-85BDC9FD1C3A}</a:tableStyleId>
              </a:tblPr>
              <a:tblGrid>
                <a:gridCol w="15282767">
                  <a:extLst>
                    <a:ext uri="{9D8B030D-6E8A-4147-A177-3AD203B41FA5}">
                      <a16:colId xmlns:a16="http://schemas.microsoft.com/office/drawing/2014/main" val="2994918102"/>
                    </a:ext>
                  </a:extLst>
                </a:gridCol>
                <a:gridCol w="19499903">
                  <a:extLst>
                    <a:ext uri="{9D8B030D-6E8A-4147-A177-3AD203B41FA5}">
                      <a16:colId xmlns:a16="http://schemas.microsoft.com/office/drawing/2014/main" val="2555670698"/>
                    </a:ext>
                  </a:extLst>
                </a:gridCol>
              </a:tblGrid>
              <a:tr h="1311829">
                <a:tc>
                  <a:txBody>
                    <a:bodyPr/>
                    <a:lstStyle/>
                    <a:p>
                      <a:pPr marL="180000" marR="0" lvl="0" indent="0" algn="l" defTabSz="1238182" rtl="0" eaLnBrk="1" fontAlgn="auto" latinLnBrk="0" hangingPunct="1">
                        <a:lnSpc>
                          <a:spcPct val="100000"/>
                        </a:lnSpc>
                        <a:spcBef>
                          <a:spcPts val="0"/>
                        </a:spcBef>
                        <a:spcAft>
                          <a:spcPts val="0"/>
                        </a:spcAft>
                        <a:buClrTx/>
                        <a:buSzTx/>
                        <a:buFontTx/>
                        <a:buNone/>
                        <a:tabLst/>
                        <a:defRPr/>
                      </a:pPr>
                      <a:r>
                        <a:rPr lang="en-US" sz="5400" b="1" dirty="0">
                          <a:solidFill>
                            <a:schemeClr val="tx1"/>
                          </a:solidFill>
                          <a:latin typeface="Open Sans" panose="020B0606030504020204" pitchFamily="34" charset="0"/>
                          <a:ea typeface="Open Sans" panose="020B0606030504020204" pitchFamily="34" charset="0"/>
                          <a:cs typeface="Open Sans" panose="020B0606030504020204" pitchFamily="34" charset="0"/>
                        </a:rPr>
                        <a:t>Array</a:t>
                      </a:r>
                      <a:endParaRPr lang="en-PH" sz="5400" b="1"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marR="0" lvl="0" indent="0" algn="l" defTabSz="1238182" rtl="0" eaLnBrk="1" fontAlgn="auto" latinLnBrk="0" hangingPunct="1">
                        <a:lnSpc>
                          <a:spcPct val="100000"/>
                        </a:lnSpc>
                        <a:spcBef>
                          <a:spcPts val="0"/>
                        </a:spcBef>
                        <a:spcAft>
                          <a:spcPts val="0"/>
                        </a:spcAft>
                        <a:buClrTx/>
                        <a:buSzTx/>
                        <a:buFontTx/>
                        <a:buNone/>
                        <a:tabLst/>
                        <a:defRPr/>
                      </a:pPr>
                      <a:r>
                        <a:rPr lang="en-PH" sz="5400" b="1" dirty="0">
                          <a:solidFill>
                            <a:schemeClr val="tx1"/>
                          </a:solidFill>
                          <a:latin typeface="Open Sans" panose="020B0606030504020204" pitchFamily="34" charset="0"/>
                          <a:ea typeface="Open Sans" panose="020B0606030504020204" pitchFamily="34" charset="0"/>
                          <a:cs typeface="Open Sans" panose="020B0606030504020204" pitchFamily="34" charset="0"/>
                        </a:rPr>
                        <a:t>ArrayList</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extLst>
                  <a:ext uri="{0D108BD9-81ED-4DB2-BD59-A6C34878D82A}">
                    <a16:rowId xmlns:a16="http://schemas.microsoft.com/office/drawing/2014/main" val="3978129174"/>
                  </a:ext>
                </a:extLst>
              </a:tr>
              <a:tr h="5766318">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40325450"/>
                  </a:ext>
                </a:extLst>
              </a:tr>
            </a:tbl>
          </a:graphicData>
        </a:graphic>
      </p:graphicFrame>
      <p:sp>
        <p:nvSpPr>
          <p:cNvPr id="48" name="Rectangle 47">
            <a:extLst>
              <a:ext uri="{FF2B5EF4-FFF2-40B4-BE49-F238E27FC236}">
                <a16:creationId xmlns:a16="http://schemas.microsoft.com/office/drawing/2014/main" id="{50581F07-9AAB-1CBC-AF0C-90F93ED41D63}"/>
              </a:ext>
            </a:extLst>
          </p:cNvPr>
          <p:cNvSpPr/>
          <p:nvPr/>
        </p:nvSpPr>
        <p:spPr>
          <a:xfrm>
            <a:off x="952498" y="10244303"/>
            <a:ext cx="34782670" cy="7839398"/>
          </a:xfrm>
          <a:prstGeom prst="rect">
            <a:avLst/>
          </a:prstGeom>
        </p:spPr>
        <p:txBody>
          <a:bodyPr wrap="square">
            <a:normAutofit/>
          </a:bodyPr>
          <a:lstStyle/>
          <a:p>
            <a:pPr algn="l">
              <a:spcAft>
                <a:spcPts val="5022"/>
              </a:spcAft>
            </a:pPr>
            <a:r>
              <a:rPr lang="en-US" sz="6400" dirty="0" err="1">
                <a:latin typeface="Open Sans" panose="020B0606030504020204" pitchFamily="34" charset="0"/>
                <a:ea typeface="Open Sans" panose="020B0606030504020204" pitchFamily="34" charset="0"/>
                <a:cs typeface="Open Sans" panose="020B0606030504020204" pitchFamily="34" charset="0"/>
              </a:rPr>
              <a:t>ArrayLists</a:t>
            </a:r>
            <a:r>
              <a:rPr lang="en-US" sz="6400" dirty="0">
                <a:latin typeface="Open Sans" panose="020B0606030504020204" pitchFamily="34" charset="0"/>
                <a:ea typeface="Open Sans" panose="020B0606030504020204" pitchFamily="34" charset="0"/>
                <a:cs typeface="Open Sans" panose="020B0606030504020204" pitchFamily="34" charset="0"/>
              </a:rPr>
              <a:t> come with built-in support for printing out elements, including nested lists.</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Arrays don't though, so you need to call </a:t>
            </a:r>
            <a:r>
              <a:rPr lang="en-US" sz="6400" dirty="0" err="1">
                <a:latin typeface="Open Sans" panose="020B0606030504020204" pitchFamily="34" charset="0"/>
                <a:ea typeface="Open Sans" panose="020B0606030504020204" pitchFamily="34" charset="0"/>
                <a:cs typeface="Open Sans" panose="020B0606030504020204" pitchFamily="34" charset="0"/>
              </a:rPr>
              <a:t>Arrays.toString</a:t>
            </a:r>
            <a:r>
              <a:rPr lang="en-US" sz="6400" dirty="0">
                <a:latin typeface="Open Sans" panose="020B0606030504020204" pitchFamily="34" charset="0"/>
                <a:ea typeface="Open Sans" panose="020B0606030504020204" pitchFamily="34" charset="0"/>
                <a:cs typeface="Open Sans" panose="020B0606030504020204" pitchFamily="34" charset="0"/>
              </a:rPr>
              <a:t>, passing the array as an argument.</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This slide shows examples of single dimension arrays and </a:t>
            </a:r>
            <a:r>
              <a:rPr lang="en-US" sz="6400" dirty="0" err="1">
                <a:latin typeface="Open Sans" panose="020B0606030504020204" pitchFamily="34" charset="0"/>
                <a:ea typeface="Open Sans" panose="020B0606030504020204" pitchFamily="34" charset="0"/>
                <a:cs typeface="Open Sans" panose="020B0606030504020204" pitchFamily="34" charset="0"/>
              </a:rPr>
              <a:t>ArrayLists</a:t>
            </a:r>
            <a:r>
              <a:rPr lang="en-US" sz="6400" dirty="0">
                <a:latin typeface="Open Sans" panose="020B0606030504020204" pitchFamily="34" charset="0"/>
                <a:ea typeface="Open Sans" panose="020B0606030504020204" pitchFamily="34" charset="0"/>
                <a:cs typeface="Open Sans" panose="020B0606030504020204" pitchFamily="34" charset="0"/>
              </a:rPr>
              <a:t>.</a:t>
            </a:r>
          </a:p>
        </p:txBody>
      </p:sp>
      <p:graphicFrame>
        <p:nvGraphicFramePr>
          <p:cNvPr id="3" name="Table 2">
            <a:extLst>
              <a:ext uri="{FF2B5EF4-FFF2-40B4-BE49-F238E27FC236}">
                <a16:creationId xmlns:a16="http://schemas.microsoft.com/office/drawing/2014/main" id="{0A057859-FE02-B092-47CA-F9B44A3A60D0}"/>
              </a:ext>
            </a:extLst>
          </p:cNvPr>
          <p:cNvGraphicFramePr>
            <a:graphicFrameLocks noGrp="1"/>
          </p:cNvGraphicFramePr>
          <p:nvPr/>
        </p:nvGraphicFramePr>
        <p:xfrm>
          <a:off x="1110398" y="4463107"/>
          <a:ext cx="14919593" cy="1933016"/>
        </p:xfrm>
        <a:graphic>
          <a:graphicData uri="http://schemas.openxmlformats.org/drawingml/2006/table">
            <a:tbl>
              <a:tblPr firstRow="1" bandRow="1">
                <a:tableStyleId>{5C22544A-7EE6-4342-B048-85BDC9FD1C3A}</a:tableStyleId>
              </a:tblPr>
              <a:tblGrid>
                <a:gridCol w="14919593">
                  <a:extLst>
                    <a:ext uri="{9D8B030D-6E8A-4147-A177-3AD203B41FA5}">
                      <a16:colId xmlns:a16="http://schemas.microsoft.com/office/drawing/2014/main" val="2844207666"/>
                    </a:ext>
                  </a:extLst>
                </a:gridCol>
              </a:tblGrid>
              <a:tr h="864576">
                <a:tc>
                  <a:txBody>
                    <a:bodyPr/>
                    <a:lstStyle/>
                    <a:p>
                      <a:pPr marL="180000" algn="l"/>
                      <a:r>
                        <a:rPr lang="en-US" sz="4200" dirty="0">
                          <a:solidFill>
                            <a:schemeClr val="tx1"/>
                          </a:solidFill>
                          <a:latin typeface="Open Sans" panose="020B0606030504020204" pitchFamily="34" charset="0"/>
                          <a:ea typeface="Open Sans" panose="020B0606030504020204" pitchFamily="34" charset="0"/>
                          <a:cs typeface="Open Sans" panose="020B0606030504020204" pitchFamily="34" charset="0"/>
                        </a:rPr>
                        <a:t>Array Creation Code</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extLst>
                  <a:ext uri="{0D108BD9-81ED-4DB2-BD59-A6C34878D82A}">
                    <a16:rowId xmlns:a16="http://schemas.microsoft.com/office/drawing/2014/main" val="3978129174"/>
                  </a:ext>
                </a:extLst>
              </a:tr>
              <a:tr h="1068440">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40325450"/>
                  </a:ext>
                </a:extLst>
              </a:tr>
            </a:tbl>
          </a:graphicData>
        </a:graphic>
      </p:graphicFrame>
      <p:pic>
        <p:nvPicPr>
          <p:cNvPr id="4" name="Picture 3">
            <a:extLst>
              <a:ext uri="{FF2B5EF4-FFF2-40B4-BE49-F238E27FC236}">
                <a16:creationId xmlns:a16="http://schemas.microsoft.com/office/drawing/2014/main" id="{3C530AE7-9481-5C3B-3606-6124137FA408}"/>
              </a:ext>
            </a:extLst>
          </p:cNvPr>
          <p:cNvPicPr>
            <a:picLocks noChangeAspect="1"/>
          </p:cNvPicPr>
          <p:nvPr/>
        </p:nvPicPr>
        <p:blipFill>
          <a:blip r:embed="rId4"/>
          <a:stretch>
            <a:fillRect/>
          </a:stretch>
        </p:blipFill>
        <p:spPr>
          <a:xfrm>
            <a:off x="1239043" y="5578291"/>
            <a:ext cx="14328563" cy="630084"/>
          </a:xfrm>
          <a:prstGeom prst="rect">
            <a:avLst/>
          </a:prstGeom>
        </p:spPr>
      </p:pic>
      <p:graphicFrame>
        <p:nvGraphicFramePr>
          <p:cNvPr id="6" name="Table 5">
            <a:extLst>
              <a:ext uri="{FF2B5EF4-FFF2-40B4-BE49-F238E27FC236}">
                <a16:creationId xmlns:a16="http://schemas.microsoft.com/office/drawing/2014/main" id="{ED2E900E-9359-7A0D-BA97-1A742CB43531}"/>
              </a:ext>
            </a:extLst>
          </p:cNvPr>
          <p:cNvGraphicFramePr>
            <a:graphicFrameLocks noGrp="1"/>
          </p:cNvGraphicFramePr>
          <p:nvPr/>
        </p:nvGraphicFramePr>
        <p:xfrm>
          <a:off x="16453035" y="4463107"/>
          <a:ext cx="19115259" cy="2516191"/>
        </p:xfrm>
        <a:graphic>
          <a:graphicData uri="http://schemas.openxmlformats.org/drawingml/2006/table">
            <a:tbl>
              <a:tblPr firstRow="1" bandRow="1">
                <a:tableStyleId>{5C22544A-7EE6-4342-B048-85BDC9FD1C3A}</a:tableStyleId>
              </a:tblPr>
              <a:tblGrid>
                <a:gridCol w="19115259">
                  <a:extLst>
                    <a:ext uri="{9D8B030D-6E8A-4147-A177-3AD203B41FA5}">
                      <a16:colId xmlns:a16="http://schemas.microsoft.com/office/drawing/2014/main" val="2844207666"/>
                    </a:ext>
                  </a:extLst>
                </a:gridCol>
              </a:tblGrid>
              <a:tr h="864576">
                <a:tc>
                  <a:txBody>
                    <a:bodyPr/>
                    <a:lstStyle/>
                    <a:p>
                      <a:pPr marL="180000" algn="l"/>
                      <a:r>
                        <a:rPr lang="en-US" sz="4200" dirty="0">
                          <a:solidFill>
                            <a:schemeClr val="tx1"/>
                          </a:solidFill>
                          <a:latin typeface="Open Sans" panose="020B0606030504020204" pitchFamily="34" charset="0"/>
                          <a:ea typeface="Open Sans" panose="020B0606030504020204" pitchFamily="34" charset="0"/>
                          <a:cs typeface="Open Sans" panose="020B0606030504020204" pitchFamily="34" charset="0"/>
                        </a:rPr>
                        <a:t>ArrayList Creation Code</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extLst>
                  <a:ext uri="{0D108BD9-81ED-4DB2-BD59-A6C34878D82A}">
                    <a16:rowId xmlns:a16="http://schemas.microsoft.com/office/drawing/2014/main" val="3978129174"/>
                  </a:ext>
                </a:extLst>
              </a:tr>
              <a:tr h="1651615">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40325450"/>
                  </a:ext>
                </a:extLst>
              </a:tr>
            </a:tbl>
          </a:graphicData>
        </a:graphic>
      </p:graphicFrame>
      <p:graphicFrame>
        <p:nvGraphicFramePr>
          <p:cNvPr id="14" name="Table 13">
            <a:extLst>
              <a:ext uri="{FF2B5EF4-FFF2-40B4-BE49-F238E27FC236}">
                <a16:creationId xmlns:a16="http://schemas.microsoft.com/office/drawing/2014/main" id="{732235B8-1832-8664-BE43-266918D00C2F}"/>
              </a:ext>
            </a:extLst>
          </p:cNvPr>
          <p:cNvGraphicFramePr>
            <a:graphicFrameLocks noGrp="1"/>
          </p:cNvGraphicFramePr>
          <p:nvPr/>
        </p:nvGraphicFramePr>
        <p:xfrm>
          <a:off x="1110398" y="7628306"/>
          <a:ext cx="14919593" cy="1933016"/>
        </p:xfrm>
        <a:graphic>
          <a:graphicData uri="http://schemas.openxmlformats.org/drawingml/2006/table">
            <a:tbl>
              <a:tblPr firstRow="1" bandRow="1">
                <a:tableStyleId>{5C22544A-7EE6-4342-B048-85BDC9FD1C3A}</a:tableStyleId>
              </a:tblPr>
              <a:tblGrid>
                <a:gridCol w="14919593">
                  <a:extLst>
                    <a:ext uri="{9D8B030D-6E8A-4147-A177-3AD203B41FA5}">
                      <a16:colId xmlns:a16="http://schemas.microsoft.com/office/drawing/2014/main" val="2844207666"/>
                    </a:ext>
                  </a:extLst>
                </a:gridCol>
              </a:tblGrid>
              <a:tr h="864576">
                <a:tc>
                  <a:txBody>
                    <a:bodyPr/>
                    <a:lstStyle/>
                    <a:p>
                      <a:pPr marL="180000" algn="l"/>
                      <a:r>
                        <a:rPr lang="en-US" sz="4200" dirty="0">
                          <a:solidFill>
                            <a:schemeClr val="tx1"/>
                          </a:solidFill>
                          <a:latin typeface="Open Sans" panose="020B0606030504020204" pitchFamily="34" charset="0"/>
                          <a:ea typeface="Open Sans" panose="020B0606030504020204" pitchFamily="34" charset="0"/>
                          <a:cs typeface="Open Sans" panose="020B0606030504020204" pitchFamily="34" charset="0"/>
                        </a:rPr>
                        <a:t>Printing Array Elements</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extLst>
                  <a:ext uri="{0D108BD9-81ED-4DB2-BD59-A6C34878D82A}">
                    <a16:rowId xmlns:a16="http://schemas.microsoft.com/office/drawing/2014/main" val="3978129174"/>
                  </a:ext>
                </a:extLst>
              </a:tr>
              <a:tr h="1068440">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40325450"/>
                  </a:ext>
                </a:extLst>
              </a:tr>
            </a:tbl>
          </a:graphicData>
        </a:graphic>
      </p:graphicFrame>
      <p:pic>
        <p:nvPicPr>
          <p:cNvPr id="16" name="Picture 15">
            <a:extLst>
              <a:ext uri="{FF2B5EF4-FFF2-40B4-BE49-F238E27FC236}">
                <a16:creationId xmlns:a16="http://schemas.microsoft.com/office/drawing/2014/main" id="{33EF169D-B24A-E22E-77E1-AE3CEB8AE555}"/>
              </a:ext>
            </a:extLst>
          </p:cNvPr>
          <p:cNvPicPr>
            <a:picLocks noChangeAspect="1"/>
          </p:cNvPicPr>
          <p:nvPr/>
        </p:nvPicPr>
        <p:blipFill>
          <a:blip r:embed="rId5"/>
          <a:stretch>
            <a:fillRect/>
          </a:stretch>
        </p:blipFill>
        <p:spPr>
          <a:xfrm>
            <a:off x="1239042" y="8724820"/>
            <a:ext cx="13360100" cy="653420"/>
          </a:xfrm>
          <a:prstGeom prst="rect">
            <a:avLst/>
          </a:prstGeom>
        </p:spPr>
      </p:pic>
      <p:pic>
        <p:nvPicPr>
          <p:cNvPr id="20" name="Picture 19">
            <a:extLst>
              <a:ext uri="{FF2B5EF4-FFF2-40B4-BE49-F238E27FC236}">
                <a16:creationId xmlns:a16="http://schemas.microsoft.com/office/drawing/2014/main" id="{287E42DA-E3D6-09C9-30C9-46F4848A691B}"/>
              </a:ext>
            </a:extLst>
          </p:cNvPr>
          <p:cNvPicPr>
            <a:picLocks noChangeAspect="1"/>
          </p:cNvPicPr>
          <p:nvPr/>
        </p:nvPicPr>
        <p:blipFill>
          <a:blip r:embed="rId6"/>
          <a:stretch>
            <a:fillRect/>
          </a:stretch>
        </p:blipFill>
        <p:spPr>
          <a:xfrm>
            <a:off x="16608474" y="5578292"/>
            <a:ext cx="18809155" cy="1225162"/>
          </a:xfrm>
          <a:prstGeom prst="rect">
            <a:avLst/>
          </a:prstGeom>
        </p:spPr>
      </p:pic>
      <p:graphicFrame>
        <p:nvGraphicFramePr>
          <p:cNvPr id="21" name="Table 20">
            <a:extLst>
              <a:ext uri="{FF2B5EF4-FFF2-40B4-BE49-F238E27FC236}">
                <a16:creationId xmlns:a16="http://schemas.microsoft.com/office/drawing/2014/main" id="{0F975171-8A13-A665-DE27-43970AD629FB}"/>
              </a:ext>
            </a:extLst>
          </p:cNvPr>
          <p:cNvGraphicFramePr>
            <a:graphicFrameLocks noGrp="1"/>
          </p:cNvGraphicFramePr>
          <p:nvPr/>
        </p:nvGraphicFramePr>
        <p:xfrm>
          <a:off x="16453035" y="7628306"/>
          <a:ext cx="14919593" cy="1933016"/>
        </p:xfrm>
        <a:graphic>
          <a:graphicData uri="http://schemas.openxmlformats.org/drawingml/2006/table">
            <a:tbl>
              <a:tblPr firstRow="1" bandRow="1">
                <a:tableStyleId>{5C22544A-7EE6-4342-B048-85BDC9FD1C3A}</a:tableStyleId>
              </a:tblPr>
              <a:tblGrid>
                <a:gridCol w="14919593">
                  <a:extLst>
                    <a:ext uri="{9D8B030D-6E8A-4147-A177-3AD203B41FA5}">
                      <a16:colId xmlns:a16="http://schemas.microsoft.com/office/drawing/2014/main" val="2844207666"/>
                    </a:ext>
                  </a:extLst>
                </a:gridCol>
              </a:tblGrid>
              <a:tr h="864576">
                <a:tc>
                  <a:txBody>
                    <a:bodyPr/>
                    <a:lstStyle/>
                    <a:p>
                      <a:pPr marL="180000" algn="l"/>
                      <a:r>
                        <a:rPr lang="en-US" sz="4200" dirty="0">
                          <a:solidFill>
                            <a:schemeClr val="tx1"/>
                          </a:solidFill>
                          <a:latin typeface="Open Sans" panose="020B0606030504020204" pitchFamily="34" charset="0"/>
                          <a:ea typeface="Open Sans" panose="020B0606030504020204" pitchFamily="34" charset="0"/>
                          <a:cs typeface="Open Sans" panose="020B0606030504020204" pitchFamily="34" charset="0"/>
                        </a:rPr>
                        <a:t>Printing ArrayList elements</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extLst>
                  <a:ext uri="{0D108BD9-81ED-4DB2-BD59-A6C34878D82A}">
                    <a16:rowId xmlns:a16="http://schemas.microsoft.com/office/drawing/2014/main" val="3978129174"/>
                  </a:ext>
                </a:extLst>
              </a:tr>
              <a:tr h="1068440">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40325450"/>
                  </a:ext>
                </a:extLst>
              </a:tr>
            </a:tbl>
          </a:graphicData>
        </a:graphic>
      </p:graphicFrame>
      <p:pic>
        <p:nvPicPr>
          <p:cNvPr id="25" name="Picture 24">
            <a:extLst>
              <a:ext uri="{FF2B5EF4-FFF2-40B4-BE49-F238E27FC236}">
                <a16:creationId xmlns:a16="http://schemas.microsoft.com/office/drawing/2014/main" id="{F432360E-A028-4544-AFC4-F06B9DF123EE}"/>
              </a:ext>
            </a:extLst>
          </p:cNvPr>
          <p:cNvPicPr>
            <a:picLocks noChangeAspect="1"/>
          </p:cNvPicPr>
          <p:nvPr/>
        </p:nvPicPr>
        <p:blipFill>
          <a:blip r:embed="rId7"/>
          <a:stretch>
            <a:fillRect/>
          </a:stretch>
        </p:blipFill>
        <p:spPr>
          <a:xfrm>
            <a:off x="16608474" y="8755801"/>
            <a:ext cx="9101204" cy="630084"/>
          </a:xfrm>
          <a:prstGeom prst="rect">
            <a:avLst/>
          </a:prstGeom>
        </p:spPr>
      </p:pic>
    </p:spTree>
    <p:extLst>
      <p:ext uri="{BB962C8B-B14F-4D97-AF65-F5344CB8AC3E}">
        <p14:creationId xmlns:p14="http://schemas.microsoft.com/office/powerpoint/2010/main" val="351726844"/>
      </p:ext>
    </p:extLst>
  </p:cSld>
  <p:clrMapOvr>
    <a:masterClrMapping/>
  </p:clrMapOvr>
  <p:transition spd="slow"/>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816</TotalTime>
  <Words>2058</Words>
  <Application>Microsoft Office PowerPoint</Application>
  <PresentationFormat>Custom</PresentationFormat>
  <Paragraphs>243</Paragraphs>
  <Slides>21</Slides>
  <Notes>21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Helvetica</vt:lpstr>
      <vt:lpstr>Helvetica Light</vt:lpstr>
      <vt:lpstr>Helvetica Neue</vt:lpstr>
      <vt:lpstr>Open Sans</vt:lpstr>
      <vt:lpstr>White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Gigabyte</dc:creator>
  <cp:lastModifiedBy>Keane Hubert Ang</cp:lastModifiedBy>
  <cp:revision>171</cp:revision>
  <dcterms:modified xsi:type="dcterms:W3CDTF">2024-07-05T02:41:34Z</dcterms:modified>
</cp:coreProperties>
</file>