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2A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64D7F-AE20-A204-3EFC-23445D0E3BB5}" v="23" dt="2025-05-05T19:39:30.935"/>
    <p1510:client id="{6AEF03E8-5728-8A59-B756-678C84A1C8E1}" v="205" dt="2025-05-04T23:16:05.153"/>
    <p1510:client id="{FF863CD1-844B-14EC-EC37-BC64B8CF5AB0}" v="1" dt="2025-05-06T14:07:22.0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4C5CF-00FD-7AF1-25FB-17A90F99B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35203-C4C8-3B5A-F6D3-D10411A02A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127B5-9BC4-16F7-12A4-9CF7A769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09A3-06BA-493B-D1B4-2B7E854FD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BD3B-8DC1-3F2F-0C06-0EA28C9C9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90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0071C-E432-0670-011D-A9E78A23E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AFE771-E014-F7BD-AE27-0D4451DD1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69B3-58AB-3AC2-3177-CB0E5F922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84CDD-0F4C-9866-3330-2DEC5B43E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0359C-05DA-4D90-9BFD-E7AB4FF8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170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E2627E-C0D0-5CD5-CFD5-5931F4D09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160AA-85EA-5A3F-FB08-DEF1A823E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ABE46-A317-0D52-CAED-EFBC0FCA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7A99-15B9-A105-F402-E08859FA6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C92A-62C1-640D-8102-8D4926D87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83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FD5EB-B404-E102-B5B8-980D43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4E21-570D-6A59-2B66-473C6911E4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B9FAE-F1CB-644C-E828-1748933C3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735CF-83D5-6FBC-D08D-C7335AEB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D9F1A-EECB-CA6C-0093-00F37ED55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11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B048-7C94-8480-5A8E-4D8284F9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05DCA-AC16-14BA-DF6F-3647463DA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7E979-471C-F74B-81B8-D2553D33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A118A-D39D-F082-A0B6-4CCA1EA6F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35A19-B502-DF88-4444-2B736C682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03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2C17A-B40E-059C-C59D-AECB75B4E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9DA4-0F7E-88A6-B0CA-66F88976E9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C1F55-A79E-07B0-A61A-3A2AD9C08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C2811-27B6-EA33-12CB-F1C4BF439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EB62B-17EA-9D1E-A918-6756B238D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7C31D-1E33-A411-21E9-0F965B37A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764AD-8703-4C33-E617-3BE75545E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6BA98-64FF-EB42-A27D-C039BC165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49CC1-6118-30AA-7617-C1D5A2BBC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E221A-D0E5-1133-1709-651910ED78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EB9EF-A7AC-B9A3-62FB-0CB2EE3BE2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0EC742-37B5-F363-CC28-99436B7D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E55517-3E83-773C-5D10-067DFC327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6D384D-7FE6-C7F0-88B1-AA8C58E0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10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7372-F465-06FF-1E88-386502E1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011148-FC6C-F7B2-76F2-AA1AF44A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4F60B-6791-D823-E660-8D572945C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34DDE5-152D-7D7A-536E-09DBDC84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10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14731-9E28-6218-E7FC-3CA78159F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037719-AED0-8F2C-2160-05E73BC08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18EC9-3B0E-9627-EE2F-BEAA8D947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8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95173-2737-2E2B-0147-3C8B474D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9628-7786-006F-9632-DD7BC9511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EA32EB-977C-E307-B760-D831C7AB2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CD45F-FD79-C36B-CB2F-139BA77D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74C728-D309-31D7-A4C4-72B2AE2BF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36B28-E84A-1663-2F3F-30978E717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3C3B0-C38A-33B2-6BA1-AEAD2EC57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F9C2ED-A5A0-840B-5041-AF6F3C350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3BBBD3-73DB-D6DE-098A-F1FB81B6C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EA057-5943-68E1-25E3-32E57680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FFF3E-AECB-FCB1-2D3B-0F23C112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521375-5BBD-3DAD-02DC-965A1DE8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99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234486-25A5-7A6D-C1C4-9D11BC805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55FD6-1BCE-39CF-DD59-83AF088A8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4919F-E461-03A2-8945-9EEF1C605F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B0CA15-90A9-4143-8FBB-554C90A37AA7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CDBA6-6879-0357-676F-C7B2311972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DF86-F189-77E7-A11D-1BAC5C7CC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1AACF-111F-4D6C-8D2E-0A52ACCC7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492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7924/r4rn36833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 descr="Sample being pipetted into a petri dish">
            <a:extLst>
              <a:ext uri="{FF2B5EF4-FFF2-40B4-BE49-F238E27FC236}">
                <a16:creationId xmlns:a16="http://schemas.microsoft.com/office/drawing/2014/main" id="{BEC4EB32-06B5-EFEF-F125-8D53C009DF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929" b="68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45941E-3B1E-43B0-011F-DD4AA7812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Analyzing Microbial Diversity in CRC Patients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60160-6B88-FF13-768A-B595253FF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Julie Fazekas</a:t>
            </a:r>
          </a:p>
        </p:txBody>
      </p:sp>
    </p:spTree>
    <p:extLst>
      <p:ext uri="{BB962C8B-B14F-4D97-AF65-F5344CB8AC3E}">
        <p14:creationId xmlns:p14="http://schemas.microsoft.com/office/powerpoint/2010/main" val="33841332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02423-28FE-E5E5-D0A3-3688022A2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82FE9-85CC-C7EB-D520-518F30E8D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r>
              <a:rPr lang="en-US" sz="1800" dirty="0" err="1">
                <a:solidFill>
                  <a:srgbClr val="000000"/>
                </a:solidFill>
                <a:latin typeface="Aptos"/>
                <a:ea typeface="Source Sans Pro"/>
              </a:rPr>
              <a:t>Chodhury</a:t>
            </a:r>
            <a:r>
              <a:rPr lang="en-US" sz="1800" dirty="0">
                <a:solidFill>
                  <a:srgbClr val="000000"/>
                </a:solidFill>
                <a:latin typeface="Aptos"/>
                <a:ea typeface="Source Sans Pro"/>
              </a:rPr>
              <a:t>, A (unpublished)</a:t>
            </a:r>
            <a:endParaRPr lang="en-US" sz="1800" dirty="0">
              <a:solidFill>
                <a:srgbClr val="212529"/>
              </a:solidFill>
              <a:latin typeface="Source Sans Pro"/>
              <a:ea typeface="Source Sans Pro"/>
            </a:endParaRPr>
          </a:p>
          <a:p>
            <a:r>
              <a:rPr lang="en-US" sz="1800" dirty="0">
                <a:solidFill>
                  <a:srgbClr val="212529"/>
                </a:solidFill>
                <a:latin typeface="Source Sans Pro"/>
                <a:ea typeface="Source Sans Pro"/>
              </a:rPr>
              <a:t>Dohlman, A., Arguijo Mendoza, D., Ding, S., Gao, M., Dressman, H., Iliev, I., Lipkin, S., &amp; Shen, X. (2020). Data from: The cancer microbiome atlas (TCMA): A pan-cancer comparative analysis to distinguish organ-associated microbiota from contaminants. Duke Research Data Repository. </a:t>
            </a:r>
            <a:r>
              <a:rPr lang="en-US" sz="1800" u="sng" dirty="0">
                <a:solidFill>
                  <a:srgbClr val="004CCC"/>
                </a:solidFill>
                <a:latin typeface="Source Sans Pro"/>
                <a:ea typeface="Source Sans Pro"/>
                <a:hlinkClick r:id="rId2"/>
              </a:rPr>
              <a:t>https://doi.org/10.7924/r4rn36833</a:t>
            </a:r>
            <a:endParaRPr lang="en-US" sz="180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88997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14D99E-9001-6A10-45F7-0BE51128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C4ACFD6F-8203-4B35-5E5C-D21B20C3C1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" name="Picture 121" descr="Sample being pipetted into a petri dish">
            <a:extLst>
              <a:ext uri="{FF2B5EF4-FFF2-40B4-BE49-F238E27FC236}">
                <a16:creationId xmlns:a16="http://schemas.microsoft.com/office/drawing/2014/main" id="{B2BAF70C-6BBC-296D-FED8-D010D8E7B3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7929" b="682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A00671-04C9-136C-22A4-9FC9DD742A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AEEFC-4390-FE67-DD1F-7E47FACF5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3808034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1" name="Rectangle 4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5" name="Rectangle 42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7" name="Rectangle 42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9" name="Rectangle 42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093CCA-6765-D941-3FE2-0C11C168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The Gut Microbiome &amp; CRC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33332F0-607F-B25B-663B-87D35BBBD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50" y="1622744"/>
            <a:ext cx="11913220" cy="5186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759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F13715-D21D-CAC8-DC2F-B526894A9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7ADFC-3ECF-79F3-2484-2818EA9C1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 Develop Shannon Diversity plot for microbial diversity at different CRC pathological stages</a:t>
            </a:r>
          </a:p>
          <a:p>
            <a:endParaRPr lang="en-US" sz="2000" dirty="0"/>
          </a:p>
          <a:p>
            <a:r>
              <a:rPr lang="en-US" sz="2000" dirty="0"/>
              <a:t>PCA plot to investigate microbiome diversity of individuals among CRC patients</a:t>
            </a:r>
          </a:p>
          <a:p>
            <a:endParaRPr lang="en-US" sz="2000" dirty="0"/>
          </a:p>
          <a:p>
            <a:r>
              <a:rPr lang="en-US" sz="2000" dirty="0"/>
              <a:t>Datasets used: </a:t>
            </a:r>
            <a:r>
              <a:rPr lang="en-US" sz="2000" b="0" i="0" dirty="0">
                <a:effectLst/>
                <a:latin typeface="Source Sans Pro" panose="020F0502020204030204" pitchFamily="34" charset="0"/>
              </a:rPr>
              <a:t>The cancer microbiome atlas (TCMA): A pan-cancer comparative analysis to distinguish organ-associated microbiota from contaminants</a:t>
            </a:r>
          </a:p>
          <a:p>
            <a:pPr lvl="1"/>
            <a:r>
              <a:rPr lang="en-US" sz="2000" dirty="0">
                <a:latin typeface="Source Sans Pro" panose="020F0502020204030204" pitchFamily="34" charset="0"/>
              </a:rPr>
              <a:t>Relative abundance</a:t>
            </a:r>
          </a:p>
          <a:p>
            <a:pPr lvl="1"/>
            <a:r>
              <a:rPr lang="en-US" sz="2000" b="0" i="0" dirty="0">
                <a:effectLst/>
                <a:latin typeface="Source Sans Pro" panose="020F0502020204030204" pitchFamily="34" charset="0"/>
              </a:rPr>
              <a:t>Patient metadata</a:t>
            </a:r>
          </a:p>
          <a:p>
            <a:pPr lvl="1"/>
            <a:endParaRPr lang="en-US" sz="2000" b="0" i="0" dirty="0">
              <a:effectLst/>
              <a:latin typeface="Source Sans Pro" panose="020F0502020204030204" pitchFamily="34" charset="0"/>
            </a:endParaRPr>
          </a:p>
          <a:p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52CC17-FD2D-94B4-C072-3846C9F405B2}"/>
              </a:ext>
            </a:extLst>
          </p:cNvPr>
          <p:cNvSpPr/>
          <p:nvPr/>
        </p:nvSpPr>
        <p:spPr>
          <a:xfrm>
            <a:off x="1076159" y="3161220"/>
            <a:ext cx="9416401" cy="6053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DAB607-EFD8-0931-7735-5A94BDFDFBA2}"/>
              </a:ext>
            </a:extLst>
          </p:cNvPr>
          <p:cNvSpPr/>
          <p:nvPr/>
        </p:nvSpPr>
        <p:spPr>
          <a:xfrm>
            <a:off x="1073576" y="3804400"/>
            <a:ext cx="9416401" cy="16514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203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77EC-C804-026B-F616-730E959C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5FEAB3-E7A6-05FC-3C5A-B40FC98EC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1C88E85-C53D-DC89-7BDE-C058955E314F}"/>
              </a:ext>
            </a:extLst>
          </p:cNvPr>
          <p:cNvSpPr/>
          <p:nvPr/>
        </p:nvSpPr>
        <p:spPr>
          <a:xfrm>
            <a:off x="0" y="1509311"/>
            <a:ext cx="12192000" cy="1057619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7FE4FD-5A25-2C39-D544-06CB8239E5D5}"/>
              </a:ext>
            </a:extLst>
          </p:cNvPr>
          <p:cNvSpPr/>
          <p:nvPr/>
        </p:nvSpPr>
        <p:spPr>
          <a:xfrm>
            <a:off x="0" y="2566930"/>
            <a:ext cx="12191999" cy="1057619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07F8D8-C9A3-C35C-9AB7-4AC0DA80A120}"/>
              </a:ext>
            </a:extLst>
          </p:cNvPr>
          <p:cNvSpPr/>
          <p:nvPr/>
        </p:nvSpPr>
        <p:spPr>
          <a:xfrm>
            <a:off x="1" y="3624549"/>
            <a:ext cx="12191998" cy="862069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D4F25B-4B68-0CB8-633F-94F280D70C95}"/>
              </a:ext>
            </a:extLst>
          </p:cNvPr>
          <p:cNvSpPr/>
          <p:nvPr/>
        </p:nvSpPr>
        <p:spPr>
          <a:xfrm>
            <a:off x="0" y="4486618"/>
            <a:ext cx="12191998" cy="1057619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9DEC9C-52E5-9676-F186-83A90E5AC97E}"/>
              </a:ext>
            </a:extLst>
          </p:cNvPr>
          <p:cNvSpPr/>
          <p:nvPr/>
        </p:nvSpPr>
        <p:spPr>
          <a:xfrm>
            <a:off x="-1" y="5544237"/>
            <a:ext cx="12192001" cy="1313763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2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85279DA-E7EE-8F0D-7EA5-7987BD571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BBE80C2-25AB-49E1-F32D-A508CCBD852D}"/>
              </a:ext>
            </a:extLst>
          </p:cNvPr>
          <p:cNvSpPr/>
          <p:nvPr/>
        </p:nvSpPr>
        <p:spPr>
          <a:xfrm>
            <a:off x="0" y="1156771"/>
            <a:ext cx="12192000" cy="771181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57BEA-C370-7B79-18EB-634838734B94}"/>
              </a:ext>
            </a:extLst>
          </p:cNvPr>
          <p:cNvSpPr/>
          <p:nvPr/>
        </p:nvSpPr>
        <p:spPr>
          <a:xfrm>
            <a:off x="0" y="1927952"/>
            <a:ext cx="12192000" cy="2027103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983662-022B-5200-A820-171F244BEDA8}"/>
              </a:ext>
            </a:extLst>
          </p:cNvPr>
          <p:cNvSpPr/>
          <p:nvPr/>
        </p:nvSpPr>
        <p:spPr>
          <a:xfrm>
            <a:off x="0" y="3955055"/>
            <a:ext cx="12192000" cy="2902945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6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C19841-36A3-AFE3-F594-C744385CA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082" y="918341"/>
            <a:ext cx="9407283" cy="502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58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EDCED-19A0-045E-E3EF-1681FFA96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658030-6781-958B-92F0-C80E50748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1166EF-58F4-A272-345A-C775E802DEE3}"/>
              </a:ext>
            </a:extLst>
          </p:cNvPr>
          <p:cNvSpPr/>
          <p:nvPr/>
        </p:nvSpPr>
        <p:spPr>
          <a:xfrm>
            <a:off x="0" y="2340684"/>
            <a:ext cx="12192000" cy="1228781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0B6D-B5CA-FDFE-F9DA-B3B4C824174F}"/>
              </a:ext>
            </a:extLst>
          </p:cNvPr>
          <p:cNvSpPr/>
          <p:nvPr/>
        </p:nvSpPr>
        <p:spPr>
          <a:xfrm>
            <a:off x="0" y="3569465"/>
            <a:ext cx="12192000" cy="1322024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68EAC2-2099-D17B-8B83-DA6E63464321}"/>
              </a:ext>
            </a:extLst>
          </p:cNvPr>
          <p:cNvSpPr/>
          <p:nvPr/>
        </p:nvSpPr>
        <p:spPr>
          <a:xfrm>
            <a:off x="0" y="4891489"/>
            <a:ext cx="12192000" cy="1966511"/>
          </a:xfrm>
          <a:prstGeom prst="rect">
            <a:avLst/>
          </a:prstGeom>
          <a:solidFill>
            <a:srgbClr val="282A36">
              <a:alpha val="7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72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B92F39-5011-3B5E-0226-B767B492B4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894" y="835573"/>
            <a:ext cx="9348212" cy="49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598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91B50-E10F-3F86-C20B-1B858F22E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 dirty="0"/>
              <a:t>Conclusions</a:t>
            </a:r>
          </a:p>
        </p:txBody>
      </p:sp>
      <p:pic>
        <p:nvPicPr>
          <p:cNvPr id="5" name="Picture 4" descr="Pipette adding DNA sample to a petri dish">
            <a:extLst>
              <a:ext uri="{FF2B5EF4-FFF2-40B4-BE49-F238E27FC236}">
                <a16:creationId xmlns:a16="http://schemas.microsoft.com/office/drawing/2014/main" id="{C787A4EB-918B-3C51-C51D-324D0C4B9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041" r="33625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C2D07-2E2A-0894-AD9F-79E6E799D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No clear trend for microbial diversity  among individuals or CRC-stage</a:t>
            </a:r>
          </a:p>
          <a:p>
            <a:r>
              <a:rPr lang="en-US" sz="2000" dirty="0"/>
              <a:t>This code is useful for: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Looking at trends across groups &amp; individuals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Not limited to cancer biology</a:t>
            </a:r>
          </a:p>
          <a:p>
            <a:pPr marL="0" indent="0">
              <a:buNone/>
            </a:pP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endParaRPr lang="en-US" sz="1200" dirty="0"/>
          </a:p>
          <a:p>
            <a:pPr marL="457200" lvl="1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326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89</Words>
  <Application>Microsoft Office PowerPoint</Application>
  <PresentationFormat>Widescreen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Analyzing Microbial Diversity in CRC Patients</vt:lpstr>
      <vt:lpstr>The Gut Microbiome &amp; CRC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Fazekas, Julianne</dc:creator>
  <cp:lastModifiedBy>Fazekas, Julianne</cp:lastModifiedBy>
  <cp:revision>48</cp:revision>
  <dcterms:created xsi:type="dcterms:W3CDTF">2025-05-01T17:32:07Z</dcterms:created>
  <dcterms:modified xsi:type="dcterms:W3CDTF">2025-05-06T14:07:37Z</dcterms:modified>
</cp:coreProperties>
</file>