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Nunito"/>
      <p:regular r:id="rId49"/>
      <p:bold r:id="rId50"/>
      <p:italic r:id="rId51"/>
      <p:boldItalic r:id="rId52"/>
    </p:embeddedFont>
    <p:embeddedFont>
      <p:font typeface="Amatic SC"/>
      <p:regular r:id="rId53"/>
      <p:bold r:id="rId54"/>
    </p:embeddedFont>
    <p:embeddedFont>
      <p:font typeface="Maven Pro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AmaticSC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MavenPro-regular.fntdata"/><Relationship Id="rId10" Type="http://schemas.openxmlformats.org/officeDocument/2006/relationships/slide" Target="slides/slide5.xml"/><Relationship Id="rId54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201e99c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201e99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d063b1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d063b1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201e99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201e99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201e99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201e99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201e99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201e99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201e99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201e99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201e99c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201e99c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e2e441f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e2e441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2e441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e2e441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2e441f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2e441f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2e441f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2e441f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2e441f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2e441f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2e441f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2e441f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3bf9c9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e3bf9c9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e3bf9c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e3bf9c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3bf9c9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3bf9c9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4eb2261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4eb22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4eb226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4eb226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4eb226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4eb226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4eb226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4eb226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4eb226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e4eb226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e4eb226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e4eb226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4eb226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e4eb226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e4eb226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e4eb226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e5e0f64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e5e0f64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e680b2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e680b2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e680b2c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e680b2c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e680b2c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e680b2c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de8d21df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de8d21d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ea1366c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ea1366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25d9cf9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25d9cf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ea1366c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ea1366c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eb4620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eb4620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2b9e1c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2b9e1c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de8d21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de8d21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25d9cf90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25d9cf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7e9297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7e929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7e92972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7e9297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7e92972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7e9297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7e92972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7e9297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Computer_vi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subTitle"/>
          </p:nvPr>
        </p:nvSpPr>
        <p:spPr>
          <a:xfrm>
            <a:off x="311700" y="3321850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DEEP LEARNING: CIFAR10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fr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CHABCHOUB aymen  - LAMA Graih Jules - MALONGA-NKOUNKOU Gautier - OUMESSAOUD Rabah</a:t>
            </a:r>
            <a:endParaRPr b="1" i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50" y="0"/>
            <a:ext cx="3390900" cy="269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43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Feed forward models</a:t>
            </a:r>
            <a:endParaRPr sz="3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2572050" y="11858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3072 pixels for the input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○"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activation function: reLu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○"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2 hidden layers (1040)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10 classes for the input with Softmax activation function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optimizer: Adadelta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latin typeface="Maven Pro"/>
                <a:ea typeface="Maven Pro"/>
                <a:cs typeface="Maven Pro"/>
                <a:sym typeface="Maven Pro"/>
              </a:rPr>
              <a:t>This model is close to our Linear model V2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Feed forward v1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8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50" y="15748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62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Feed forward: regularizer 0.01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" y="15748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250" y="15748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000000"/>
                </a:solidFill>
              </a:rPr>
              <a:t>Feed forward: regularizer 0.05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8692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25" y="186927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000000"/>
                </a:solidFill>
              </a:rPr>
              <a:t>Feed forward: regularizer 0.1 </a:t>
            </a:r>
            <a:endParaRPr sz="3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5" y="18692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075" y="186927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64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000000"/>
                </a:solidFill>
              </a:rPr>
              <a:t>Feed forward: regularizer 0.05 + dropout 0.1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8692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00" y="186927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000000"/>
                </a:solidFill>
              </a:rPr>
              <a:t>Feed forward: regularizer 0.05 + dropout 0.2 + BatchNormalization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8692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692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40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500">
                <a:solidFill>
                  <a:srgbClr val="000000"/>
                </a:solidFill>
                <a:highlight>
                  <a:srgbClr val="FFFFFF"/>
                </a:highlight>
              </a:rPr>
              <a:t>Feed forward models</a:t>
            </a:r>
            <a:endParaRPr b="0" sz="3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2572050" y="11858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3072 pixels for the input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activation function: reLu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5 hidden layers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10 classes for the input with Softmax activation function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optimizer: Adam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445250"/>
            <a:ext cx="85206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</a:rPr>
              <a:t>Feed forward: no regularization 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92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500" y="186927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250"/>
            <a:ext cx="8520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000000"/>
                </a:solidFill>
              </a:rPr>
              <a:t>Feed forward: regularization 0.1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92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692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Presentation of Cifar 10</a:t>
            </a:r>
            <a:endParaRPr b="0" sz="4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CIFAR stands for: Canadian Institutes For Advanced Research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collection of images that are commonly used to train </a:t>
            </a:r>
            <a:r>
              <a:rPr lang="fr" sz="1800">
                <a:solidFill>
                  <a:srgbClr val="000000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machine learning</a:t>
            </a: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lang="fr" sz="1800">
                <a:solidFill>
                  <a:srgbClr val="000000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computer vision</a:t>
            </a: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algorithms.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dataset is composed of </a:t>
            </a:r>
            <a:r>
              <a:rPr b="1"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10 classes</a:t>
            </a: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○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cars, trucks, airplanes, ships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○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deer, dogs, cats, birds, horses, frogs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369050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0.05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77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75" y="187775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521450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0.1 + dropout 0.1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77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777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311700" y="521450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0.1 + dropout 0.2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68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968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0.1 + dropout 0.2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+"/>
            </a:pPr>
            <a:r>
              <a:rPr lang="fr">
                <a:solidFill>
                  <a:srgbClr val="000000"/>
                </a:solidFill>
              </a:rPr>
              <a:t>lr 0.001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60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75" y="188607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0.1 + dropout 0.2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+"/>
            </a:pPr>
            <a:r>
              <a:rPr lang="fr">
                <a:solidFill>
                  <a:srgbClr val="000000"/>
                </a:solidFill>
              </a:rPr>
              <a:t>1 layer (6 dense)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4562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Feed forward: regularization 0.1 + dropout 0.2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+"/>
            </a:pPr>
            <a:r>
              <a:rPr lang="fr">
                <a:solidFill>
                  <a:srgbClr val="000000"/>
                </a:solidFill>
              </a:rPr>
              <a:t>1 layer + lr 0.001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4562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819150" y="36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600">
                <a:solidFill>
                  <a:srgbClr val="000000"/>
                </a:solidFill>
                <a:highlight>
                  <a:srgbClr val="FFFFFF"/>
                </a:highlight>
              </a:rPr>
              <a:t>Convolutional</a:t>
            </a:r>
            <a:r>
              <a:rPr b="0" lang="fr" sz="3600">
                <a:solidFill>
                  <a:srgbClr val="000000"/>
                </a:solidFill>
                <a:highlight>
                  <a:srgbClr val="FFFFFF"/>
                </a:highlight>
              </a:rPr>
              <a:t> neural network </a:t>
            </a:r>
            <a:endParaRPr b="0"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2572050" y="11858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32,32,3 input shape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activation function: reLu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kernel_size: 3,3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filters: 32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2 hidden layers: 1040 neurons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10 classes for the input with Softmax activation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optimizer: Adam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292850"/>
            <a:ext cx="85206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</a:rPr>
              <a:t>CNN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5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21450"/>
            <a:ext cx="852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CNN + regularization: 0.1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75" y="18456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521450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CNN + regularization: 0.1 + filters: 64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75" y="18456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61675" y="153850"/>
            <a:ext cx="51198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dataset in theory</a:t>
            </a:r>
            <a:endParaRPr sz="3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472600" y="1011550"/>
            <a:ext cx="41988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CIFAR-10 dataset consists of 60000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32x32 colour images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6000 images per class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0000 training images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10000 test images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classes are completely mutually exclusive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CNN(2conv) - regularization: 0.1 - filters: 32/64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75" y="18456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CNN(3conv) - regularization: 0.1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- filters: 32/64/128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4562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CNN(3conv) - regularization: 0.1 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- filters: 32/64/128 - dropout 0.2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562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184562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50">
                <a:solidFill>
                  <a:srgbClr val="000000"/>
                </a:solidFill>
              </a:rPr>
              <a:t>CNN(4conv) - regularization: 0.1 </a:t>
            </a:r>
            <a:endParaRPr sz="285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50">
                <a:solidFill>
                  <a:srgbClr val="000000"/>
                </a:solidFill>
              </a:rPr>
              <a:t>- filters: 32/32/64/64 - dropout 0.2</a:t>
            </a:r>
            <a:endParaRPr sz="285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50">
                <a:solidFill>
                  <a:srgbClr val="000000"/>
                </a:solidFill>
              </a:rPr>
              <a:t>LR: 0.001</a:t>
            </a:r>
            <a:endParaRPr sz="28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</a:endParaRPr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20920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CNN(4conv) - regularization: 0.0001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- filters: 32/32/64/64 - dropout 0.2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LR: 0.001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475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CNN(4conv) - regularization: 0.001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- filters: 32/32/64/64 - dropout 0.4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LR: 0.001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65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50">
                <a:solidFill>
                  <a:srgbClr val="000000"/>
                </a:solidFill>
              </a:rPr>
              <a:t>CNN(4conv) - regularization: 0.001 </a:t>
            </a:r>
            <a:endParaRPr sz="315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50">
                <a:solidFill>
                  <a:srgbClr val="000000"/>
                </a:solidFill>
              </a:rPr>
              <a:t>- filters: 32/32/64/64/128/128 - dropout 0.4</a:t>
            </a:r>
            <a:endParaRPr sz="315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50">
                <a:solidFill>
                  <a:srgbClr val="000000"/>
                </a:solidFill>
              </a:rPr>
              <a:t>LR: 0.001</a:t>
            </a:r>
            <a:endParaRPr sz="31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65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000000"/>
                </a:solidFill>
              </a:rPr>
              <a:t>CNN(4conv) - regularization: 0.001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000000"/>
                </a:solidFill>
              </a:rPr>
              <a:t>- filters: 32/32/64/64/128/128/256/256 - dropout 0.4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000000"/>
                </a:solidFill>
              </a:rPr>
              <a:t>LR: 0.001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65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819150" y="36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highlight>
                  <a:srgbClr val="FFFFFF"/>
                </a:highlight>
              </a:rPr>
              <a:t>Residual neural network</a:t>
            </a:r>
            <a:endParaRPr b="0"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2572050" y="11858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Convolution block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Residual block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1 or 2 hidden layers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10 classes for the input with Softmax activation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optimizer: Adam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597650"/>
            <a:ext cx="852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Resnet: 10 residual layers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0625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25" y="1920625"/>
            <a:ext cx="36861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539475" y="144500"/>
            <a:ext cx="56088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dataset in practice</a:t>
            </a:r>
            <a:endParaRPr b="0" sz="3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472600" y="926000"/>
            <a:ext cx="4599600" cy="3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i="1"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 pickled files</a:t>
            </a:r>
            <a:endParaRPr b="1" i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labels 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label_names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i="1"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</a:t>
            </a: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10000 x 3072 numpy array 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10000 is the number of images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3072 = 32*32*3(channels)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i="1"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Labels</a:t>
            </a: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list of 10000 numbers between 0-9.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i="1"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label_names</a:t>
            </a: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○"/>
            </a:pPr>
            <a:r>
              <a:rPr lang="f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string list with label names (size 10)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Resnet: 15 residual layers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L2 regu: 0.001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0625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25" y="1920625"/>
            <a:ext cx="36861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Resnet: 15 residual layers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L2 regu: 0.001 + dropout 0.4 + 2 dense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20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900" y="1942050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Resnet: 4 conv blocks + 12 residual layers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L2 regu: 0.001 + dropout 0.4 + 1 dense 512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50" y="20920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311700" y="292850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</a:rPr>
              <a:t>Resnet: 4 conv blocks + 12 residual layers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L2 regu: 0.001 + dropout 0.4 + 1 dense 1024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20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900" y="2092075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2195825" y="414775"/>
            <a:ext cx="5286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Dataset: conclusion</a:t>
            </a:r>
            <a:endParaRPr b="0" sz="4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472600" y="1622525"/>
            <a:ext cx="4198800" cy="4104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Small dataset: fits in the ram!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Efficient for quick learning and fine </a:t>
            </a: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tuning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fr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Classes are not skewed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Linear models</a:t>
            </a:r>
            <a:endParaRPr b="0" sz="4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3072 pixels for the input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activation function: linear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10 classes for the input with Softmax activation function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optimizer: Adam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3072 pixels for the input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activation function: TanH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10 classes for the input with Softmax activation function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fr" sz="1800">
                <a:latin typeface="Maven Pro"/>
                <a:ea typeface="Maven Pro"/>
                <a:cs typeface="Maven Pro"/>
                <a:sym typeface="Maven Pro"/>
              </a:rPr>
              <a:t>optimizer: Adam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267900"/>
            <a:ext cx="8520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Linear model v1</a:t>
            </a:r>
            <a:endParaRPr b="0" sz="4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49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925" y="18049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246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Linear model v2</a:t>
            </a:r>
            <a:endParaRPr b="0" sz="4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712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700" y="183712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Linear models: conclusion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fr" sz="2400">
                <a:latin typeface="Maven Pro"/>
                <a:ea typeface="Maven Pro"/>
                <a:cs typeface="Maven Pro"/>
                <a:sym typeface="Maven Pro"/>
              </a:rPr>
              <a:t>The model’s predictions won’t improve by just tuning the hyperparameters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fr" sz="2400">
                <a:latin typeface="Maven Pro"/>
                <a:ea typeface="Maven Pro"/>
                <a:cs typeface="Maven Pro"/>
                <a:sym typeface="Maven Pro"/>
              </a:rPr>
              <a:t>Adding layers allows predicting more complex functions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fr" sz="2400">
                <a:latin typeface="Maven Pro"/>
                <a:ea typeface="Maven Pro"/>
                <a:cs typeface="Maven Pro"/>
                <a:sym typeface="Maven Pro"/>
              </a:rPr>
              <a:t>Different optimizer allow faster model converging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