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0" r:id="rId3"/>
    <p:sldId id="257" r:id="rId4"/>
    <p:sldId id="274" r:id="rId5"/>
    <p:sldId id="271" r:id="rId6"/>
    <p:sldId id="258" r:id="rId7"/>
    <p:sldId id="259" r:id="rId8"/>
    <p:sldId id="268" r:id="rId9"/>
    <p:sldId id="269" r:id="rId10"/>
    <p:sldId id="270" r:id="rId11"/>
    <p:sldId id="275" r:id="rId12"/>
    <p:sldId id="276" r:id="rId13"/>
    <p:sldId id="277" r:id="rId14"/>
    <p:sldId id="278" r:id="rId15"/>
    <p:sldId id="279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89B4F-D423-44B1-A56A-AFB191AA6733}">
          <p14:sldIdLst>
            <p14:sldId id="256"/>
            <p14:sldId id="280"/>
            <p14:sldId id="257"/>
          </p14:sldIdLst>
        </p14:section>
        <p14:section name="Attrition" id="{BD026513-A645-41CC-9B68-89B0666DF78B}">
          <p14:sldIdLst>
            <p14:sldId id="274"/>
            <p14:sldId id="271"/>
            <p14:sldId id="258"/>
            <p14:sldId id="259"/>
            <p14:sldId id="268"/>
            <p14:sldId id="269"/>
            <p14:sldId id="270"/>
          </p14:sldIdLst>
        </p14:section>
        <p14:section name="Salary" id="{01BD8825-33A9-4638-AE55-41585C156F30}">
          <p14:sldIdLst>
            <p14:sldId id="275"/>
            <p14:sldId id="276"/>
            <p14:sldId id="277"/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662-3986-4A30-94CE-757A5BEA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872F1-F333-4DE4-9F8E-DD1A2844B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Employee Attrition </a:t>
            </a:r>
          </a:p>
          <a:p>
            <a:r>
              <a:rPr lang="en-US" dirty="0"/>
              <a:t>and Salary Prediction</a:t>
            </a:r>
          </a:p>
        </p:txBody>
      </p:sp>
    </p:spTree>
    <p:extLst>
      <p:ext uri="{BB962C8B-B14F-4D97-AF65-F5344CB8AC3E}">
        <p14:creationId xmlns:p14="http://schemas.microsoft.com/office/powerpoint/2010/main" val="24509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CDAD-C6C1-4E56-A923-C1FD9E2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F455-EEE0-4CD4-B6E1-6EB5F4CA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Computer prediction with 68-70%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2FB4A-E3C1-4A66-B276-E566D28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681"/>
            <a:ext cx="3612193" cy="4366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4D83B-33BA-4FC6-A26B-DE17D1E3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45" y="2495370"/>
            <a:ext cx="3635055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662-3986-4A30-94CE-757A5BEA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872F1-F333-4DE4-9F8E-DD1A2844B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Modeling to Predict Salaries</a:t>
            </a:r>
          </a:p>
        </p:txBody>
      </p:sp>
    </p:spTree>
    <p:extLst>
      <p:ext uri="{BB962C8B-B14F-4D97-AF65-F5344CB8AC3E}">
        <p14:creationId xmlns:p14="http://schemas.microsoft.com/office/powerpoint/2010/main" val="39879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0384-D6C1-4165-9875-44B8DF3D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4557-19C1-40A5-B83C-56A7DE0D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35 Independent Variables</a:t>
            </a:r>
          </a:p>
          <a:p>
            <a:r>
              <a:rPr lang="en-US" dirty="0"/>
              <a:t>Repeated Linear Model Analysis (ANOVA)</a:t>
            </a:r>
          </a:p>
          <a:p>
            <a:pPr lvl="1"/>
            <a:r>
              <a:rPr lang="en-US" dirty="0"/>
              <a:t>Filter 1: P-value &lt; alpha=0.05</a:t>
            </a:r>
          </a:p>
          <a:p>
            <a:pPr lvl="1"/>
            <a:r>
              <a:rPr lang="en-US" dirty="0"/>
              <a:t>Filter 2: Adjusted R-Squared &gt; 0.1 (Top 11)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161F-E85A-4996-8170-10CA941A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BAF3-0DAA-4533-BEF6-3173A08B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Influential:</a:t>
            </a:r>
          </a:p>
          <a:p>
            <a:pPr marL="457200" lvl="1" indent="0">
              <a:buNone/>
            </a:pPr>
            <a:r>
              <a:rPr lang="en-US" dirty="0" err="1"/>
              <a:t>JobLevel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TotalWorkingYears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E5E3F-C7D7-4AA6-80E1-05B63615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04" y="2753019"/>
            <a:ext cx="4572396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FE78-B336-4A9F-9EB4-22B9F30B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0A44-A574-483A-A999-7E08D0A3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2440C-A237-4A5F-AF49-96D6C195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856"/>
            <a:ext cx="9144000" cy="42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693B-AD51-4B11-8184-FD76F679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82A-6DEF-4A2A-92C6-1234CD19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Coefficients Listed Below</a:t>
            </a:r>
          </a:p>
          <a:p>
            <a:r>
              <a:rPr lang="en-US" dirty="0"/>
              <a:t>One insignificant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EB546-0CA7-42E2-8A3D-BAB5470F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38" y="3429000"/>
            <a:ext cx="5799323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9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0E07-DC9C-4718-B47F-549F4AAE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71FD-B69D-43E8-BDB2-F715C4A7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influential variables in both instances are </a:t>
            </a:r>
            <a:r>
              <a:rPr lang="en-US" sz="2400" dirty="0" err="1"/>
              <a:t>JobLevel</a:t>
            </a:r>
            <a:r>
              <a:rPr lang="en-US" sz="2400" dirty="0"/>
              <a:t> and </a:t>
            </a:r>
            <a:r>
              <a:rPr lang="en-US" sz="2400" dirty="0" err="1"/>
              <a:t>TotalWorkingYears</a:t>
            </a:r>
            <a:endParaRPr lang="en-US" sz="2400" dirty="0"/>
          </a:p>
          <a:p>
            <a:r>
              <a:rPr lang="en-US" sz="2400" dirty="0" err="1"/>
              <a:t>JobSatisfaction</a:t>
            </a:r>
            <a:r>
              <a:rPr lang="en-US" sz="2400" dirty="0"/>
              <a:t>, </a:t>
            </a:r>
            <a:r>
              <a:rPr lang="en-US" sz="2400" dirty="0" err="1"/>
              <a:t>NumCompaniesWorked</a:t>
            </a:r>
            <a:r>
              <a:rPr lang="en-US" sz="2400" dirty="0"/>
              <a:t> are not predictors of either Attrition or Salary</a:t>
            </a:r>
          </a:p>
          <a:p>
            <a:r>
              <a:rPr lang="en-US" sz="2400" dirty="0" err="1"/>
              <a:t>PercentSalaryHike</a:t>
            </a:r>
            <a:r>
              <a:rPr lang="en-US" sz="2400" dirty="0"/>
              <a:t> is not a predictor of Salary – suggests that salary at time of hire is more important</a:t>
            </a:r>
          </a:p>
          <a:p>
            <a:r>
              <a:rPr lang="en-US" sz="2400" dirty="0" err="1"/>
              <a:t>RelationshipSatisfaction</a:t>
            </a:r>
            <a:r>
              <a:rPr lang="en-US" sz="2400" dirty="0"/>
              <a:t> and </a:t>
            </a:r>
            <a:r>
              <a:rPr lang="en-US" sz="2400" dirty="0" err="1"/>
              <a:t>MartialStatus</a:t>
            </a:r>
            <a:r>
              <a:rPr lang="en-US" sz="2400" dirty="0"/>
              <a:t> are not predictors, indicating that individuals will not leave a job due to home life</a:t>
            </a:r>
          </a:p>
          <a:p>
            <a:r>
              <a:rPr lang="en-US" sz="2400" dirty="0" err="1"/>
              <a:t>EducationField</a:t>
            </a:r>
            <a:r>
              <a:rPr lang="en-US" sz="2400" dirty="0"/>
              <a:t> was not a statistically significant predictor (</a:t>
            </a:r>
            <a:r>
              <a:rPr lang="en-US" sz="2400" dirty="0" err="1"/>
              <a:t>eg</a:t>
            </a:r>
            <a:r>
              <a:rPr lang="en-US" sz="2400" dirty="0"/>
              <a:t> Medical vs. Marketing), but this is likely due to significant overlap of monthly income ranges</a:t>
            </a:r>
          </a:p>
        </p:txBody>
      </p:sp>
    </p:spTree>
    <p:extLst>
      <p:ext uri="{BB962C8B-B14F-4D97-AF65-F5344CB8AC3E}">
        <p14:creationId xmlns:p14="http://schemas.microsoft.com/office/powerpoint/2010/main" val="5858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935C-6D64-4DC6-8418-5B56942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59A0-77CE-40DB-830A-EE353C10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jstacy@smu.edu</a:t>
            </a:r>
          </a:p>
        </p:txBody>
      </p:sp>
    </p:spTree>
    <p:extLst>
      <p:ext uri="{BB962C8B-B14F-4D97-AF65-F5344CB8AC3E}">
        <p14:creationId xmlns:p14="http://schemas.microsoft.com/office/powerpoint/2010/main" val="34190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4B50-4C77-424B-92FC-64E5D3AE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FDC8-1999-46A9-81B8-BC0B29F6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https://github.com/jules-stacy/CaseStudy2DDS.git</a:t>
            </a:r>
          </a:p>
        </p:txBody>
      </p:sp>
    </p:spTree>
    <p:extLst>
      <p:ext uri="{BB962C8B-B14F-4D97-AF65-F5344CB8AC3E}">
        <p14:creationId xmlns:p14="http://schemas.microsoft.com/office/powerpoint/2010/main" val="3549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A1C-04A0-4F73-8B89-4ECEE170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331A-711A-4EF0-B821-8F28C0AB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we able to predict whether an employee will leave the company or not?</a:t>
            </a:r>
          </a:p>
          <a:p>
            <a:r>
              <a:rPr lang="en-US" dirty="0"/>
              <a:t>Are we able to predict a given employee’s salary?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CAAC7-B943-4BE2-A330-7BFEC204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15" y="4014830"/>
            <a:ext cx="1484969" cy="1886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CB3449-25E7-4BD3-A5C0-FFF421A2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88" y="4006780"/>
            <a:ext cx="1669311" cy="1903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46D5A-B768-4B50-837D-660770BC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51251"/>
            <a:ext cx="1669312" cy="17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662-3986-4A30-94CE-757A5BEA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872F1-F333-4DE4-9F8E-DD1A2844B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Attrition Rates Using Machine Learning Methods:</a:t>
            </a:r>
          </a:p>
          <a:p>
            <a:r>
              <a:rPr lang="en-US" dirty="0"/>
              <a:t>K-Nearest-Neighbor</a:t>
            </a:r>
          </a:p>
        </p:txBody>
      </p:sp>
    </p:spTree>
    <p:extLst>
      <p:ext uri="{BB962C8B-B14F-4D97-AF65-F5344CB8AC3E}">
        <p14:creationId xmlns:p14="http://schemas.microsoft.com/office/powerpoint/2010/main" val="17843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8124-DFFF-486B-B70E-5E8FC157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1B70-0236-4483-BD51-AE002806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Overrepresentation of “No” cases</a:t>
            </a:r>
          </a:p>
          <a:p>
            <a:pPr lvl="1"/>
            <a:r>
              <a:rPr lang="en-US" dirty="0"/>
              <a:t>Random sub-selection of data with equal numbers of yes and no cases</a:t>
            </a:r>
          </a:p>
          <a:p>
            <a:r>
              <a:rPr lang="en-US" dirty="0"/>
              <a:t>Overinfluence of numerical variables</a:t>
            </a:r>
          </a:p>
          <a:p>
            <a:pPr lvl="1"/>
            <a:r>
              <a:rPr lang="en-US" dirty="0"/>
              <a:t>Normalization of data on a scale from 0 to 1</a:t>
            </a:r>
          </a:p>
        </p:txBody>
      </p:sp>
    </p:spTree>
    <p:extLst>
      <p:ext uri="{BB962C8B-B14F-4D97-AF65-F5344CB8AC3E}">
        <p14:creationId xmlns:p14="http://schemas.microsoft.com/office/powerpoint/2010/main" val="17977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0384-D6C1-4165-9875-44B8DF3D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4557-19C1-40A5-B83C-56A7DE0D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 dirty="0"/>
              <a:t>35 Independent Variables</a:t>
            </a:r>
          </a:p>
          <a:p>
            <a:r>
              <a:rPr lang="en-US" sz="2800" dirty="0"/>
              <a:t>Chi-Square Test</a:t>
            </a:r>
          </a:p>
          <a:p>
            <a:pPr lvl="1"/>
            <a:r>
              <a:rPr lang="en-US" sz="2400" dirty="0"/>
              <a:t>Filter 1: P-value &lt; alpha=0.05</a:t>
            </a:r>
          </a:p>
          <a:p>
            <a:pPr lvl="1"/>
            <a:r>
              <a:rPr lang="en-US" sz="2400" dirty="0"/>
              <a:t>Filter 2: Phi correlation &gt; 0.25 (Top 8)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Most Influential:</a:t>
            </a:r>
          </a:p>
          <a:p>
            <a:pPr marL="457200" lvl="1" indent="0">
              <a:buNone/>
            </a:pPr>
            <a:r>
              <a:rPr lang="en-US" sz="2400" dirty="0"/>
              <a:t>Age, </a:t>
            </a:r>
            <a:r>
              <a:rPr lang="en-US" sz="2400" dirty="0" err="1"/>
              <a:t>JobLevel</a:t>
            </a:r>
            <a:r>
              <a:rPr lang="en-US" sz="2400" dirty="0"/>
              <a:t>, </a:t>
            </a:r>
          </a:p>
          <a:p>
            <a:pPr marL="457200" lvl="1" indent="0">
              <a:buNone/>
            </a:pPr>
            <a:r>
              <a:rPr lang="en-US" sz="2400" dirty="0" err="1"/>
              <a:t>TotalWorkingYears</a:t>
            </a:r>
            <a:r>
              <a:rPr lang="en-US" sz="2400" dirty="0"/>
              <a:t>,</a:t>
            </a:r>
          </a:p>
          <a:p>
            <a:pPr marL="457200" lvl="1" indent="0">
              <a:buNone/>
            </a:pPr>
            <a:r>
              <a:rPr lang="en-US" sz="2400" dirty="0" err="1"/>
              <a:t>YearsAtCompany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9CD5-1111-41A9-90BB-EE533ABD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24" y="3863181"/>
            <a:ext cx="4343776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2BCF-803A-477A-8FFB-1DF345D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BCE96-F42E-4D2E-A2A1-1B23784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103B2-2DB1-4C0C-858A-6F07FEF2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71600"/>
            <a:ext cx="7569200" cy="53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B50-0E1D-4354-A70C-5372855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DECE-2131-467C-85D8-B6B722EB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Nearest-neighbor</a:t>
            </a:r>
          </a:p>
          <a:p>
            <a:r>
              <a:rPr lang="en-US" dirty="0"/>
              <a:t>Determines attrition rate based on the types of the nearest known points</a:t>
            </a:r>
          </a:p>
          <a:p>
            <a:r>
              <a:rPr lang="en-US" dirty="0"/>
              <a:t>Train-Test: separates a training set and uses it as a litmus test on a test set</a:t>
            </a:r>
          </a:p>
          <a:p>
            <a:r>
              <a:rPr lang="en-US" dirty="0"/>
              <a:t>Leave-One-Out: uses the entire set in one chunk, going point-by-point</a:t>
            </a:r>
          </a:p>
        </p:txBody>
      </p:sp>
    </p:spTree>
    <p:extLst>
      <p:ext uri="{BB962C8B-B14F-4D97-AF65-F5344CB8AC3E}">
        <p14:creationId xmlns:p14="http://schemas.microsoft.com/office/powerpoint/2010/main" val="412953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69D4-A980-4224-8E8A-5BEF2718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8BB-47AF-4181-9F16-3DDAAA17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best number of neighbors</a:t>
            </a:r>
          </a:p>
          <a:p>
            <a:r>
              <a:rPr lang="en-US" dirty="0"/>
              <a:t>Train-and-Test: k=13</a:t>
            </a:r>
          </a:p>
          <a:p>
            <a:r>
              <a:rPr lang="en-US" dirty="0"/>
              <a:t>Leave-One-Out: k=13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B68C5-26BC-4C5D-AC0A-E2D6CE9F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3715"/>
            <a:ext cx="4457702" cy="274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32A92-00C9-4E49-AD70-22026B70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3993716"/>
            <a:ext cx="4457701" cy="27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6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" id="{994B3367-285F-4B5A-9E6B-9EA71C4433D7}" vid="{6E9665FC-963E-433E-86F6-B8DABC3245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</Template>
  <TotalTime>521</TotalTime>
  <Words>349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DataSci</vt:lpstr>
      <vt:lpstr>Case Study 2</vt:lpstr>
      <vt:lpstr>Github</vt:lpstr>
      <vt:lpstr>Problem Statement</vt:lpstr>
      <vt:lpstr>Attrition</vt:lpstr>
      <vt:lpstr>Problems and Solutions</vt:lpstr>
      <vt:lpstr>Filter Variables</vt:lpstr>
      <vt:lpstr>PowerPoint Presentation</vt:lpstr>
      <vt:lpstr>K-NN Testing</vt:lpstr>
      <vt:lpstr>Hyperparameter K</vt:lpstr>
      <vt:lpstr>Preliminary Model Training</vt:lpstr>
      <vt:lpstr>Salary</vt:lpstr>
      <vt:lpstr>Filter Variables</vt:lpstr>
      <vt:lpstr>Influential Variables</vt:lpstr>
      <vt:lpstr>PowerPoint Presentation</vt:lpstr>
      <vt:lpstr>Stepwise Variable Selection</vt:lpstr>
      <vt:lpstr>Conclusions and Insights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Jules Stacy</dc:creator>
  <cp:lastModifiedBy>Jules Stacy</cp:lastModifiedBy>
  <cp:revision>14</cp:revision>
  <dcterms:created xsi:type="dcterms:W3CDTF">2020-03-12T18:16:40Z</dcterms:created>
  <dcterms:modified xsi:type="dcterms:W3CDTF">2020-03-13T02:57:50Z</dcterms:modified>
</cp:coreProperties>
</file>