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64" r:id="rId5"/>
    <p:sldId id="261" r:id="rId6"/>
    <p:sldId id="262" r:id="rId7"/>
    <p:sldId id="263" r:id="rId8"/>
    <p:sldId id="266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8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82"/>
  </p:normalViewPr>
  <p:slideViewPr>
    <p:cSldViewPr snapToGrid="0" showGuides="1">
      <p:cViewPr varScale="1">
        <p:scale>
          <a:sx n="72" d="100"/>
          <a:sy n="72" d="100"/>
        </p:scale>
        <p:origin x="753" y="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D5D8-31E2-3141-AF13-D32F6DBE4B08}" type="datetimeFigureOut">
              <a:rPr lang="fr-FR" smtClean="0"/>
              <a:t>02/02/2025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8A2C-A237-8147-8FF7-7D9D053C7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469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D5D8-31E2-3141-AF13-D32F6DBE4B08}" type="datetimeFigureOut">
              <a:rPr lang="fr-FR" smtClean="0"/>
              <a:t>02/02/2025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8A2C-A237-8147-8FF7-7D9D053C7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05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D5D8-31E2-3141-AF13-D32F6DBE4B08}" type="datetimeFigureOut">
              <a:rPr lang="fr-FR" smtClean="0"/>
              <a:t>02/02/2025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8A2C-A237-8147-8FF7-7D9D053C7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48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D5D8-31E2-3141-AF13-D32F6DBE4B08}" type="datetimeFigureOut">
              <a:rPr lang="fr-FR" smtClean="0"/>
              <a:t>02/02/2025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8A2C-A237-8147-8FF7-7D9D053C75D1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3288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D5D8-31E2-3141-AF13-D32F6DBE4B08}" type="datetimeFigureOut">
              <a:rPr lang="fr-FR" smtClean="0"/>
              <a:t>02/02/2025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8A2C-A237-8147-8FF7-7D9D053C7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175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D5D8-31E2-3141-AF13-D32F6DBE4B08}" type="datetimeFigureOut">
              <a:rPr lang="fr-FR" smtClean="0"/>
              <a:t>02/02/2025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8A2C-A237-8147-8FF7-7D9D053C7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068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D5D8-31E2-3141-AF13-D32F6DBE4B08}" type="datetimeFigureOut">
              <a:rPr lang="fr-FR" smtClean="0"/>
              <a:t>02/02/2025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8A2C-A237-8147-8FF7-7D9D053C7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79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D5D8-31E2-3141-AF13-D32F6DBE4B08}" type="datetimeFigureOut">
              <a:rPr lang="fr-FR" smtClean="0"/>
              <a:t>02/02/2025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8A2C-A237-8147-8FF7-7D9D053C7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500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D5D8-31E2-3141-AF13-D32F6DBE4B08}" type="datetimeFigureOut">
              <a:rPr lang="fr-FR" smtClean="0"/>
              <a:t>02/02/2025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8A2C-A237-8147-8FF7-7D9D053C7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33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D5D8-31E2-3141-AF13-D32F6DBE4B08}" type="datetimeFigureOut">
              <a:rPr lang="fr-FR" smtClean="0"/>
              <a:t>02/02/2025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8A2C-A237-8147-8FF7-7D9D053C7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96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D5D8-31E2-3141-AF13-D32F6DBE4B08}" type="datetimeFigureOut">
              <a:rPr lang="fr-FR" smtClean="0"/>
              <a:t>02/02/2025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8A2C-A237-8147-8FF7-7D9D053C7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09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D5D8-31E2-3141-AF13-D32F6DBE4B08}" type="datetimeFigureOut">
              <a:rPr lang="fr-FR" smtClean="0"/>
              <a:t>02/02/2025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8A2C-A237-8147-8FF7-7D9D053C7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26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D5D8-31E2-3141-AF13-D32F6DBE4B08}" type="datetimeFigureOut">
              <a:rPr lang="fr-FR" smtClean="0"/>
              <a:t>02/02/2025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8A2C-A237-8147-8FF7-7D9D053C7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24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D5D8-31E2-3141-AF13-D32F6DBE4B08}" type="datetimeFigureOut">
              <a:rPr lang="fr-FR" smtClean="0"/>
              <a:t>02/02/2025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8A2C-A237-8147-8FF7-7D9D053C7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58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D5D8-31E2-3141-AF13-D32F6DBE4B08}" type="datetimeFigureOut">
              <a:rPr lang="fr-FR" smtClean="0"/>
              <a:t>02/02/2025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8A2C-A237-8147-8FF7-7D9D053C7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60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D5D8-31E2-3141-AF13-D32F6DBE4B08}" type="datetimeFigureOut">
              <a:rPr lang="fr-FR" smtClean="0"/>
              <a:t>02/02/2025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8A2C-A237-8147-8FF7-7D9D053C7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61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D5D8-31E2-3141-AF13-D32F6DBE4B08}" type="datetimeFigureOut">
              <a:rPr lang="fr-FR" smtClean="0"/>
              <a:t>02/02/2025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18A2C-A237-8147-8FF7-7D9D053C7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66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37AD5D8-31E2-3141-AF13-D32F6DBE4B08}" type="datetimeFigureOut">
              <a:rPr lang="fr-FR" smtClean="0"/>
              <a:t>02/02/2025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18A2C-A237-8147-8FF7-7D9D053C75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25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A6995-AC54-0552-1799-095626887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424" y="2399156"/>
            <a:ext cx="11441151" cy="1186688"/>
          </a:xfrm>
        </p:spPr>
        <p:txBody>
          <a:bodyPr/>
          <a:lstStyle/>
          <a:p>
            <a:pPr algn="ctr"/>
            <a:r>
              <a:rPr lang="fr-FR" sz="4400" dirty="0"/>
              <a:t>Use case Veolia Eau France</a:t>
            </a:r>
          </a:p>
        </p:txBody>
      </p:sp>
      <p:pic>
        <p:nvPicPr>
          <p:cNvPr id="9" name="Image 8" descr="Une image contenant Police, Graphique, logo, graphisme&#10;&#10;Le contenu généré par l’IA peut être incorrect.">
            <a:extLst>
              <a:ext uri="{FF2B5EF4-FFF2-40B4-BE49-F238E27FC236}">
                <a16:creationId xmlns:a16="http://schemas.microsoft.com/office/drawing/2014/main" id="{A6E03783-178E-4179-7C9F-CBDE810B8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673" y="3585844"/>
            <a:ext cx="3542880" cy="3542880"/>
          </a:xfrm>
          <a:prstGeom prst="rect">
            <a:avLst/>
          </a:prstGeom>
        </p:spPr>
      </p:pic>
      <p:pic>
        <p:nvPicPr>
          <p:cNvPr id="11" name="Image 10" descr="Une image contenant obscurité, léger&#10;&#10;Le contenu généré par l’IA peut être incorrect.">
            <a:extLst>
              <a:ext uri="{FF2B5EF4-FFF2-40B4-BE49-F238E27FC236}">
                <a16:creationId xmlns:a16="http://schemas.microsoft.com/office/drawing/2014/main" id="{0A9EC87A-CE96-461C-26AB-13BA2533D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92" y="4803001"/>
            <a:ext cx="5376472" cy="1250926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2BF4401C-A05E-7870-219A-D7F796BF0910}"/>
              </a:ext>
            </a:extLst>
          </p:cNvPr>
          <p:cNvSpPr txBox="1">
            <a:spLocks/>
          </p:cNvSpPr>
          <p:nvPr/>
        </p:nvSpPr>
        <p:spPr>
          <a:xfrm>
            <a:off x="375424" y="1429536"/>
            <a:ext cx="11441151" cy="11866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/>
              <a:t>H-</a:t>
            </a:r>
            <a:r>
              <a:rPr lang="fr-FR" dirty="0" err="1"/>
              <a:t>GenAI</a:t>
            </a:r>
            <a:endParaRPr lang="fr-FR" dirty="0"/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A117404D-6FAB-2D53-5C1A-75133ED30FFC}"/>
              </a:ext>
            </a:extLst>
          </p:cNvPr>
          <p:cNvSpPr txBox="1">
            <a:spLocks/>
          </p:cNvSpPr>
          <p:nvPr/>
        </p:nvSpPr>
        <p:spPr>
          <a:xfrm>
            <a:off x="1418867" y="3882269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fr-FR" dirty="0"/>
              <a:t>Équipe </a:t>
            </a:r>
            <a:r>
              <a:rPr lang="fr-FR" dirty="0" err="1"/>
              <a:t>Mhackdonalds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3469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8217C-7620-40FF-32A9-80017A127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 : </a:t>
            </a:r>
            <a:r>
              <a:rPr lang="fr-FR" dirty="0" err="1"/>
              <a:t>queries</a:t>
            </a:r>
            <a:r>
              <a:rPr lang="fr-FR" dirty="0"/>
              <a:t> SQL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9EC7D7F-A1A0-AAFA-442A-F6D04A1CD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575" y="1593565"/>
            <a:ext cx="4543458" cy="243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83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CEA1D4-C5DA-8A30-8B87-3F04A16F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du use case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A87C71-9B94-38C2-E4D8-75C1F6A7C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20463"/>
          </a:xfrm>
        </p:spPr>
        <p:txBody>
          <a:bodyPr/>
          <a:lstStyle/>
          <a:p>
            <a:r>
              <a:rPr lang="fr-FR" b="1" dirty="0"/>
              <a:t>Problématique</a:t>
            </a:r>
            <a:r>
              <a:rPr lang="fr-FR" dirty="0"/>
              <a:t> : qualité des données à l’échelle</a:t>
            </a:r>
          </a:p>
          <a:p>
            <a:endParaRPr lang="fr-FR" dirty="0"/>
          </a:p>
          <a:p>
            <a:r>
              <a:rPr lang="fr-FR" b="1" dirty="0"/>
              <a:t>Enjeu</a:t>
            </a:r>
            <a:r>
              <a:rPr lang="fr-FR" dirty="0"/>
              <a:t> : génération automatique de contrôles</a:t>
            </a:r>
          </a:p>
          <a:p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00C399A0-59EF-14B9-B478-149D3A425AD0}"/>
              </a:ext>
            </a:extLst>
          </p:cNvPr>
          <p:cNvSpPr txBox="1">
            <a:spLocks/>
          </p:cNvSpPr>
          <p:nvPr/>
        </p:nvSpPr>
        <p:spPr>
          <a:xfrm>
            <a:off x="1682911" y="4156604"/>
            <a:ext cx="3149184" cy="1957441"/>
          </a:xfrm>
          <a:prstGeom prst="rect">
            <a:avLst/>
          </a:prstGeom>
          <a:ln>
            <a:noFill/>
            <a:prstDash val="dashDot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400" dirty="0"/>
          </a:p>
          <a:p>
            <a:pPr lvl="1"/>
            <a:r>
              <a:rPr lang="fr-FR" sz="2000" dirty="0"/>
              <a:t>Contexte métier</a:t>
            </a:r>
          </a:p>
          <a:p>
            <a:pPr lvl="1"/>
            <a:r>
              <a:rPr lang="fr-FR" sz="2000" dirty="0"/>
              <a:t>Base de données</a:t>
            </a:r>
          </a:p>
          <a:p>
            <a:pPr lvl="1"/>
            <a:r>
              <a:rPr lang="fr-FR" sz="2000" dirty="0"/>
              <a:t>(Métadonnées)</a:t>
            </a:r>
          </a:p>
          <a:p>
            <a:endParaRPr lang="fr-FR" sz="2400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1678DDE-4651-7617-E734-9F28B3751C9F}"/>
              </a:ext>
            </a:extLst>
          </p:cNvPr>
          <p:cNvSpPr txBox="1">
            <a:spLocks/>
          </p:cNvSpPr>
          <p:nvPr/>
        </p:nvSpPr>
        <p:spPr>
          <a:xfrm>
            <a:off x="7399871" y="4407107"/>
            <a:ext cx="2943069" cy="1379095"/>
          </a:xfrm>
          <a:prstGeom prst="rect">
            <a:avLst/>
          </a:prstGeom>
          <a:ln>
            <a:noFill/>
            <a:prstDash val="dashDot"/>
          </a:ln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1"/>
            <a:endParaRPr lang="fr-FR" dirty="0"/>
          </a:p>
          <a:p>
            <a:pPr lvl="1"/>
            <a:r>
              <a:rPr lang="fr-FR" dirty="0"/>
              <a:t>Contrôles</a:t>
            </a:r>
          </a:p>
          <a:p>
            <a:pPr lvl="1"/>
            <a:r>
              <a:rPr lang="fr-FR" dirty="0"/>
              <a:t>Requêtes SQL</a:t>
            </a:r>
          </a:p>
          <a:p>
            <a:pPr lvl="1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DEB635-B059-D5EF-2F44-E79F441E59A7}"/>
              </a:ext>
            </a:extLst>
          </p:cNvPr>
          <p:cNvSpPr txBox="1"/>
          <p:nvPr/>
        </p:nvSpPr>
        <p:spPr>
          <a:xfrm>
            <a:off x="2689879" y="3590009"/>
            <a:ext cx="1135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Entrée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D898E5F-FFAE-AE7E-DFE9-DFFDAD9D2045}"/>
              </a:ext>
            </a:extLst>
          </p:cNvPr>
          <p:cNvSpPr txBox="1"/>
          <p:nvPr/>
        </p:nvSpPr>
        <p:spPr>
          <a:xfrm>
            <a:off x="8369504" y="3590009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Sortie</a:t>
            </a:r>
          </a:p>
        </p:txBody>
      </p:sp>
      <p:sp>
        <p:nvSpPr>
          <p:cNvPr id="8" name="Flèche vers la droite 7">
            <a:extLst>
              <a:ext uri="{FF2B5EF4-FFF2-40B4-BE49-F238E27FC236}">
                <a16:creationId xmlns:a16="http://schemas.microsoft.com/office/drawing/2014/main" id="{760A17BD-1BE3-F2E2-1730-51DF13BB2399}"/>
              </a:ext>
            </a:extLst>
          </p:cNvPr>
          <p:cNvSpPr/>
          <p:nvPr/>
        </p:nvSpPr>
        <p:spPr>
          <a:xfrm>
            <a:off x="5576337" y="4767121"/>
            <a:ext cx="1079292" cy="50941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288613-2D6B-FE5D-3057-223C88826FF7}"/>
              </a:ext>
            </a:extLst>
          </p:cNvPr>
          <p:cNvSpPr/>
          <p:nvPr/>
        </p:nvSpPr>
        <p:spPr>
          <a:xfrm>
            <a:off x="1978702" y="3429000"/>
            <a:ext cx="2853393" cy="269857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91AAE5-38D4-320F-8F19-7B7BA6DBF141}"/>
              </a:ext>
            </a:extLst>
          </p:cNvPr>
          <p:cNvSpPr/>
          <p:nvPr/>
        </p:nvSpPr>
        <p:spPr>
          <a:xfrm>
            <a:off x="7437616" y="3446902"/>
            <a:ext cx="2853393" cy="269857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304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ercle, croquis, noir et blanc&#10;&#10;Le contenu généré par l’IA peut être incorrect.">
            <a:extLst>
              <a:ext uri="{FF2B5EF4-FFF2-40B4-BE49-F238E27FC236}">
                <a16:creationId xmlns:a16="http://schemas.microsoft.com/office/drawing/2014/main" id="{1288E3AB-DA87-FEDD-CA09-AA84D4D8F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160" y="2004499"/>
            <a:ext cx="468762" cy="526819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A9BF18B-D8DE-E082-2608-50AC439BC2AE}"/>
              </a:ext>
            </a:extLst>
          </p:cNvPr>
          <p:cNvSpPr/>
          <p:nvPr/>
        </p:nvSpPr>
        <p:spPr>
          <a:xfrm>
            <a:off x="2524956" y="1843986"/>
            <a:ext cx="2319453" cy="168383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DATABASE DESCRIPTOR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E287AC6-C187-D121-CD59-4AA578A09C1E}"/>
              </a:ext>
            </a:extLst>
          </p:cNvPr>
          <p:cNvSpPr/>
          <p:nvPr/>
        </p:nvSpPr>
        <p:spPr>
          <a:xfrm>
            <a:off x="7731511" y="1950878"/>
            <a:ext cx="2319453" cy="168383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CONSTRAINT GENERATOR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1A8DBF5-4358-81BC-7B59-D4BF4E81514F}"/>
              </a:ext>
            </a:extLst>
          </p:cNvPr>
          <p:cNvSpPr/>
          <p:nvPr/>
        </p:nvSpPr>
        <p:spPr>
          <a:xfrm>
            <a:off x="2414229" y="4428744"/>
            <a:ext cx="2319453" cy="168383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TEXT_TO_SQL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DD866AF-7914-6F92-11B2-435474FA3489}"/>
              </a:ext>
            </a:extLst>
          </p:cNvPr>
          <p:cNvSpPr/>
          <p:nvPr/>
        </p:nvSpPr>
        <p:spPr>
          <a:xfrm>
            <a:off x="7731511" y="4428744"/>
            <a:ext cx="2319453" cy="168383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QUERY EXECUTION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A5151E6-F16F-0B58-66B8-D5BD7C769DE3}"/>
              </a:ext>
            </a:extLst>
          </p:cNvPr>
          <p:cNvSpPr txBox="1"/>
          <p:nvPr/>
        </p:nvSpPr>
        <p:spPr>
          <a:xfrm>
            <a:off x="208937" y="2558763"/>
            <a:ext cx="214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Contexte métier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B3AE0AA-BFF8-0F57-30D9-92912332BE77}"/>
              </a:ext>
            </a:extLst>
          </p:cNvPr>
          <p:cNvSpPr txBox="1"/>
          <p:nvPr/>
        </p:nvSpPr>
        <p:spPr>
          <a:xfrm>
            <a:off x="197509" y="2976036"/>
            <a:ext cx="168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(Métadonnées)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C621C90-57E1-8B51-4CFA-9EECDDC3BB51}"/>
              </a:ext>
            </a:extLst>
          </p:cNvPr>
          <p:cNvSpPr txBox="1"/>
          <p:nvPr/>
        </p:nvSpPr>
        <p:spPr>
          <a:xfrm>
            <a:off x="5006896" y="2235276"/>
            <a:ext cx="261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Description database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121B93E-D8BE-0E8D-A2F7-68EB9761CE6E}"/>
              </a:ext>
            </a:extLst>
          </p:cNvPr>
          <p:cNvSpPr txBox="1"/>
          <p:nvPr/>
        </p:nvSpPr>
        <p:spPr>
          <a:xfrm rot="20366350">
            <a:off x="5327522" y="3471914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Contraintes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1D1F7E3-5804-8EE3-F4F1-764B62022722}"/>
              </a:ext>
            </a:extLst>
          </p:cNvPr>
          <p:cNvSpPr txBox="1"/>
          <p:nvPr/>
        </p:nvSpPr>
        <p:spPr>
          <a:xfrm>
            <a:off x="5462548" y="4764447"/>
            <a:ext cx="1594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Requêtes SQL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1F7C4AD-17FD-5C00-63FA-79C9E72096CB}"/>
              </a:ext>
            </a:extLst>
          </p:cNvPr>
          <p:cNvSpPr txBox="1"/>
          <p:nvPr/>
        </p:nvSpPr>
        <p:spPr>
          <a:xfrm>
            <a:off x="7721576" y="371689"/>
            <a:ext cx="253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Few shot learning w/ Human Feedback</a:t>
            </a:r>
          </a:p>
        </p:txBody>
      </p:sp>
      <p:sp>
        <p:nvSpPr>
          <p:cNvPr id="27" name="Flèche courbée vers la gauche 26">
            <a:extLst>
              <a:ext uri="{FF2B5EF4-FFF2-40B4-BE49-F238E27FC236}">
                <a16:creationId xmlns:a16="http://schemas.microsoft.com/office/drawing/2014/main" id="{1B4E4C26-929C-BFAE-F96A-B579CB3FCBE5}"/>
              </a:ext>
            </a:extLst>
          </p:cNvPr>
          <p:cNvSpPr/>
          <p:nvPr/>
        </p:nvSpPr>
        <p:spPr>
          <a:xfrm rot="5400000" flipH="1">
            <a:off x="8528316" y="798044"/>
            <a:ext cx="725843" cy="1267426"/>
          </a:xfrm>
          <a:prstGeom prst="curved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Flèche vers la droite 27">
            <a:extLst>
              <a:ext uri="{FF2B5EF4-FFF2-40B4-BE49-F238E27FC236}">
                <a16:creationId xmlns:a16="http://schemas.microsoft.com/office/drawing/2014/main" id="{38A1177E-7285-7BB1-7EFC-479B0A468B9A}"/>
              </a:ext>
            </a:extLst>
          </p:cNvPr>
          <p:cNvSpPr/>
          <p:nvPr/>
        </p:nvSpPr>
        <p:spPr>
          <a:xfrm>
            <a:off x="4897341" y="2624615"/>
            <a:ext cx="2834170" cy="2340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vers la droite 28">
            <a:extLst>
              <a:ext uri="{FF2B5EF4-FFF2-40B4-BE49-F238E27FC236}">
                <a16:creationId xmlns:a16="http://schemas.microsoft.com/office/drawing/2014/main" id="{8414F425-5AA4-0AB9-91B2-B4157504763C}"/>
              </a:ext>
            </a:extLst>
          </p:cNvPr>
          <p:cNvSpPr/>
          <p:nvPr/>
        </p:nvSpPr>
        <p:spPr>
          <a:xfrm rot="9594913">
            <a:off x="4654936" y="3770470"/>
            <a:ext cx="3074740" cy="2907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 vers la droite 29">
            <a:extLst>
              <a:ext uri="{FF2B5EF4-FFF2-40B4-BE49-F238E27FC236}">
                <a16:creationId xmlns:a16="http://schemas.microsoft.com/office/drawing/2014/main" id="{E6CA2616-0009-F4E0-1E28-750BDD45FEB6}"/>
              </a:ext>
            </a:extLst>
          </p:cNvPr>
          <p:cNvSpPr/>
          <p:nvPr/>
        </p:nvSpPr>
        <p:spPr>
          <a:xfrm>
            <a:off x="4817323" y="5186488"/>
            <a:ext cx="2776654" cy="26861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8665EAA-7AB1-3255-33E8-D7963B2218F9}"/>
              </a:ext>
            </a:extLst>
          </p:cNvPr>
          <p:cNvSpPr txBox="1"/>
          <p:nvPr/>
        </p:nvSpPr>
        <p:spPr>
          <a:xfrm>
            <a:off x="208937" y="2191700"/>
            <a:ext cx="214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Database</a:t>
            </a:r>
          </a:p>
        </p:txBody>
      </p:sp>
      <p:sp>
        <p:nvSpPr>
          <p:cNvPr id="34" name="Accolade fermante 33">
            <a:extLst>
              <a:ext uri="{FF2B5EF4-FFF2-40B4-BE49-F238E27FC236}">
                <a16:creationId xmlns:a16="http://schemas.microsoft.com/office/drawing/2014/main" id="{758CE4F1-B42D-01D8-96A6-55009F8113E5}"/>
              </a:ext>
            </a:extLst>
          </p:cNvPr>
          <p:cNvSpPr/>
          <p:nvPr/>
        </p:nvSpPr>
        <p:spPr>
          <a:xfrm>
            <a:off x="2074128" y="2049103"/>
            <a:ext cx="340101" cy="1335293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922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FCCD03-A7B7-F6A5-CA92-E727322CF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27" y="743953"/>
            <a:ext cx="10959790" cy="5433819"/>
          </a:xfrm>
        </p:spPr>
        <p:txBody>
          <a:bodyPr>
            <a:normAutofit/>
          </a:bodyPr>
          <a:lstStyle/>
          <a:p>
            <a:r>
              <a:rPr lang="fr-FR" sz="3000" dirty="0"/>
              <a:t>Outils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3000" dirty="0"/>
              <a:t>Techniques d’IA</a:t>
            </a:r>
          </a:p>
          <a:p>
            <a:pPr lvl="1"/>
            <a:r>
              <a:rPr lang="fr-FR" dirty="0"/>
              <a:t>Prompt engineering</a:t>
            </a:r>
          </a:p>
          <a:p>
            <a:pPr lvl="2"/>
            <a:r>
              <a:rPr lang="fr-FR" dirty="0"/>
              <a:t>Sources</a:t>
            </a:r>
          </a:p>
          <a:p>
            <a:pPr lvl="1"/>
            <a:r>
              <a:rPr lang="fr-FR" dirty="0"/>
              <a:t>Few-shot learning</a:t>
            </a:r>
          </a:p>
          <a:p>
            <a:pPr lvl="1"/>
            <a:r>
              <a:rPr lang="fr-FR" dirty="0"/>
              <a:t>Human feedback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974A66A-C89F-8DCD-8D9A-1F4D4E19F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93" y="1426355"/>
            <a:ext cx="3783746" cy="160114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0554849-2490-115A-7098-31DFB2BBC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416" y="1426355"/>
            <a:ext cx="2797531" cy="1601140"/>
          </a:xfrm>
          <a:prstGeom prst="rect">
            <a:avLst/>
          </a:prstGeom>
        </p:spPr>
      </p:pic>
      <p:pic>
        <p:nvPicPr>
          <p:cNvPr id="10" name="Image 9" descr="Une image contenant Police, capture d’écran, Graphique, logo&#10;&#10;Description générée automatiquement">
            <a:extLst>
              <a:ext uri="{FF2B5EF4-FFF2-40B4-BE49-F238E27FC236}">
                <a16:creationId xmlns:a16="http://schemas.microsoft.com/office/drawing/2014/main" id="{584CCE63-B920-1DA7-0448-30BB9C30771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0803" t="28441" r="19637" b="28223"/>
          <a:stretch/>
        </p:blipFill>
        <p:spPr>
          <a:xfrm>
            <a:off x="7726707" y="1426355"/>
            <a:ext cx="3832615" cy="160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2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89A6F2-5169-43CB-CAE7-A0024032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Performance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1A86A53A-D9CA-CFC8-5C85-D4BA2BBA9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718462"/>
              </p:ext>
            </p:extLst>
          </p:nvPr>
        </p:nvGraphicFramePr>
        <p:xfrm>
          <a:off x="646110" y="2252546"/>
          <a:ext cx="11006913" cy="2363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971">
                  <a:extLst>
                    <a:ext uri="{9D8B030D-6E8A-4147-A177-3AD203B41FA5}">
                      <a16:colId xmlns:a16="http://schemas.microsoft.com/office/drawing/2014/main" val="3240489683"/>
                    </a:ext>
                  </a:extLst>
                </a:gridCol>
                <a:gridCol w="4388402">
                  <a:extLst>
                    <a:ext uri="{9D8B030D-6E8A-4147-A177-3AD203B41FA5}">
                      <a16:colId xmlns:a16="http://schemas.microsoft.com/office/drawing/2014/main" val="663101918"/>
                    </a:ext>
                  </a:extLst>
                </a:gridCol>
                <a:gridCol w="2949540">
                  <a:extLst>
                    <a:ext uri="{9D8B030D-6E8A-4147-A177-3AD203B41FA5}">
                      <a16:colId xmlns:a16="http://schemas.microsoft.com/office/drawing/2014/main" val="298288005"/>
                    </a:ext>
                  </a:extLst>
                </a:gridCol>
              </a:tblGrid>
              <a:tr h="44326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Génération de contraintes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Requêtes valides (%)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059668"/>
                  </a:ext>
                </a:extLst>
              </a:tr>
              <a:tr h="443261">
                <a:tc>
                  <a:txBody>
                    <a:bodyPr/>
                    <a:lstStyle/>
                    <a:p>
                      <a:r>
                        <a:rPr lang="fr-FR" dirty="0"/>
                        <a:t>Human Feedback (+) Métadonnées (+)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767613"/>
                  </a:ext>
                </a:extLst>
              </a:tr>
              <a:tr h="443261">
                <a:tc>
                  <a:txBody>
                    <a:bodyPr/>
                    <a:lstStyle/>
                    <a:p>
                      <a:r>
                        <a:rPr lang="fr-FR" dirty="0"/>
                        <a:t>Human Feedback (-)</a:t>
                      </a:r>
                    </a:p>
                    <a:p>
                      <a:r>
                        <a:rPr lang="fr-FR" dirty="0"/>
                        <a:t>Métadonnées (+)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929814"/>
                  </a:ext>
                </a:extLst>
              </a:tr>
              <a:tr h="443261">
                <a:tc>
                  <a:txBody>
                    <a:bodyPr/>
                    <a:lstStyle/>
                    <a:p>
                      <a:r>
                        <a:rPr lang="fr-FR" dirty="0"/>
                        <a:t>Human Feedback (-)</a:t>
                      </a:r>
                    </a:p>
                    <a:p>
                      <a:r>
                        <a:rPr lang="fr-FR" dirty="0"/>
                        <a:t>Métadonnées (-)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498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82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2C6C75-80F1-7CAE-8D2D-ADD217CC2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Généralisation et passage à l’échelle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667841B8-D4F8-1203-6D0F-BB57EEBE7586}"/>
              </a:ext>
            </a:extLst>
          </p:cNvPr>
          <p:cNvSpPr txBox="1">
            <a:spLocks/>
          </p:cNvSpPr>
          <p:nvPr/>
        </p:nvSpPr>
        <p:spPr>
          <a:xfrm>
            <a:off x="875200" y="2030620"/>
            <a:ext cx="9896878" cy="416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Coûts des modèles LLM (génération + traduction):</a:t>
            </a:r>
          </a:p>
          <a:p>
            <a:pPr lvl="1"/>
            <a:r>
              <a:rPr lang="fr-FR" dirty="0"/>
              <a:t>2500 input tokens / exécution </a:t>
            </a:r>
          </a:p>
          <a:p>
            <a:pPr lvl="1"/>
            <a:r>
              <a:rPr lang="fr-FR" dirty="0"/>
              <a:t>300 output tokens / exécution</a:t>
            </a:r>
          </a:p>
          <a:p>
            <a:pPr lvl="1"/>
            <a:r>
              <a:rPr lang="fr-FR" dirty="0"/>
              <a:t>Claude 3.5      0.0006 $ / colonne</a:t>
            </a:r>
          </a:p>
          <a:p>
            <a:pPr lvl="1"/>
            <a:r>
              <a:rPr lang="fr-FR" dirty="0"/>
              <a:t>Mistral Large   0.0003 $ / colonne</a:t>
            </a:r>
          </a:p>
          <a:p>
            <a:pPr lvl="1"/>
            <a:r>
              <a:rPr lang="fr-FR" dirty="0"/>
              <a:t>Use case Veolia : 23 colonnes →  </a:t>
            </a:r>
            <a:r>
              <a:rPr lang="fr-FR" b="1" dirty="0"/>
              <a:t>&lt; 0.03 $ / exécution</a:t>
            </a:r>
          </a:p>
          <a:p>
            <a:pPr lvl="1"/>
            <a:r>
              <a:rPr lang="fr-FR" b="1" dirty="0"/>
              <a:t>Estimation pour 1000 colonnes </a:t>
            </a:r>
            <a:r>
              <a:rPr lang="fr-FR" dirty="0"/>
              <a:t>→</a:t>
            </a:r>
            <a:r>
              <a:rPr lang="fr-FR" b="1" dirty="0">
                <a:sym typeface="Wingdings" pitchFamily="2" charset="2"/>
              </a:rPr>
              <a:t> 1.50 $ / 110 000 tokens </a:t>
            </a:r>
            <a:r>
              <a:rPr lang="fr-FR" dirty="0"/>
              <a:t>(max_len = 200k)</a:t>
            </a:r>
          </a:p>
          <a:p>
            <a:pPr lvl="1"/>
            <a:endParaRPr lang="fr-FR" b="1" dirty="0">
              <a:sym typeface="Wingdings" pitchFamily="2" charset="2"/>
            </a:endParaRPr>
          </a:p>
          <a:p>
            <a:r>
              <a:rPr lang="fr-FR" b="1" dirty="0">
                <a:sym typeface="Wingdings" pitchFamily="2" charset="2"/>
              </a:rPr>
              <a:t>Fonctionne sans métadonnées et sans supervision</a:t>
            </a:r>
          </a:p>
          <a:p>
            <a:r>
              <a:rPr lang="fr-FR" b="1" dirty="0">
                <a:sym typeface="Wingdings" pitchFamily="2" charset="2"/>
              </a:rPr>
              <a:t>Aucune information spécifique au use case dans les prompts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696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802D4D-4936-32F5-B61D-A58099D6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 : architecture détaillée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33141F-F7AC-6AA7-FB64-34DB800CB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36" y="1853248"/>
            <a:ext cx="10760927" cy="378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814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E817D9-8366-A26D-9A7D-07525BF59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 : contraintes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9708B9-D55A-6E36-237A-9E21E3506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AE37A0-2ECE-3862-BB99-DC462F653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7" y="1211490"/>
            <a:ext cx="7735276" cy="540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8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48CDE-E224-4AF2-CB2E-5AE74CDC5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B3DBD2-F205-86EB-1204-3CFC6C29D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 : </a:t>
            </a:r>
            <a:r>
              <a:rPr lang="fr-FR" dirty="0" err="1"/>
              <a:t>queries</a:t>
            </a:r>
            <a:r>
              <a:rPr lang="fr-FR" dirty="0"/>
              <a:t> SQL</a:t>
            </a:r>
          </a:p>
        </p:txBody>
      </p:sp>
      <p:pic>
        <p:nvPicPr>
          <p:cNvPr id="3" name="Espace réservé du contenu 4" descr="Une image contenant texte, Police, capture d’écran">
            <a:extLst>
              <a:ext uri="{FF2B5EF4-FFF2-40B4-BE49-F238E27FC236}">
                <a16:creationId xmlns:a16="http://schemas.microsoft.com/office/drawing/2014/main" id="{94399C39-7284-15FD-F9A9-FD5B781D2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222" y="1661583"/>
            <a:ext cx="4382237" cy="1347022"/>
          </a:xfrm>
        </p:spPr>
      </p:pic>
      <p:pic>
        <p:nvPicPr>
          <p:cNvPr id="4" name="Image 3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04970BAF-C92A-7509-F362-754284767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22" y="3062113"/>
            <a:ext cx="4382237" cy="1282458"/>
          </a:xfrm>
          <a:prstGeom prst="rect">
            <a:avLst/>
          </a:prstGeom>
        </p:spPr>
      </p:pic>
      <p:pic>
        <p:nvPicPr>
          <p:cNvPr id="5" name="Image 4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17F61533-1FEE-EA76-7376-9FB443563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37" y="4398079"/>
            <a:ext cx="4380622" cy="117012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F3F4008-429C-7E4E-C23E-BDDEBEE9C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627475"/>
            <a:ext cx="5205441" cy="134702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F9AFF3F-967C-1F8A-6CE7-D91416B56E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2554" y="3150295"/>
            <a:ext cx="5223566" cy="134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39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eu chau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114</TotalTime>
  <Words>202</Words>
  <Application>Microsoft Office PowerPoint</Application>
  <PresentationFormat>Grand écran</PresentationFormat>
  <Paragraphs>67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Century Gothic</vt:lpstr>
      <vt:lpstr>Wingdings</vt:lpstr>
      <vt:lpstr>Wingdings 3</vt:lpstr>
      <vt:lpstr>Ion</vt:lpstr>
      <vt:lpstr>Use case Veolia Eau France</vt:lpstr>
      <vt:lpstr>Rappel du use case </vt:lpstr>
      <vt:lpstr>Présentation PowerPoint</vt:lpstr>
      <vt:lpstr>Présentation PowerPoint</vt:lpstr>
      <vt:lpstr>Performance</vt:lpstr>
      <vt:lpstr>Généralisation et passage à l’échelle</vt:lpstr>
      <vt:lpstr>Annexe : architecture détaillée</vt:lpstr>
      <vt:lpstr>Annexe : contraintes</vt:lpstr>
      <vt:lpstr>Annexe : queries SQL</vt:lpstr>
      <vt:lpstr>Annexe : queries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Rodrigue Reibel</dc:creator>
  <cp:lastModifiedBy>Jules Damidaux X2022</cp:lastModifiedBy>
  <cp:revision>15</cp:revision>
  <dcterms:created xsi:type="dcterms:W3CDTF">2025-02-02T08:59:27Z</dcterms:created>
  <dcterms:modified xsi:type="dcterms:W3CDTF">2025-02-02T10:55:48Z</dcterms:modified>
</cp:coreProperties>
</file>