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 showGuides="1">
      <p:cViewPr varScale="1">
        <p:scale>
          <a:sx n="72" d="100"/>
          <a:sy n="72" d="100"/>
        </p:scale>
        <p:origin x="753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6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05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4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28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7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6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7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0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33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2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58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6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5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A6995-AC54-0552-1799-09562688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4" y="2399156"/>
            <a:ext cx="11441151" cy="1186688"/>
          </a:xfrm>
        </p:spPr>
        <p:txBody>
          <a:bodyPr/>
          <a:lstStyle/>
          <a:p>
            <a:pPr algn="ctr"/>
            <a:r>
              <a:rPr lang="fr-FR" sz="4400" dirty="0"/>
              <a:t>Use case Veolia Eau France</a:t>
            </a:r>
          </a:p>
        </p:txBody>
      </p:sp>
      <p:pic>
        <p:nvPicPr>
          <p:cNvPr id="9" name="Image 8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A6E03783-178E-4179-7C9F-CBDE810B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673" y="3585844"/>
            <a:ext cx="3542880" cy="3542880"/>
          </a:xfrm>
          <a:prstGeom prst="rect">
            <a:avLst/>
          </a:prstGeom>
        </p:spPr>
      </p:pic>
      <p:pic>
        <p:nvPicPr>
          <p:cNvPr id="11" name="Image 10" descr="Une image contenant obscurité, léger&#10;&#10;Le contenu généré par l’IA peut être incorrect.">
            <a:extLst>
              <a:ext uri="{FF2B5EF4-FFF2-40B4-BE49-F238E27FC236}">
                <a16:creationId xmlns:a16="http://schemas.microsoft.com/office/drawing/2014/main" id="{0A9EC87A-CE96-461C-26AB-13BA2533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2" y="4803001"/>
            <a:ext cx="5376472" cy="125092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BF4401C-A05E-7870-219A-D7F796BF0910}"/>
              </a:ext>
            </a:extLst>
          </p:cNvPr>
          <p:cNvSpPr txBox="1">
            <a:spLocks/>
          </p:cNvSpPr>
          <p:nvPr/>
        </p:nvSpPr>
        <p:spPr>
          <a:xfrm>
            <a:off x="375424" y="1429536"/>
            <a:ext cx="11441151" cy="118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H-</a:t>
            </a:r>
            <a:r>
              <a:rPr lang="fr-FR" dirty="0" err="1"/>
              <a:t>GenAI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A117404D-6FAB-2D53-5C1A-75133ED30FFC}"/>
              </a:ext>
            </a:extLst>
          </p:cNvPr>
          <p:cNvSpPr txBox="1">
            <a:spLocks/>
          </p:cNvSpPr>
          <p:nvPr/>
        </p:nvSpPr>
        <p:spPr>
          <a:xfrm>
            <a:off x="1418867" y="388226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fr-FR" dirty="0"/>
              <a:t>Équipe </a:t>
            </a:r>
            <a:r>
              <a:rPr lang="fr-FR" dirty="0" err="1"/>
              <a:t>Mhackdonalds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46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8217C-7620-40FF-32A9-80017A1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</a:t>
            </a:r>
            <a:r>
              <a:rPr lang="fr-FR" dirty="0" err="1"/>
              <a:t>queries</a:t>
            </a:r>
            <a:r>
              <a:rPr lang="fr-FR" dirty="0"/>
              <a:t> 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EC7D7F-A1A0-AAFA-442A-F6D04A1C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75" y="1593565"/>
            <a:ext cx="4543458" cy="2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EA1D4-C5DA-8A30-8B87-3F04A16F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use case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87C71-9B94-38C2-E4D8-75C1F6A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0463"/>
          </a:xfrm>
        </p:spPr>
        <p:txBody>
          <a:bodyPr/>
          <a:lstStyle/>
          <a:p>
            <a:r>
              <a:rPr lang="fr-FR" b="1" dirty="0"/>
              <a:t>Problématique</a:t>
            </a:r>
            <a:r>
              <a:rPr lang="fr-FR" dirty="0"/>
              <a:t> : qualité des données à l’échelle</a:t>
            </a:r>
          </a:p>
          <a:p>
            <a:endParaRPr lang="fr-FR" dirty="0"/>
          </a:p>
          <a:p>
            <a:r>
              <a:rPr lang="fr-FR" b="1" dirty="0"/>
              <a:t>Enjeu</a:t>
            </a:r>
            <a:r>
              <a:rPr lang="fr-FR" dirty="0"/>
              <a:t> : génération automatique de contrôles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0C399A0-59EF-14B9-B478-149D3A425AD0}"/>
              </a:ext>
            </a:extLst>
          </p:cNvPr>
          <p:cNvSpPr txBox="1">
            <a:spLocks/>
          </p:cNvSpPr>
          <p:nvPr/>
        </p:nvSpPr>
        <p:spPr>
          <a:xfrm>
            <a:off x="1682911" y="4156604"/>
            <a:ext cx="3149184" cy="1957441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  <a:p>
            <a:pPr lvl="1"/>
            <a:r>
              <a:rPr lang="fr-FR" sz="2000" dirty="0"/>
              <a:t>Contexte métier</a:t>
            </a:r>
          </a:p>
          <a:p>
            <a:pPr lvl="1"/>
            <a:r>
              <a:rPr lang="fr-FR" sz="2000" dirty="0"/>
              <a:t>Base de données</a:t>
            </a:r>
          </a:p>
          <a:p>
            <a:pPr lvl="1"/>
            <a:r>
              <a:rPr lang="fr-FR" sz="2000" dirty="0"/>
              <a:t>(Métadonnées)</a:t>
            </a:r>
          </a:p>
          <a:p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1678DDE-4651-7617-E734-9F28B3751C9F}"/>
              </a:ext>
            </a:extLst>
          </p:cNvPr>
          <p:cNvSpPr txBox="1">
            <a:spLocks/>
          </p:cNvSpPr>
          <p:nvPr/>
        </p:nvSpPr>
        <p:spPr>
          <a:xfrm>
            <a:off x="7399871" y="4407107"/>
            <a:ext cx="2943069" cy="1379095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Contrôles</a:t>
            </a:r>
          </a:p>
          <a:p>
            <a:pPr lvl="1"/>
            <a:r>
              <a:rPr lang="fr-FR" dirty="0"/>
              <a:t>Requêtes SQL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DEB635-B059-D5EF-2F44-E79F441E59A7}"/>
              </a:ext>
            </a:extLst>
          </p:cNvPr>
          <p:cNvSpPr txBox="1"/>
          <p:nvPr/>
        </p:nvSpPr>
        <p:spPr>
          <a:xfrm>
            <a:off x="2689879" y="3590009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Entrée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898E5F-FFAE-AE7E-DFE9-DFFDAD9D2045}"/>
              </a:ext>
            </a:extLst>
          </p:cNvPr>
          <p:cNvSpPr txBox="1"/>
          <p:nvPr/>
        </p:nvSpPr>
        <p:spPr>
          <a:xfrm>
            <a:off x="8369504" y="359000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Sortie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760A17BD-1BE3-F2E2-1730-51DF13BB2399}"/>
              </a:ext>
            </a:extLst>
          </p:cNvPr>
          <p:cNvSpPr/>
          <p:nvPr/>
        </p:nvSpPr>
        <p:spPr>
          <a:xfrm>
            <a:off x="5576337" y="4767121"/>
            <a:ext cx="1079292" cy="5094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8613-2D6B-FE5D-3057-223C88826FF7}"/>
              </a:ext>
            </a:extLst>
          </p:cNvPr>
          <p:cNvSpPr/>
          <p:nvPr/>
        </p:nvSpPr>
        <p:spPr>
          <a:xfrm>
            <a:off x="1978702" y="3429000"/>
            <a:ext cx="2853393" cy="26985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1AAE5-38D4-320F-8F19-7B7BA6DBF141}"/>
              </a:ext>
            </a:extLst>
          </p:cNvPr>
          <p:cNvSpPr/>
          <p:nvPr/>
        </p:nvSpPr>
        <p:spPr>
          <a:xfrm>
            <a:off x="7437616" y="3446902"/>
            <a:ext cx="2853393" cy="26985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0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ercle, croquis, noir et blanc&#10;&#10;Le contenu généré par l’IA peut être incorrect.">
            <a:extLst>
              <a:ext uri="{FF2B5EF4-FFF2-40B4-BE49-F238E27FC236}">
                <a16:creationId xmlns:a16="http://schemas.microsoft.com/office/drawing/2014/main" id="{1288E3AB-DA87-FEDD-CA09-AA84D4D8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60" y="2004499"/>
            <a:ext cx="468762" cy="526819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A9BF18B-D8DE-E082-2608-50AC439BC2AE}"/>
              </a:ext>
            </a:extLst>
          </p:cNvPr>
          <p:cNvSpPr/>
          <p:nvPr/>
        </p:nvSpPr>
        <p:spPr>
          <a:xfrm>
            <a:off x="2524956" y="1843986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DATABASE DESCRIPTOR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E287AC6-C187-D121-CD59-4AA578A09C1E}"/>
              </a:ext>
            </a:extLst>
          </p:cNvPr>
          <p:cNvSpPr/>
          <p:nvPr/>
        </p:nvSpPr>
        <p:spPr>
          <a:xfrm>
            <a:off x="7731511" y="1950878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CONSTRAINT GENERATOR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1A8DBF5-4358-81BC-7B59-D4BF4E81514F}"/>
              </a:ext>
            </a:extLst>
          </p:cNvPr>
          <p:cNvSpPr/>
          <p:nvPr/>
        </p:nvSpPr>
        <p:spPr>
          <a:xfrm>
            <a:off x="2414229" y="4428744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TEXT_TO_SQL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DD866AF-7914-6F92-11B2-435474FA3489}"/>
              </a:ext>
            </a:extLst>
          </p:cNvPr>
          <p:cNvSpPr/>
          <p:nvPr/>
        </p:nvSpPr>
        <p:spPr>
          <a:xfrm>
            <a:off x="7731511" y="4428744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QUERY EXECUTION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5151E6-F16F-0B58-66B8-D5BD7C769DE3}"/>
              </a:ext>
            </a:extLst>
          </p:cNvPr>
          <p:cNvSpPr txBox="1"/>
          <p:nvPr/>
        </p:nvSpPr>
        <p:spPr>
          <a:xfrm>
            <a:off x="208937" y="2558763"/>
            <a:ext cx="21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Contexte métier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3AE0AA-BFF8-0F57-30D9-92912332BE77}"/>
              </a:ext>
            </a:extLst>
          </p:cNvPr>
          <p:cNvSpPr txBox="1"/>
          <p:nvPr/>
        </p:nvSpPr>
        <p:spPr>
          <a:xfrm>
            <a:off x="197509" y="2976036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(Métadonnées)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621C90-57E1-8B51-4CFA-9EECDDC3BB51}"/>
              </a:ext>
            </a:extLst>
          </p:cNvPr>
          <p:cNvSpPr txBox="1"/>
          <p:nvPr/>
        </p:nvSpPr>
        <p:spPr>
          <a:xfrm>
            <a:off x="5006896" y="2235276"/>
            <a:ext cx="26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database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21B93E-D8BE-0E8D-A2F7-68EB9761CE6E}"/>
              </a:ext>
            </a:extLst>
          </p:cNvPr>
          <p:cNvSpPr txBox="1"/>
          <p:nvPr/>
        </p:nvSpPr>
        <p:spPr>
          <a:xfrm rot="20366350">
            <a:off x="5327522" y="347191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1D1F7E3-5804-8EE3-F4F1-764B62022722}"/>
              </a:ext>
            </a:extLst>
          </p:cNvPr>
          <p:cNvSpPr txBox="1"/>
          <p:nvPr/>
        </p:nvSpPr>
        <p:spPr>
          <a:xfrm>
            <a:off x="5462548" y="4764447"/>
            <a:ext cx="15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SQL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7C4AD-17FD-5C00-63FA-79C9E72096CB}"/>
              </a:ext>
            </a:extLst>
          </p:cNvPr>
          <p:cNvSpPr txBox="1"/>
          <p:nvPr/>
        </p:nvSpPr>
        <p:spPr>
          <a:xfrm>
            <a:off x="7721576" y="371689"/>
            <a:ext cx="253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Few shot learning w/ Human Feedback</a:t>
            </a:r>
          </a:p>
        </p:txBody>
      </p:sp>
      <p:sp>
        <p:nvSpPr>
          <p:cNvPr id="27" name="Flèche courbée vers la gauche 26">
            <a:extLst>
              <a:ext uri="{FF2B5EF4-FFF2-40B4-BE49-F238E27FC236}">
                <a16:creationId xmlns:a16="http://schemas.microsoft.com/office/drawing/2014/main" id="{1B4E4C26-929C-BFAE-F96A-B579CB3FCBE5}"/>
              </a:ext>
            </a:extLst>
          </p:cNvPr>
          <p:cNvSpPr/>
          <p:nvPr/>
        </p:nvSpPr>
        <p:spPr>
          <a:xfrm rot="5400000" flipH="1">
            <a:off x="8528316" y="798044"/>
            <a:ext cx="725843" cy="1267426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 vers la droite 27">
            <a:extLst>
              <a:ext uri="{FF2B5EF4-FFF2-40B4-BE49-F238E27FC236}">
                <a16:creationId xmlns:a16="http://schemas.microsoft.com/office/drawing/2014/main" id="{38A1177E-7285-7BB1-7EFC-479B0A468B9A}"/>
              </a:ext>
            </a:extLst>
          </p:cNvPr>
          <p:cNvSpPr/>
          <p:nvPr/>
        </p:nvSpPr>
        <p:spPr>
          <a:xfrm>
            <a:off x="4897341" y="2624615"/>
            <a:ext cx="2834170" cy="234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8414F425-5AA4-0AB9-91B2-B4157504763C}"/>
              </a:ext>
            </a:extLst>
          </p:cNvPr>
          <p:cNvSpPr/>
          <p:nvPr/>
        </p:nvSpPr>
        <p:spPr>
          <a:xfrm rot="9594913">
            <a:off x="4654936" y="3770470"/>
            <a:ext cx="3074740" cy="290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E6CA2616-0009-F4E0-1E28-750BDD45FEB6}"/>
              </a:ext>
            </a:extLst>
          </p:cNvPr>
          <p:cNvSpPr/>
          <p:nvPr/>
        </p:nvSpPr>
        <p:spPr>
          <a:xfrm>
            <a:off x="4817323" y="5186488"/>
            <a:ext cx="2776654" cy="2686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8665EAA-7AB1-3255-33E8-D7963B2218F9}"/>
              </a:ext>
            </a:extLst>
          </p:cNvPr>
          <p:cNvSpPr txBox="1"/>
          <p:nvPr/>
        </p:nvSpPr>
        <p:spPr>
          <a:xfrm>
            <a:off x="208937" y="2191700"/>
            <a:ext cx="21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Database</a:t>
            </a:r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758CE4F1-B42D-01D8-96A6-55009F8113E5}"/>
              </a:ext>
            </a:extLst>
          </p:cNvPr>
          <p:cNvSpPr/>
          <p:nvPr/>
        </p:nvSpPr>
        <p:spPr>
          <a:xfrm>
            <a:off x="2074128" y="2049103"/>
            <a:ext cx="340101" cy="133529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2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CCD03-A7B7-F6A5-CA92-E727322C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743953"/>
            <a:ext cx="10959790" cy="5433819"/>
          </a:xfrm>
        </p:spPr>
        <p:txBody>
          <a:bodyPr>
            <a:normAutofit/>
          </a:bodyPr>
          <a:lstStyle/>
          <a:p>
            <a:r>
              <a:rPr lang="fr-FR" sz="3000" dirty="0"/>
              <a:t>Outils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3000" dirty="0"/>
              <a:t>Techniques d’IA</a:t>
            </a:r>
          </a:p>
          <a:p>
            <a:pPr lvl="1"/>
            <a:r>
              <a:rPr lang="fr-FR" dirty="0"/>
              <a:t>Prompt engineering</a:t>
            </a:r>
          </a:p>
          <a:p>
            <a:pPr lvl="2"/>
            <a:r>
              <a:rPr lang="en-US" b="0" i="0" dirty="0">
                <a:effectLst/>
                <a:latin typeface="gg sans"/>
              </a:rPr>
              <a:t>Large Language Model Enhanced Text-to-SQL Generation: A </a:t>
            </a:r>
            <a:r>
              <a:rPr lang="en-US" b="0" i="0">
                <a:effectLst/>
                <a:latin typeface="gg sans"/>
              </a:rPr>
              <a:t>Survey </a:t>
            </a:r>
          </a:p>
          <a:p>
            <a:pPr lvl="2"/>
            <a:r>
              <a:rPr lang="en-US" b="0" i="0" dirty="0">
                <a:effectLst/>
                <a:latin typeface="gg sans"/>
              </a:rPr>
              <a:t>How to Prompt LLMs for Text-to-SQL: A Study in Zero-</a:t>
            </a:r>
            <a:r>
              <a:rPr lang="en-US" b="0" i="0" dirty="0" err="1">
                <a:effectLst/>
                <a:latin typeface="gg sans"/>
              </a:rPr>
              <a:t>shot,Single</a:t>
            </a:r>
            <a:r>
              <a:rPr lang="en-US" b="0" i="0" dirty="0">
                <a:effectLst/>
                <a:latin typeface="gg sans"/>
              </a:rPr>
              <a:t>-domain, and Cross-domain Settings </a:t>
            </a:r>
            <a:endParaRPr lang="fr-FR" dirty="0"/>
          </a:p>
          <a:p>
            <a:pPr lvl="1"/>
            <a:r>
              <a:rPr lang="fr-FR" dirty="0"/>
              <a:t>Few-shot learning</a:t>
            </a:r>
          </a:p>
          <a:p>
            <a:pPr lvl="1"/>
            <a:r>
              <a:rPr lang="fr-FR" dirty="0"/>
              <a:t>Human feedback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74A66A-C89F-8DCD-8D9A-1F4D4E19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3" y="1426355"/>
            <a:ext cx="3783746" cy="16011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554849-2490-115A-7098-31DFB2BB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16" y="1426355"/>
            <a:ext cx="2797531" cy="1601140"/>
          </a:xfrm>
          <a:prstGeom prst="rect">
            <a:avLst/>
          </a:prstGeom>
        </p:spPr>
      </p:pic>
      <p:pic>
        <p:nvPicPr>
          <p:cNvPr id="10" name="Image 9" descr="Une image contenant Police, capture d’écran, Graphique, logo&#10;&#10;Description générée automatiquement">
            <a:extLst>
              <a:ext uri="{FF2B5EF4-FFF2-40B4-BE49-F238E27FC236}">
                <a16:creationId xmlns:a16="http://schemas.microsoft.com/office/drawing/2014/main" id="{584CCE63-B920-1DA7-0448-30BB9C30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803" t="28441" r="19637" b="28223"/>
          <a:stretch/>
        </p:blipFill>
        <p:spPr>
          <a:xfrm>
            <a:off x="7726707" y="1426355"/>
            <a:ext cx="3832615" cy="16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9A6F2-5169-43CB-CAE7-A0024032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A86A53A-D9CA-CFC8-5C85-D4BA2BBA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18462"/>
              </p:ext>
            </p:extLst>
          </p:nvPr>
        </p:nvGraphicFramePr>
        <p:xfrm>
          <a:off x="646110" y="2252546"/>
          <a:ext cx="11006913" cy="236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71">
                  <a:extLst>
                    <a:ext uri="{9D8B030D-6E8A-4147-A177-3AD203B41FA5}">
                      <a16:colId xmlns:a16="http://schemas.microsoft.com/office/drawing/2014/main" val="3240489683"/>
                    </a:ext>
                  </a:extLst>
                </a:gridCol>
                <a:gridCol w="4388402">
                  <a:extLst>
                    <a:ext uri="{9D8B030D-6E8A-4147-A177-3AD203B41FA5}">
                      <a16:colId xmlns:a16="http://schemas.microsoft.com/office/drawing/2014/main" val="663101918"/>
                    </a:ext>
                  </a:extLst>
                </a:gridCol>
                <a:gridCol w="2949540">
                  <a:extLst>
                    <a:ext uri="{9D8B030D-6E8A-4147-A177-3AD203B41FA5}">
                      <a16:colId xmlns:a16="http://schemas.microsoft.com/office/drawing/2014/main" val="298288005"/>
                    </a:ext>
                  </a:extLst>
                </a:gridCol>
              </a:tblGrid>
              <a:tr h="44326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Génération de contraintes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Requêtes valides (%)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59668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r>
                        <a:rPr lang="fr-FR" dirty="0"/>
                        <a:t>Human Feedback (+) Métadonnées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67613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r>
                        <a:rPr lang="fr-FR" dirty="0"/>
                        <a:t>Human Feedback (-)</a:t>
                      </a:r>
                    </a:p>
                    <a:p>
                      <a:r>
                        <a:rPr lang="fr-FR" dirty="0"/>
                        <a:t>Métadonnées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29814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r>
                        <a:rPr lang="fr-FR" dirty="0"/>
                        <a:t>Human Feedback (-)</a:t>
                      </a:r>
                    </a:p>
                    <a:p>
                      <a:r>
                        <a:rPr lang="fr-FR" dirty="0"/>
                        <a:t>Métadonnées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9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8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C6C75-80F1-7CAE-8D2D-ADD217C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Généralisation et passage à l’échelle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67841B8-D4F8-1203-6D0F-BB57EEBE7586}"/>
              </a:ext>
            </a:extLst>
          </p:cNvPr>
          <p:cNvSpPr txBox="1">
            <a:spLocks/>
          </p:cNvSpPr>
          <p:nvPr/>
        </p:nvSpPr>
        <p:spPr>
          <a:xfrm>
            <a:off x="875200" y="2030620"/>
            <a:ext cx="9896878" cy="416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Coûts des modèles LLM (génération + traduction):</a:t>
            </a:r>
          </a:p>
          <a:p>
            <a:pPr lvl="1"/>
            <a:r>
              <a:rPr lang="fr-FR" dirty="0"/>
              <a:t>2500 input tokens / exécution </a:t>
            </a:r>
          </a:p>
          <a:p>
            <a:pPr lvl="1"/>
            <a:r>
              <a:rPr lang="fr-FR" dirty="0"/>
              <a:t>300 output tokens / exécution</a:t>
            </a:r>
          </a:p>
          <a:p>
            <a:pPr lvl="1"/>
            <a:r>
              <a:rPr lang="fr-FR" dirty="0"/>
              <a:t>Claude 3.5      0.0006 $ / colonne</a:t>
            </a:r>
          </a:p>
          <a:p>
            <a:pPr lvl="1"/>
            <a:r>
              <a:rPr lang="fr-FR" dirty="0"/>
              <a:t>Mistral Large   0.0003 $ / colonne</a:t>
            </a:r>
          </a:p>
          <a:p>
            <a:pPr lvl="1"/>
            <a:r>
              <a:rPr lang="fr-FR" dirty="0"/>
              <a:t>Use case Veolia : 23 colonnes →  </a:t>
            </a:r>
            <a:r>
              <a:rPr lang="fr-FR" b="1" dirty="0"/>
              <a:t>&lt; 0.03 $ / exécution</a:t>
            </a:r>
          </a:p>
          <a:p>
            <a:pPr lvl="1"/>
            <a:r>
              <a:rPr lang="fr-FR" b="1" dirty="0"/>
              <a:t>Estimation pour 1000 colonnes </a:t>
            </a:r>
            <a:r>
              <a:rPr lang="fr-FR" dirty="0"/>
              <a:t>→</a:t>
            </a:r>
            <a:r>
              <a:rPr lang="fr-FR" b="1" dirty="0">
                <a:sym typeface="Wingdings" pitchFamily="2" charset="2"/>
              </a:rPr>
              <a:t> 1.50 $ / 110 000 tokens </a:t>
            </a:r>
            <a:r>
              <a:rPr lang="fr-FR" dirty="0"/>
              <a:t>(max_len = 200k)</a:t>
            </a:r>
          </a:p>
          <a:p>
            <a:pPr lvl="1"/>
            <a:endParaRPr lang="fr-FR" b="1" dirty="0">
              <a:sym typeface="Wingdings" pitchFamily="2" charset="2"/>
            </a:endParaRPr>
          </a:p>
          <a:p>
            <a:r>
              <a:rPr lang="fr-FR" b="1" dirty="0">
                <a:sym typeface="Wingdings" pitchFamily="2" charset="2"/>
              </a:rPr>
              <a:t>Fonctionne sans métadonnées et sans supervision</a:t>
            </a:r>
          </a:p>
          <a:p>
            <a:r>
              <a:rPr lang="fr-FR" b="1" dirty="0">
                <a:sym typeface="Wingdings" pitchFamily="2" charset="2"/>
              </a:rPr>
              <a:t>Aucune information spécifique au use case dans les prompts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9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02D4D-4936-32F5-B61D-A58099D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architecture détaillée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33141F-F7AC-6AA7-FB64-34DB800C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6" y="1853248"/>
            <a:ext cx="10760927" cy="37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1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817D9-8366-A26D-9A7D-07525BF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708B9-D55A-6E36-237A-9E21E350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E37A0-2ECE-3862-BB99-DC462F6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7" y="1211490"/>
            <a:ext cx="7735276" cy="54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8CDE-E224-4AF2-CB2E-5AE74CDC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3DBD2-F205-86EB-1204-3CFC6C29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</a:t>
            </a:r>
            <a:r>
              <a:rPr lang="fr-FR" dirty="0" err="1"/>
              <a:t>queries</a:t>
            </a:r>
            <a:r>
              <a:rPr lang="fr-FR" dirty="0"/>
              <a:t> SQL</a:t>
            </a:r>
          </a:p>
        </p:txBody>
      </p:sp>
      <p:pic>
        <p:nvPicPr>
          <p:cNvPr id="3" name="Espace réservé du contenu 4" descr="Une image contenant texte, Police, capture d’écran">
            <a:extLst>
              <a:ext uri="{FF2B5EF4-FFF2-40B4-BE49-F238E27FC236}">
                <a16:creationId xmlns:a16="http://schemas.microsoft.com/office/drawing/2014/main" id="{94399C39-7284-15FD-F9A9-FD5B781D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22" y="1661583"/>
            <a:ext cx="4382237" cy="1347022"/>
          </a:xfrm>
        </p:spPr>
      </p:pic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4970BAF-C92A-7509-F362-75428476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2" y="3062113"/>
            <a:ext cx="4382237" cy="1282458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7F61533-1FEE-EA76-7376-9FB44356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7" y="4398079"/>
            <a:ext cx="4380622" cy="1170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3F4008-429C-7E4E-C23E-BDDEBEE9C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27475"/>
            <a:ext cx="5205441" cy="13470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9AFF3F-967C-1F8A-6CE7-D91416B56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554" y="3150295"/>
            <a:ext cx="5223566" cy="13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115</TotalTime>
  <Words>227</Words>
  <Application>Microsoft Office PowerPoint</Application>
  <PresentationFormat>Grand écran</PresentationFormat>
  <Paragraphs>68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Century Gothic</vt:lpstr>
      <vt:lpstr>gg sans</vt:lpstr>
      <vt:lpstr>Wingdings</vt:lpstr>
      <vt:lpstr>Wingdings 3</vt:lpstr>
      <vt:lpstr>Ion</vt:lpstr>
      <vt:lpstr>Use case Veolia Eau France</vt:lpstr>
      <vt:lpstr>Rappel du use case </vt:lpstr>
      <vt:lpstr>Présentation PowerPoint</vt:lpstr>
      <vt:lpstr>Présentation PowerPoint</vt:lpstr>
      <vt:lpstr>Performance</vt:lpstr>
      <vt:lpstr>Généralisation et passage à l’échelle</vt:lpstr>
      <vt:lpstr>Annexe : architecture détaillée</vt:lpstr>
      <vt:lpstr>Annexe : contraintes</vt:lpstr>
      <vt:lpstr>Annexe : queries SQL</vt:lpstr>
      <vt:lpstr>Annexe : queries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Rodrigue Reibel</dc:creator>
  <cp:lastModifiedBy>Jules Damidaux X2022</cp:lastModifiedBy>
  <cp:revision>17</cp:revision>
  <dcterms:created xsi:type="dcterms:W3CDTF">2025-02-02T08:59:27Z</dcterms:created>
  <dcterms:modified xsi:type="dcterms:W3CDTF">2025-02-02T10:57:41Z</dcterms:modified>
</cp:coreProperties>
</file>