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746F6-F2CD-4A47-AC9D-FBF3A44BF355}">
  <a:tblStyle styleId="{E1A746F6-F2CD-4A47-AC9D-FBF3A44BF3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7486c510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7486c510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486c5102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486c5102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486c510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486c510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a2886a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a2886a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486c510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486c510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7486c510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7486c510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486c5102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7486c5102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486c510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486c510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486c510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486c510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486c5102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486c5102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7486c510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7486c5102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serloner.tistory.com/117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serloner.tistory.com/117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A%AC%ED%8B%B0_%ED%99%80_%EB%AC%B8%EC%A0%9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XB6r-hjsi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Classification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Naive Bayes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Naive Bayes</a:t>
            </a:r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2"/>
          <p:cNvSpPr txBox="1"/>
          <p:nvPr/>
        </p:nvSpPr>
        <p:spPr>
          <a:xfrm>
            <a:off x="926999" y="801625"/>
            <a:ext cx="7826061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/>
              <a:t>가정</a:t>
            </a:r>
            <a:endParaRPr sz="13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 dirty="0"/>
              <a:t>Feature가 모두 독립이다.</a:t>
            </a:r>
            <a:r>
              <a:rPr lang="en-US" altLang="ko" sz="1300" dirty="0"/>
              <a:t> (</a:t>
            </a:r>
            <a:r>
              <a:rPr lang="ko-KR" altLang="en-US" sz="1300" dirty="0"/>
              <a:t>실제는 독립이진 않다</a:t>
            </a:r>
            <a:r>
              <a:rPr lang="en-US" altLang="ko-KR" sz="1300" dirty="0"/>
              <a:t>. </a:t>
            </a:r>
            <a:r>
              <a:rPr lang="ko-KR" altLang="en-US" sz="1300" dirty="0"/>
              <a:t>가령 </a:t>
            </a:r>
            <a:r>
              <a:rPr lang="en-US" altLang="ko-KR" sz="1300" dirty="0"/>
              <a:t>‘</a:t>
            </a:r>
            <a:r>
              <a:rPr lang="ko-KR" altLang="en-US" sz="1300" dirty="0"/>
              <a:t>싸게</a:t>
            </a:r>
            <a:r>
              <a:rPr lang="en-US" altLang="ko-KR" sz="1300" dirty="0"/>
              <a:t>’ ‘</a:t>
            </a:r>
            <a:r>
              <a:rPr lang="ko-KR" altLang="en-US" sz="1300" dirty="0"/>
              <a:t>팝니다</a:t>
            </a:r>
            <a:r>
              <a:rPr lang="en-US" altLang="ko-KR" sz="1300" dirty="0"/>
              <a:t>’</a:t>
            </a:r>
            <a:r>
              <a:rPr lang="ko-KR" altLang="en-US" sz="1300" dirty="0"/>
              <a:t>는 함께 쓰일 확률이 큼 </a:t>
            </a:r>
            <a:endParaRPr sz="1200" dirty="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5" y="1557132"/>
            <a:ext cx="8115300" cy="208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750" y="4162200"/>
            <a:ext cx="5734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2A3E3D-942E-4C79-9164-9E9C4B085995}"/>
              </a:ext>
            </a:extLst>
          </p:cNvPr>
          <p:cNvSpPr txBox="1"/>
          <p:nvPr/>
        </p:nvSpPr>
        <p:spPr>
          <a:xfrm>
            <a:off x="145774" y="1691582"/>
            <a:ext cx="135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스팸메일분류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Naive Bayes: Spam Filter</a:t>
            </a:r>
            <a:endParaRPr/>
          </a:p>
        </p:txBody>
      </p:sp>
      <p:cxnSp>
        <p:nvCxnSpPr>
          <p:cNvPr id="141" name="Google Shape;141;p23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2" name="Google Shape;142;p23"/>
          <p:cNvGraphicFramePr/>
          <p:nvPr/>
        </p:nvGraphicFramePr>
        <p:xfrm>
          <a:off x="851925" y="2007025"/>
          <a:ext cx="1981200" cy="1104140"/>
        </p:xfrm>
        <a:graphic>
          <a:graphicData uri="http://schemas.openxmlformats.org/drawingml/2006/table">
            <a:tbl>
              <a:tblPr>
                <a:noFill/>
                <a:tableStyleId>{E1A746F6-F2CD-4A47-AC9D-FBF3A44BF355}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spam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ham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total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buy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cheap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work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" name="Google Shape;143;p23"/>
          <p:cNvSpPr txBox="1"/>
          <p:nvPr/>
        </p:nvSpPr>
        <p:spPr>
          <a:xfrm>
            <a:off x="5920650" y="4797300"/>
            <a:ext cx="317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reference. </a:t>
            </a:r>
            <a:r>
              <a:rPr lang="ko" sz="10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https://wiserloner.tistory.com/1170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602775" y="969975"/>
            <a:ext cx="76143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i="1">
                <a:solidFill>
                  <a:srgbClr val="555555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 100개의 메일을 분석하여 아래와 같은 단어 빈도를 보임을 확인했다.</a:t>
            </a:r>
            <a:endParaRPr sz="1350" i="1">
              <a:solidFill>
                <a:srgbClr val="555555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i="1">
                <a:solidFill>
                  <a:srgbClr val="555555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buy라는 문장이 날라왔을때, 이것이 spam일 확률은 얼마일까?</a:t>
            </a:r>
            <a:endParaRPr sz="1350" i="1">
              <a:solidFill>
                <a:srgbClr val="555555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i="1">
                <a:solidFill>
                  <a:srgbClr val="555555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buy cheap work라는 메시지가 왔다고 했을 때, 이 메시지가 spam일 확률은?</a:t>
            </a:r>
            <a:endParaRPr sz="1750" i="1">
              <a:solidFill>
                <a:srgbClr val="3A3A3A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Naive Bayes: Spam Filter</a:t>
            </a:r>
            <a:endParaRPr/>
          </a:p>
        </p:txBody>
      </p:sp>
      <p:cxnSp>
        <p:nvCxnSpPr>
          <p:cNvPr id="150" name="Google Shape;150;p24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4"/>
          <p:cNvSpPr txBox="1"/>
          <p:nvPr/>
        </p:nvSpPr>
        <p:spPr>
          <a:xfrm>
            <a:off x="5920650" y="4797300"/>
            <a:ext cx="317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reference. </a:t>
            </a:r>
            <a:r>
              <a:rPr lang="ko" sz="10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https://wiserloner.tistory.com/1170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3089900" y="1344500"/>
            <a:ext cx="446400" cy="66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4150500" y="1092625"/>
          <a:ext cx="3848100" cy="1495617"/>
        </p:xfrm>
        <a:graphic>
          <a:graphicData uri="http://schemas.openxmlformats.org/drawingml/2006/table">
            <a:tbl>
              <a:tblPr>
                <a:noFill/>
                <a:tableStyleId>{E1A746F6-F2CD-4A47-AC9D-FBF3A44BF355}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spam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ham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total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p(spam) = 25/100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p(ham) = 75/100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buy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p(buy|spam) = 4/5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p(buy|ham) = 1/15</a:t>
                      </a:r>
                      <a:endParaRPr sz="110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cheap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p(cheap|spam) = 3/5</a:t>
                      </a:r>
                      <a:endParaRPr sz="110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p(cheap|ham) = 2/15</a:t>
                      </a:r>
                      <a:endParaRPr sz="110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work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p(work|spam) = 1/5</a:t>
                      </a:r>
                      <a:endParaRPr sz="110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p(work|ham) = 6/15</a:t>
                      </a:r>
                      <a:endParaRPr sz="110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4" name="Google Shape;154;p24"/>
          <p:cNvGraphicFramePr/>
          <p:nvPr/>
        </p:nvGraphicFramePr>
        <p:xfrm>
          <a:off x="662550" y="1092625"/>
          <a:ext cx="1981200" cy="1104140"/>
        </p:xfrm>
        <a:graphic>
          <a:graphicData uri="http://schemas.openxmlformats.org/drawingml/2006/table">
            <a:tbl>
              <a:tblPr>
                <a:noFill/>
                <a:tableStyleId>{E1A746F6-F2CD-4A47-AC9D-FBF3A44BF355}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spam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ham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total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buy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cheap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work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55555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1100">
                        <a:solidFill>
                          <a:srgbClr val="55555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831675" y="2534125"/>
            <a:ext cx="65718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i="1">
                <a:solidFill>
                  <a:srgbClr val="555555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buy라는 문장이 날라왔을때, 이것이 spam일 확률은 얼마일까?</a:t>
            </a:r>
            <a:endParaRPr sz="1350" i="1">
              <a:solidFill>
                <a:srgbClr val="555555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P(spam | buy) = P(buy | spam) * P(spam) / P(buy)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            = 4/5 * 25/100 / (25/100)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            = 0.8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 i="1">
                <a:solidFill>
                  <a:srgbClr val="555555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buy cheap work라는 메시지가 왔다고 했을 때, 이 메시지가 spam일 확률은?</a:t>
            </a:r>
            <a:endParaRPr sz="1350" i="1">
              <a:solidFill>
                <a:srgbClr val="555555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P(buy, cheap, work | spam) = P(buy|spam) * P(cheap|spam) * p(work|spam)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                                     = 4/5 * 3/5 * 1/5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                                 = 0.096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확률의 관점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4"/>
          <p:cNvSpPr txBox="1"/>
          <p:nvPr/>
        </p:nvSpPr>
        <p:spPr>
          <a:xfrm>
            <a:off x="984400" y="981775"/>
            <a:ext cx="6571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빈도주의(Frequentist) 관점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사건이 일어난 횟수의 장기적인 비율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연역적(확률 공간 정의)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100번 비복원 추출을 하였을 때 60번은 빨간공, 40번은 파란공이었다. 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빨간공이 나올 확률: 60%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베이지안(Bayesian) 관점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사건이 일어날 가능성, 믿음의 정도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귀납적(경험에 의한, 불확실성을 내포한)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A가 B</a:t>
            </a:r>
            <a:r>
              <a:rPr lang="ko-KR" altLang="en-US" dirty="0"/>
              <a:t>에게 고백 성공할</a:t>
            </a:r>
            <a:r>
              <a:rPr lang="ko" dirty="0"/>
              <a:t> 가능성: 50% 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" dirty="0"/>
              <a:t>에게 사탕을 주는 것을 관찰하였다. A가 B</a:t>
            </a:r>
            <a:r>
              <a:rPr lang="ko-KR" altLang="en-US" dirty="0"/>
              <a:t>에게 고백 성공할</a:t>
            </a:r>
            <a:r>
              <a:rPr lang="ko" altLang="en-US" dirty="0"/>
              <a:t> </a:t>
            </a:r>
            <a:r>
              <a:rPr lang="ko" dirty="0"/>
              <a:t>가능성: 55%</a:t>
            </a:r>
            <a:r>
              <a:rPr lang="en-US" altLang="ko" dirty="0"/>
              <a:t> (</a:t>
            </a:r>
            <a:r>
              <a:rPr lang="ko-KR" altLang="en-US" dirty="0"/>
              <a:t>차이확률 업데이트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베이즈 정리</a:t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 txBox="1"/>
          <p:nvPr/>
        </p:nvSpPr>
        <p:spPr>
          <a:xfrm>
            <a:off x="984400" y="981775"/>
            <a:ext cx="6571800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베이즈 정리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기존에 우리가 알고 있었던 특정 사건(A)이 일어나는 확률(prior, P(A))을 알고 있다.  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이후 새로운 사건(B)가 일어났을 때 그 사건이 일어날 확률(likelihood, P(B|A)값을 바탕으로 업데이트 된 사건 A가 발생할 확률(posterior, P(A|B)을 구할 수 있다.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3135025"/>
            <a:ext cx="31146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77850" y="3290925"/>
            <a:ext cx="9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Posterior</a:t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3834875" y="3079850"/>
            <a:ext cx="9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Likelihood</a:t>
            </a:r>
            <a:endParaRPr sz="1200"/>
          </a:p>
        </p:txBody>
      </p:sp>
      <p:sp>
        <p:nvSpPr>
          <p:cNvPr id="73" name="Google Shape;73;p15"/>
          <p:cNvSpPr txBox="1"/>
          <p:nvPr/>
        </p:nvSpPr>
        <p:spPr>
          <a:xfrm>
            <a:off x="4953625" y="3079850"/>
            <a:ext cx="9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Prior</a:t>
            </a:r>
            <a:endParaRPr sz="1200"/>
          </a:p>
        </p:txBody>
      </p:sp>
      <p:sp>
        <p:nvSpPr>
          <p:cNvPr id="74" name="Google Shape;74;p15"/>
          <p:cNvSpPr txBox="1"/>
          <p:nvPr/>
        </p:nvSpPr>
        <p:spPr>
          <a:xfrm>
            <a:off x="4273250" y="3940375"/>
            <a:ext cx="83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Evidence</a:t>
            </a:r>
            <a:endParaRPr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DFFCE-52DA-4C07-8196-44FC8FE1040B}"/>
              </a:ext>
            </a:extLst>
          </p:cNvPr>
          <p:cNvSpPr txBox="1"/>
          <p:nvPr/>
        </p:nvSpPr>
        <p:spPr>
          <a:xfrm>
            <a:off x="7500729" y="1379980"/>
            <a:ext cx="1868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고백이 성공할 확률 </a:t>
            </a:r>
            <a:r>
              <a:rPr lang="en-US" altLang="ko-KR" sz="1100" dirty="0">
                <a:solidFill>
                  <a:srgbClr val="FF0000"/>
                </a:solidFill>
              </a:rPr>
              <a:t>A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D7B94-12DE-4F2D-86B1-EC01A851A7EF}"/>
              </a:ext>
            </a:extLst>
          </p:cNvPr>
          <p:cNvSpPr txBox="1"/>
          <p:nvPr/>
        </p:nvSpPr>
        <p:spPr>
          <a:xfrm>
            <a:off x="7513979" y="2081459"/>
            <a:ext cx="1868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사탕을 준 사건 </a:t>
            </a:r>
            <a:r>
              <a:rPr lang="en-US" altLang="ko-KR" sz="1100" dirty="0">
                <a:solidFill>
                  <a:srgbClr val="FF0000"/>
                </a:solidFill>
              </a:rPr>
              <a:t>B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베이즈 정리</a:t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30025"/>
            <a:ext cx="31146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925250" y="1385925"/>
            <a:ext cx="9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Posterior</a:t>
            </a:r>
            <a:endParaRPr sz="1200"/>
          </a:p>
        </p:txBody>
      </p:sp>
      <p:sp>
        <p:nvSpPr>
          <p:cNvPr id="83" name="Google Shape;83;p16"/>
          <p:cNvSpPr txBox="1"/>
          <p:nvPr/>
        </p:nvSpPr>
        <p:spPr>
          <a:xfrm>
            <a:off x="2082275" y="1174850"/>
            <a:ext cx="9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Likelihood</a:t>
            </a:r>
            <a:endParaRPr sz="1200"/>
          </a:p>
        </p:txBody>
      </p:sp>
      <p:sp>
        <p:nvSpPr>
          <p:cNvPr id="84" name="Google Shape;84;p16"/>
          <p:cNvSpPr txBox="1"/>
          <p:nvPr/>
        </p:nvSpPr>
        <p:spPr>
          <a:xfrm>
            <a:off x="3201025" y="1174850"/>
            <a:ext cx="9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Prior</a:t>
            </a:r>
            <a:endParaRPr sz="1200"/>
          </a:p>
        </p:txBody>
      </p:sp>
      <p:sp>
        <p:nvSpPr>
          <p:cNvPr id="85" name="Google Shape;85;p16"/>
          <p:cNvSpPr txBox="1"/>
          <p:nvPr/>
        </p:nvSpPr>
        <p:spPr>
          <a:xfrm>
            <a:off x="2520650" y="2035375"/>
            <a:ext cx="83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Evidence</a:t>
            </a:r>
            <a:endParaRPr sz="1200"/>
          </a:p>
        </p:txBody>
      </p:sp>
      <p:sp>
        <p:nvSpPr>
          <p:cNvPr id="86" name="Google Shape;86;p16"/>
          <p:cNvSpPr txBox="1"/>
          <p:nvPr/>
        </p:nvSpPr>
        <p:spPr>
          <a:xfrm>
            <a:off x="660475" y="2571750"/>
            <a:ext cx="6571800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highlight>
                  <a:srgbClr val="FFFFFF"/>
                </a:highlight>
              </a:rPr>
              <a:t>𝑃(𝐴|𝐵) : 사후확률(Posterior). 사건 B가 발생한 후 업데이트된 사건 A의 확률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50">
                <a:solidFill>
                  <a:schemeClr val="dk1"/>
                </a:solidFill>
                <a:highlight>
                  <a:srgbClr val="FFFFFF"/>
                </a:highlight>
              </a:rPr>
              <a:t>𝑃(𝐴) : 사전확률(Prior). 사건 B가 발생하기 전 사건 A의 확률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50">
                <a:solidFill>
                  <a:schemeClr val="dk1"/>
                </a:solidFill>
                <a:highlight>
                  <a:srgbClr val="FFFFFF"/>
                </a:highlight>
              </a:rPr>
              <a:t>𝑃(𝐵|𝐴) : 가능도(Likelihood). 사건 A가 발생한 후 사건 B의 발생 확률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highlight>
                  <a:srgbClr val="FFFFFF"/>
                </a:highlight>
              </a:rPr>
              <a:t>𝑃(𝐵) : 증거(evidence). 새롭게 관측된 사건 B의 규모. 확률의 크기 조정.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베이즈 정리: 예제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7"/>
          <p:cNvSpPr txBox="1"/>
          <p:nvPr/>
        </p:nvSpPr>
        <p:spPr>
          <a:xfrm>
            <a:off x="984400" y="981775"/>
            <a:ext cx="7614300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 i="1">
                <a:solidFill>
                  <a:srgbClr val="3A3A3A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어느 공장의 A, B 두 대의 기계가 전체 전구 생산량의 70%, 30% 씩을 만들어 내고 있다. </a:t>
            </a:r>
            <a:endParaRPr sz="1450" i="1">
              <a:solidFill>
                <a:srgbClr val="3A3A3A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 i="1">
                <a:solidFill>
                  <a:srgbClr val="3A3A3A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각 기계에서 생산된 전구의 불량률은 A가 2%, B가 1%다. </a:t>
            </a:r>
            <a:endParaRPr sz="1450" i="1">
              <a:solidFill>
                <a:srgbClr val="3A3A3A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 i="1">
                <a:solidFill>
                  <a:srgbClr val="3A3A3A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 공장에서 생산된 전구에서 불량품이 발견됐다고 하자.</a:t>
            </a:r>
            <a:endParaRPr sz="1450" i="1">
              <a:solidFill>
                <a:srgbClr val="3A3A3A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 i="1">
                <a:solidFill>
                  <a:srgbClr val="3A3A3A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기계 A, B가 이 전구(불량 전구)를 생산했을 확률을 계산하면 얼마씩일까?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936575" y="2475150"/>
            <a:ext cx="6571800" cy="2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P(A): A가 전구를 생산할 확률 = 0.7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P(B): B가 전구를 생산할 확률 = 0.3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P(D): 전구가 불량일 확률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P(A|D): 전구가 불량일 때 A가 생산했을 확률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P(B|D): </a:t>
            </a:r>
            <a:r>
              <a:rPr lang="ko">
                <a:solidFill>
                  <a:schemeClr val="dk1"/>
                </a:solidFill>
              </a:rPr>
              <a:t>전구가 불량일 때 B가 생산했을 확률</a:t>
            </a:r>
            <a:br>
              <a:rPr lang="ko"/>
            </a:br>
            <a:r>
              <a:rPr lang="ko"/>
              <a:t>P(D|A): </a:t>
            </a:r>
            <a:r>
              <a:rPr lang="ko">
                <a:solidFill>
                  <a:schemeClr val="dk1"/>
                </a:solidFill>
              </a:rPr>
              <a:t>A가 생산하는 전구가 불량일 확률 = 0.02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P(D|B):</a:t>
            </a:r>
            <a:r>
              <a:rPr lang="ko">
                <a:solidFill>
                  <a:schemeClr val="dk1"/>
                </a:solidFill>
              </a:rPr>
              <a:t> B가 생산하는 전구가 불량일 확률 = 0.01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베이즈 정리: 예제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8"/>
          <p:cNvSpPr txBox="1"/>
          <p:nvPr/>
        </p:nvSpPr>
        <p:spPr>
          <a:xfrm>
            <a:off x="927000" y="801625"/>
            <a:ext cx="6571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P(A): A가 전구를 생산할 확률 = 0.7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P(B): B가 전구를 생산할 확률 = 0.3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P(D): 전구가 불량일 확률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P(A|D): 전구가 불량일 때 A가 생산했을 확률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P(B|D): </a:t>
            </a:r>
            <a:r>
              <a:rPr lang="ko" sz="1100">
                <a:solidFill>
                  <a:schemeClr val="dk1"/>
                </a:solidFill>
              </a:rPr>
              <a:t>전구가 불량일 때 B가 생산했을 확률</a:t>
            </a:r>
            <a:br>
              <a:rPr lang="ko" sz="1100"/>
            </a:br>
            <a:r>
              <a:rPr lang="ko" sz="1100"/>
              <a:t>P(D|A): </a:t>
            </a:r>
            <a:r>
              <a:rPr lang="ko" sz="1100">
                <a:solidFill>
                  <a:schemeClr val="dk1"/>
                </a:solidFill>
              </a:rPr>
              <a:t>A가 생산하는 전구가 불량일 확률 = 0.02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P(D|B):</a:t>
            </a:r>
            <a:r>
              <a:rPr lang="ko" sz="1100">
                <a:solidFill>
                  <a:schemeClr val="dk1"/>
                </a:solidFill>
              </a:rPr>
              <a:t> B가 생산하는 전구가 불량일 확률 = 0.01</a:t>
            </a:r>
            <a:endParaRPr sz="1000"/>
          </a:p>
        </p:txBody>
      </p:sp>
      <p:sp>
        <p:nvSpPr>
          <p:cNvPr id="102" name="Google Shape;102;p18"/>
          <p:cNvSpPr txBox="1"/>
          <p:nvPr/>
        </p:nvSpPr>
        <p:spPr>
          <a:xfrm>
            <a:off x="984075" y="2762725"/>
            <a:ext cx="65718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P(A|D) = P(D|A) * P(A) / P(D) 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    = </a:t>
            </a:r>
            <a:r>
              <a:rPr lang="ko" sz="1100">
                <a:solidFill>
                  <a:schemeClr val="dk1"/>
                </a:solidFill>
              </a:rPr>
              <a:t>P(D|A) * P(A) / (P(D|A)*P(A) + P(D|B)*P(B))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= 0.02 * 0.7 / (0.02*0.7 + 0.01*0.3)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</a:t>
            </a:r>
            <a:r>
              <a:rPr lang="ko" sz="1200">
                <a:solidFill>
                  <a:srgbClr val="202124"/>
                </a:solidFill>
                <a:highlight>
                  <a:srgbClr val="FFFFFF"/>
                </a:highlight>
              </a:rPr>
              <a:t>≒</a:t>
            </a:r>
            <a:r>
              <a:rPr lang="ko" sz="1100">
                <a:solidFill>
                  <a:schemeClr val="dk1"/>
                </a:solidFill>
              </a:rPr>
              <a:t> 0.8235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P(B|D) = P(D|B) * P(B) / P(D)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       = P(D|B) * P(B) / (P(D|A)*P(A) + P(D|B)*P(B))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       = 0.01 * 0.3 / (0.02*0.7 + 0.01*0.3)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</a:t>
            </a:r>
            <a:r>
              <a:rPr lang="ko" sz="1200">
                <a:solidFill>
                  <a:srgbClr val="202124"/>
                </a:solidFill>
                <a:highlight>
                  <a:srgbClr val="FFFFFF"/>
                </a:highlight>
              </a:rPr>
              <a:t>≒</a:t>
            </a:r>
            <a:r>
              <a:rPr lang="ko" sz="1100">
                <a:solidFill>
                  <a:schemeClr val="dk1"/>
                </a:solidFill>
              </a:rPr>
              <a:t> 0.1765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베이즈 정리: 몬티홀 문제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9"/>
          <p:cNvSpPr txBox="1"/>
          <p:nvPr/>
        </p:nvSpPr>
        <p:spPr>
          <a:xfrm>
            <a:off x="755800" y="1515175"/>
            <a:ext cx="76143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 i="1" dirty="0">
                <a:solidFill>
                  <a:srgbClr val="3A3A3A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세 개의 문 중에 하나를 선택하여 문 뒤에 있는 선물을 가질 수 있는 게임쇼에 참가했다.</a:t>
            </a:r>
            <a:endParaRPr sz="1450" i="1" dirty="0">
              <a:solidFill>
                <a:srgbClr val="3A3A3A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 i="1" dirty="0">
                <a:solidFill>
                  <a:srgbClr val="3A3A3A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 문 뒤에는 자동차가 있고, 나머지 두 문 뒤에는 염소가 있다.</a:t>
            </a:r>
            <a:endParaRPr sz="1450" i="1" dirty="0">
              <a:solidFill>
                <a:srgbClr val="3A3A3A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 i="1" dirty="0">
                <a:solidFill>
                  <a:srgbClr val="3A3A3A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이때 어떤 사람이 예를 들어 1번 문을 선택했을 때, 게임쇼 진행자는 3번 문을 열어 문 뒤에 염소가 있음을 보여주면서 1번 대신 2번을 선택하겠냐고 물었다.</a:t>
            </a:r>
            <a:endParaRPr sz="1450" i="1" dirty="0">
              <a:solidFill>
                <a:srgbClr val="3A3A3A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 i="1" dirty="0">
                <a:solidFill>
                  <a:srgbClr val="3A3A3A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참가자가 자동차를 가지려할 때 원래 선택했던 번호를 바꾸는 것이 유리할까?</a:t>
            </a:r>
            <a:endParaRPr sz="1450" i="1" dirty="0">
              <a:solidFill>
                <a:srgbClr val="3A3A3A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079300" y="4797300"/>
            <a:ext cx="7014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reference. </a:t>
            </a:r>
            <a:r>
              <a:rPr lang="ko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https://ko.wikipedia.org/wiki/%EB%AA%AC%ED%8B%B0_%ED%99%80_%EB%AC%B8%EC%A0%9C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베이즈 정리: 몬티홀 문제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20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20"/>
          <p:cNvSpPr txBox="1"/>
          <p:nvPr/>
        </p:nvSpPr>
        <p:spPr>
          <a:xfrm>
            <a:off x="3816375" y="1769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0" title="영화 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150" y="808200"/>
            <a:ext cx="5159964" cy="386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베이즈 정리: 몬티홀 문제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21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21"/>
          <p:cNvSpPr txBox="1"/>
          <p:nvPr/>
        </p:nvSpPr>
        <p:spPr>
          <a:xfrm>
            <a:off x="927000" y="1030225"/>
            <a:ext cx="65718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P(A): 선택한 A 문에 차가 있을 확률 = 1 / 3</a:t>
            </a: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P(OpenB): B 문을 열 확률 = 1 / 2</a:t>
            </a: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P(A|OpenB): B문을 연 뒤 선택한 A문이 차일 확률 = ?</a:t>
            </a:r>
            <a:endParaRPr sz="1300"/>
          </a:p>
        </p:txBody>
      </p:sp>
      <p:sp>
        <p:nvSpPr>
          <p:cNvPr id="126" name="Google Shape;126;p21"/>
          <p:cNvSpPr txBox="1"/>
          <p:nvPr/>
        </p:nvSpPr>
        <p:spPr>
          <a:xfrm>
            <a:off x="984075" y="2762725"/>
            <a:ext cx="65718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P(A|OpenB) = P(OpenB|A) * P(A) / P(OpenB) 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         = 1/2 * 1/3 /  (1/2)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         = 1/3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P(C|OpenB) = P(OpenB|C) * P(C) / P(OpenB)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         = 1 * 1/3 /  (1/2)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         = 2/3</a:t>
            </a:r>
            <a:endParaRPr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DE5CD-92D3-4A3E-A305-BFB94BAD139A}"/>
              </a:ext>
            </a:extLst>
          </p:cNvPr>
          <p:cNvSpPr txBox="1"/>
          <p:nvPr/>
        </p:nvSpPr>
        <p:spPr>
          <a:xfrm>
            <a:off x="5479774" y="1637472"/>
            <a:ext cx="3087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사회자 입장에서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내가 처음부터 정답을 찍었을 때는</a:t>
            </a:r>
            <a:r>
              <a:rPr lang="en-US" altLang="ko-KR" dirty="0">
                <a:solidFill>
                  <a:srgbClr val="FF0000"/>
                </a:solidFill>
              </a:rPr>
              <a:t>, b/c</a:t>
            </a:r>
            <a:r>
              <a:rPr lang="ko-KR" altLang="en-US" dirty="0">
                <a:solidFill>
                  <a:srgbClr val="FF0000"/>
                </a:solidFill>
              </a:rPr>
              <a:t>중에 아무거나 문을 열어도 되고</a:t>
            </a:r>
            <a:r>
              <a:rPr lang="en-US" altLang="ko-KR" dirty="0">
                <a:solidFill>
                  <a:srgbClr val="FF0000"/>
                </a:solidFill>
              </a:rPr>
              <a:t>,(P(</a:t>
            </a:r>
            <a:r>
              <a:rPr lang="en-US" altLang="ko-KR" dirty="0" err="1">
                <a:solidFill>
                  <a:srgbClr val="FF0000"/>
                </a:solidFill>
              </a:rPr>
              <a:t>OpenB|A</a:t>
            </a:r>
            <a:r>
              <a:rPr lang="en-US" altLang="ko-KR" dirty="0">
                <a:solidFill>
                  <a:srgbClr val="FF0000"/>
                </a:solidFill>
              </a:rPr>
              <a:t>)=1/2)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오답을 찍었다면 열 문은 정해져 있다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차가 있는 문을 열 순 없으므로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P(</a:t>
            </a:r>
            <a:r>
              <a:rPr lang="en-US" altLang="ko-KR" dirty="0" err="1">
                <a:solidFill>
                  <a:srgbClr val="FF0000"/>
                </a:solidFill>
              </a:rPr>
              <a:t>OpenB|C</a:t>
            </a:r>
            <a:r>
              <a:rPr lang="en-US" altLang="ko-KR" dirty="0">
                <a:solidFill>
                  <a:srgbClr val="FF0000"/>
                </a:solidFill>
              </a:rPr>
              <a:t>)=1)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내가 정답을 찍었을 확률</a:t>
            </a:r>
            <a:r>
              <a:rPr lang="en-US" altLang="ko-KR" dirty="0">
                <a:solidFill>
                  <a:srgbClr val="FF0000"/>
                </a:solidFill>
              </a:rPr>
              <a:t>(1/3)</a:t>
            </a:r>
            <a:r>
              <a:rPr lang="ko-KR" altLang="en-US" dirty="0">
                <a:solidFill>
                  <a:srgbClr val="FF0000"/>
                </a:solidFill>
              </a:rPr>
              <a:t>과 오답을 찍었을 확률</a:t>
            </a:r>
            <a:r>
              <a:rPr lang="en-US" altLang="ko-KR" dirty="0">
                <a:solidFill>
                  <a:srgbClr val="FF0000"/>
                </a:solidFill>
              </a:rPr>
              <a:t>(2/3)</a:t>
            </a:r>
            <a:r>
              <a:rPr lang="ko-KR" altLang="en-US" dirty="0">
                <a:solidFill>
                  <a:srgbClr val="FF0000"/>
                </a:solidFill>
              </a:rPr>
              <a:t>의 문제로 변환할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1251</Words>
  <Application>Microsoft Office PowerPoint</Application>
  <PresentationFormat>화면 슬라이드 쇼(16:9)</PresentationFormat>
  <Paragraphs>152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Malgun Gothic</vt:lpstr>
      <vt:lpstr>Arial</vt:lpstr>
      <vt:lpstr>Simple Light</vt:lpstr>
      <vt:lpstr>Classification</vt:lpstr>
      <vt:lpstr>확률의 관점</vt:lpstr>
      <vt:lpstr>베이즈 정리</vt:lpstr>
      <vt:lpstr>베이즈 정리</vt:lpstr>
      <vt:lpstr>베이즈 정리: 예제</vt:lpstr>
      <vt:lpstr>베이즈 정리: 예제 </vt:lpstr>
      <vt:lpstr>베이즈 정리: 몬티홀 문제 </vt:lpstr>
      <vt:lpstr>베이즈 정리: 몬티홀 문제 </vt:lpstr>
      <vt:lpstr>베이즈 정리: 몬티홀 문제 </vt:lpstr>
      <vt:lpstr>Naive Bayes</vt:lpstr>
      <vt:lpstr>Naive Bayes: Spam Filter</vt:lpstr>
      <vt:lpstr>Naive Bayes: Spam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cp:lastModifiedBy>이 현정</cp:lastModifiedBy>
  <cp:revision>4</cp:revision>
  <dcterms:modified xsi:type="dcterms:W3CDTF">2021-03-16T11:44:58Z</dcterms:modified>
</cp:coreProperties>
</file>