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7486ef966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7486ef966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7486ef966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7486ef966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7486ef966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7486ef966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2886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2886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486ef96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486ef96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486ef966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486ef966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7486ef96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7486ef96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7486ef96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7486ef96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7486ef96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7486ef96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486ef966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486ef966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7486ef96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7486ef96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achine-learning-support-vector-machine-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achine-learning-support-vector-machine-algorith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ratsgo.github.io/machine%20learning/2017/05/23/SV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Intuition: SVM(Soft Margin)</a:t>
            </a:r>
            <a:endParaRPr/>
          </a:p>
        </p:txBody>
      </p:sp>
      <p:cxnSp>
        <p:nvCxnSpPr>
          <p:cNvPr id="300" name="Google Shape;300;p22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2"/>
          <p:cNvSpPr txBox="1"/>
          <p:nvPr/>
        </p:nvSpPr>
        <p:spPr>
          <a:xfrm>
            <a:off x="9082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같은 경우는 어떻게 동작해야 할까요?</a:t>
            </a:r>
            <a:endParaRPr/>
          </a:p>
        </p:txBody>
      </p:sp>
      <p:cxnSp>
        <p:nvCxnSpPr>
          <p:cNvPr id="302" name="Google Shape;302;p22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2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22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815350" y="33842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2466200" y="24460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992050" y="1396375"/>
            <a:ext cx="3488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현실적으로 hyperplane으로 모든 분류가 이뤄지기는 어렵다.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5" name="Google Shape;325;p22"/>
          <p:cNvCxnSpPr/>
          <p:nvPr/>
        </p:nvCxnSpPr>
        <p:spPr>
          <a:xfrm rot="10800000">
            <a:off x="1300925" y="20550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6" name="Google Shape;326;p22"/>
          <p:cNvPicPr preferRelativeResize="0"/>
          <p:nvPr/>
        </p:nvPicPr>
        <p:blipFill rotWithShape="1">
          <a:blip r:embed="rId3">
            <a:alphaModFix/>
          </a:blip>
          <a:srcRect l="51338"/>
          <a:stretch/>
        </p:blipFill>
        <p:spPr>
          <a:xfrm>
            <a:off x="4770000" y="3192125"/>
            <a:ext cx="10845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2"/>
          <p:cNvSpPr/>
          <p:nvPr/>
        </p:nvSpPr>
        <p:spPr>
          <a:xfrm>
            <a:off x="4538227" y="2123850"/>
            <a:ext cx="4917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5060350" y="2128125"/>
            <a:ext cx="40635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어느정도의 오류는 인정하는 한에서 마진을 최대화하자.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5854577" y="3471025"/>
            <a:ext cx="4917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825" y="3274463"/>
            <a:ext cx="20669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0A176E-54B9-4629-9657-030C08A1B695}"/>
              </a:ext>
            </a:extLst>
          </p:cNvPr>
          <p:cNvSpPr txBox="1"/>
          <p:nvPr/>
        </p:nvSpPr>
        <p:spPr>
          <a:xfrm>
            <a:off x="7692886" y="4033488"/>
            <a:ext cx="88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패널티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텀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Concept: SVM(Soft Margin)</a:t>
            </a:r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88" y="821988"/>
            <a:ext cx="20669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3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23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23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1815350" y="33842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2466200" y="24460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0" name="Google Shape;360;p23"/>
          <p:cNvCxnSpPr/>
          <p:nvPr/>
        </p:nvCxnSpPr>
        <p:spPr>
          <a:xfrm rot="10800000">
            <a:off x="1224725" y="19788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23"/>
          <p:cNvSpPr txBox="1"/>
          <p:nvPr/>
        </p:nvSpPr>
        <p:spPr>
          <a:xfrm>
            <a:off x="430130" y="984791"/>
            <a:ext cx="2706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Goal: </a:t>
            </a:r>
            <a:endParaRPr/>
          </a:p>
        </p:txBody>
      </p:sp>
      <p:cxnSp>
        <p:nvCxnSpPr>
          <p:cNvPr id="362" name="Google Shape;362;p23"/>
          <p:cNvCxnSpPr/>
          <p:nvPr/>
        </p:nvCxnSpPr>
        <p:spPr>
          <a:xfrm rot="10800000">
            <a:off x="1338866" y="1864659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3"/>
          <p:cNvCxnSpPr/>
          <p:nvPr/>
        </p:nvCxnSpPr>
        <p:spPr>
          <a:xfrm rot="10800000">
            <a:off x="1101020" y="2073811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3"/>
          <p:cNvCxnSpPr/>
          <p:nvPr/>
        </p:nvCxnSpPr>
        <p:spPr>
          <a:xfrm rot="10800000" flipH="1">
            <a:off x="1858457" y="3012984"/>
            <a:ext cx="523200" cy="43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 rot="10800000" flipH="1">
            <a:off x="1932100" y="2492800"/>
            <a:ext cx="602100" cy="50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3"/>
          <p:cNvSpPr txBox="1"/>
          <p:nvPr/>
        </p:nvSpPr>
        <p:spPr>
          <a:xfrm>
            <a:off x="2120675" y="2389350"/>
            <a:ext cx="3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13131"/>
                </a:solidFill>
                <a:highlight>
                  <a:srgbClr val="FFFFFF"/>
                </a:highlight>
              </a:rPr>
              <a:t>𝜉</a:t>
            </a:r>
            <a:r>
              <a:rPr lang="ko" sz="1000">
                <a:solidFill>
                  <a:srgbClr val="313131"/>
                </a:solidFill>
                <a:highlight>
                  <a:srgbClr val="FFFFFF"/>
                </a:highlight>
              </a:rPr>
              <a:t>𝑖</a:t>
            </a:r>
            <a:endParaRPr sz="1000">
              <a:solidFill>
                <a:srgbClr val="313131"/>
              </a:solidFill>
              <a:highlight>
                <a:srgbClr val="FFFFFF"/>
              </a:highlight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1882825" y="3241500"/>
            <a:ext cx="3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13131"/>
                </a:solidFill>
                <a:highlight>
                  <a:srgbClr val="FFFFFF"/>
                </a:highlight>
              </a:rPr>
              <a:t>𝜉</a:t>
            </a:r>
            <a:r>
              <a:rPr lang="ko" sz="700">
                <a:solidFill>
                  <a:srgbClr val="313131"/>
                </a:solidFill>
                <a:highlight>
                  <a:srgbClr val="FFFFFF"/>
                </a:highlight>
              </a:rPr>
              <a:t>j</a:t>
            </a:r>
            <a:endParaRPr sz="700">
              <a:solidFill>
                <a:srgbClr val="313131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304100" y="1727100"/>
            <a:ext cx="45282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highlight>
                  <a:srgbClr val="FFFFFF"/>
                </a:highlight>
              </a:rPr>
              <a:t>𝐶 : hyperparameter</a:t>
            </a:r>
            <a:r>
              <a:rPr lang="en-US" altLang="ko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altLang="ko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  <a:highlight>
                  <a:srgbClr val="FFFFFF"/>
                </a:highlight>
              </a:rPr>
              <a:t>패널티에</a:t>
            </a:r>
            <a:r>
              <a:rPr lang="ko-KR" alt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 대한 가중치</a:t>
            </a:r>
            <a:r>
              <a:rPr lang="en-US" altLang="ko-KR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sz="11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</a:rPr>
              <a:t>C가 커질수록 마진 폭이 줄어든다.(오류의 페널티를 크게 준다.)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</a:rPr>
              <a:t>C가 작을 마진 폭이 커진다.(오류의 페널티를 작게 준다.)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Quiz.</a:t>
            </a:r>
            <a:endParaRPr/>
          </a:p>
        </p:txBody>
      </p:sp>
      <p:cxnSp>
        <p:nvCxnSpPr>
          <p:cNvPr id="374" name="Google Shape;374;p2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4"/>
          <p:cNvSpPr txBox="1"/>
          <p:nvPr/>
        </p:nvSpPr>
        <p:spPr>
          <a:xfrm>
            <a:off x="468600" y="800800"/>
            <a:ext cx="65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아래 이미지에서 Support Vector가 될 가능성이 높은 두 이미지 데이터는?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76" name="Google Shape;3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50" y="1282988"/>
            <a:ext cx="3842399" cy="3537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24"/>
          <p:cNvCxnSpPr/>
          <p:nvPr/>
        </p:nvCxnSpPr>
        <p:spPr>
          <a:xfrm>
            <a:off x="5517675" y="40193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24"/>
          <p:cNvCxnSpPr/>
          <p:nvPr/>
        </p:nvCxnSpPr>
        <p:spPr>
          <a:xfrm rot="10800000">
            <a:off x="5670075" y="16703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24"/>
          <p:cNvSpPr/>
          <p:nvPr/>
        </p:nvSpPr>
        <p:spPr>
          <a:xfrm>
            <a:off x="7000400" y="1855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7354475" y="1855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5854550" y="30361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5952513" y="32939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6501950" y="35436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6311750" y="2860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7827150" y="24655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5920975" y="3652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7567600" y="24655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6885800" y="20083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7152800" y="248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7567600" y="17849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6738000" y="2465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6073375" y="38048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7460450" y="27351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637525" y="21028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6771200" y="32424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6637175" y="29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24"/>
          <p:cNvCxnSpPr/>
          <p:nvPr/>
        </p:nvCxnSpPr>
        <p:spPr>
          <a:xfrm rot="10800000">
            <a:off x="5796725" y="17502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4"/>
          <p:cNvCxnSpPr/>
          <p:nvPr/>
        </p:nvCxnSpPr>
        <p:spPr>
          <a:xfrm rot="10800000">
            <a:off x="5949125" y="15978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4"/>
          <p:cNvCxnSpPr/>
          <p:nvPr/>
        </p:nvCxnSpPr>
        <p:spPr>
          <a:xfrm rot="10800000">
            <a:off x="5644325" y="19026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0" name="Google Shape;400;p24"/>
          <p:cNvSpPr txBox="1"/>
          <p:nvPr/>
        </p:nvSpPr>
        <p:spPr>
          <a:xfrm>
            <a:off x="5969150" y="3311925"/>
            <a:ext cx="342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개</a:t>
            </a:r>
            <a:endParaRPr sz="1100"/>
          </a:p>
        </p:txBody>
      </p:sp>
      <p:sp>
        <p:nvSpPr>
          <p:cNvPr id="401" name="Google Shape;401;p24"/>
          <p:cNvSpPr txBox="1"/>
          <p:nvPr/>
        </p:nvSpPr>
        <p:spPr>
          <a:xfrm>
            <a:off x="7708550" y="1676325"/>
            <a:ext cx="342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새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4"/>
          <p:cNvSpPr txBox="1"/>
          <p:nvPr/>
        </p:nvSpPr>
        <p:spPr>
          <a:xfrm>
            <a:off x="9082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직선이 분류를 더 잘했다고 할 수 있을까요?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4"/>
          <p:cNvCxnSpPr/>
          <p:nvPr/>
        </p:nvCxnSpPr>
        <p:spPr>
          <a:xfrm rot="10800000">
            <a:off x="1300925" y="20550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/>
          <p:nvPr/>
        </p:nvCxnSpPr>
        <p:spPr>
          <a:xfrm>
            <a:off x="5147575" y="4161200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5299975" y="1812200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4"/>
          <p:cNvSpPr/>
          <p:nvPr/>
        </p:nvSpPr>
        <p:spPr>
          <a:xfrm>
            <a:off x="663030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984375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484450" y="3178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5582413" y="34358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6131850" y="36855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941650" y="3002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457050" y="26074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55087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197500" y="26074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515700" y="21502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782700" y="26268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197500" y="19267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367900" y="2607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03275" y="39467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090350" y="28769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267425" y="22447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401100" y="33843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267075" y="31362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5337225" y="2955250"/>
            <a:ext cx="2764200" cy="15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/>
          <p:nvPr/>
        </p:nvSpPr>
        <p:spPr>
          <a:xfrm>
            <a:off x="4232800" y="2726975"/>
            <a:ext cx="563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vs.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9082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직선이 분류를 더 잘했다고 할 수 있을까요?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 rot="10800000">
            <a:off x="1300925" y="20550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5"/>
          <p:cNvSpPr txBox="1"/>
          <p:nvPr/>
        </p:nvSpPr>
        <p:spPr>
          <a:xfrm>
            <a:off x="3992050" y="1396375"/>
            <a:ext cx="3529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잘했다는 기준이 무엇일까요?</a:t>
            </a:r>
            <a:r>
              <a:rPr lang="en-US" altLang="ko" dirty="0"/>
              <a:t>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</a:t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6"/>
          <p:cNvSpPr txBox="1"/>
          <p:nvPr/>
        </p:nvSpPr>
        <p:spPr>
          <a:xfrm>
            <a:off x="908200" y="981774"/>
            <a:ext cx="6571800" cy="95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어떤 직선이 분류를 더 잘했다고 할 수 있을까요?</a:t>
            </a:r>
            <a:endParaRPr lang="en-US" altLang="ko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-&gt;</a:t>
            </a:r>
            <a:r>
              <a:rPr lang="ko-KR" altLang="en-US" dirty="0"/>
              <a:t>마진이 가장 멀도록 하는 것이 분류를 잘 했다고 정의한다</a:t>
            </a:r>
            <a:r>
              <a:rPr lang="en-US" altLang="ko-KR" dirty="0"/>
              <a:t>. </a:t>
            </a:r>
            <a:endParaRPr dirty="0"/>
          </a:p>
        </p:txBody>
      </p:sp>
      <p:cxnSp>
        <p:nvCxnSpPr>
          <p:cNvPr id="142" name="Google Shape;142;p16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6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 rot="10800000">
            <a:off x="1224725" y="19788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5147575" y="4161200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5299975" y="1812200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6"/>
          <p:cNvSpPr/>
          <p:nvPr/>
        </p:nvSpPr>
        <p:spPr>
          <a:xfrm>
            <a:off x="663030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984375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484450" y="3178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582413" y="34358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6131850" y="36855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941650" y="3002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7457050" y="26074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55087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197500" y="26074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515700" y="21502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782700" y="26268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197500" y="19267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367900" y="2607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03275" y="39467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090350" y="28769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267425" y="22447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401100" y="33843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267075" y="31362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 rot="10800000">
            <a:off x="5337225" y="2936120"/>
            <a:ext cx="2764200" cy="15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4232800" y="2726975"/>
            <a:ext cx="563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vs.</a:t>
            </a:r>
            <a:endParaRPr sz="1900"/>
          </a:p>
        </p:txBody>
      </p:sp>
      <p:cxnSp>
        <p:nvCxnSpPr>
          <p:cNvPr id="185" name="Google Shape;185;p16"/>
          <p:cNvCxnSpPr/>
          <p:nvPr/>
        </p:nvCxnSpPr>
        <p:spPr>
          <a:xfrm rot="10800000">
            <a:off x="1377125" y="18264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6"/>
          <p:cNvCxnSpPr/>
          <p:nvPr/>
        </p:nvCxnSpPr>
        <p:spPr>
          <a:xfrm rot="10800000">
            <a:off x="1072325" y="21312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6"/>
          <p:cNvCxnSpPr/>
          <p:nvPr/>
        </p:nvCxnSpPr>
        <p:spPr>
          <a:xfrm rot="10800000">
            <a:off x="5337225" y="2840791"/>
            <a:ext cx="2764200" cy="15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/>
          <p:nvPr/>
        </p:nvCxnSpPr>
        <p:spPr>
          <a:xfrm rot="10800000">
            <a:off x="5327660" y="3021885"/>
            <a:ext cx="2764200" cy="15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/>
          <p:nvPr/>
        </p:nvCxnSpPr>
        <p:spPr>
          <a:xfrm rot="10800000" flipH="1">
            <a:off x="1377350" y="1989550"/>
            <a:ext cx="162600" cy="143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16"/>
          <p:cNvSpPr txBox="1"/>
          <p:nvPr/>
        </p:nvSpPr>
        <p:spPr>
          <a:xfrm>
            <a:off x="1479075" y="1752598"/>
            <a:ext cx="638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Margin</a:t>
            </a:r>
            <a:endParaRPr sz="1100"/>
          </a:p>
        </p:txBody>
      </p:sp>
      <p:sp>
        <p:nvSpPr>
          <p:cNvPr id="191" name="Google Shape;191;p16"/>
          <p:cNvSpPr txBox="1"/>
          <p:nvPr/>
        </p:nvSpPr>
        <p:spPr>
          <a:xfrm>
            <a:off x="5325800" y="2515425"/>
            <a:ext cx="7419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Margin</a:t>
            </a:r>
            <a:endParaRPr sz="1100"/>
          </a:p>
        </p:txBody>
      </p:sp>
      <p:cxnSp>
        <p:nvCxnSpPr>
          <p:cNvPr id="192" name="Google Shape;192;p16"/>
          <p:cNvCxnSpPr/>
          <p:nvPr/>
        </p:nvCxnSpPr>
        <p:spPr>
          <a:xfrm rot="10800000" flipH="1">
            <a:off x="5404550" y="2856900"/>
            <a:ext cx="4800" cy="7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Concept</a:t>
            </a:r>
            <a:endParaRPr/>
          </a:p>
        </p:txBody>
      </p:sp>
      <p:cxnSp>
        <p:nvCxnSpPr>
          <p:cNvPr id="198" name="Google Shape;198;p1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7"/>
          <p:cNvSpPr txBox="1"/>
          <p:nvPr/>
        </p:nvSpPr>
        <p:spPr>
          <a:xfrm>
            <a:off x="3519900" y="4797300"/>
            <a:ext cx="562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https://www.javatpoint.com/machine-learning-support-vector-machine-algorithm</a:t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1739525" y="877100"/>
            <a:ext cx="5753275" cy="3810000"/>
            <a:chOff x="1434725" y="877100"/>
            <a:chExt cx="5753275" cy="3810000"/>
          </a:xfrm>
        </p:grpSpPr>
        <p:pic>
          <p:nvPicPr>
            <p:cNvPr id="201" name="Google Shape;2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73000" y="877100"/>
              <a:ext cx="5715000" cy="381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 txBox="1"/>
            <p:nvPr/>
          </p:nvSpPr>
          <p:spPr>
            <a:xfrm>
              <a:off x="1434725" y="2629825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0</a:t>
              </a:r>
              <a:endParaRPr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3060125" y="4210700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-1</a:t>
              </a:r>
              <a:endParaRPr/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5441125" y="1359425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Concept</a:t>
            </a:r>
            <a:endParaRPr/>
          </a:p>
        </p:txBody>
      </p:sp>
      <p:cxnSp>
        <p:nvCxnSpPr>
          <p:cNvPr id="210" name="Google Shape;210;p1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8"/>
          <p:cNvSpPr txBox="1"/>
          <p:nvPr/>
        </p:nvSpPr>
        <p:spPr>
          <a:xfrm>
            <a:off x="3519900" y="4797300"/>
            <a:ext cx="562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https://www.javatpoint.com/machine-learning-support-vector-machine-algorithm</a:t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139325" y="877100"/>
            <a:ext cx="5753275" cy="3810000"/>
            <a:chOff x="1434725" y="877100"/>
            <a:chExt cx="5753275" cy="3810000"/>
          </a:xfrm>
        </p:grpSpPr>
        <p:pic>
          <p:nvPicPr>
            <p:cNvPr id="213" name="Google Shape;2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73000" y="877100"/>
              <a:ext cx="5715000" cy="381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8"/>
            <p:cNvSpPr txBox="1"/>
            <p:nvPr/>
          </p:nvSpPr>
          <p:spPr>
            <a:xfrm>
              <a:off x="1434725" y="2629825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0</a:t>
              </a:r>
              <a:endParaRPr/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3060125" y="4210700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-1</a:t>
              </a: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5441125" y="1359425"/>
              <a:ext cx="144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 · x + b = 1</a:t>
              </a:r>
              <a:endParaRPr/>
            </a:p>
          </p:txBody>
        </p:sp>
      </p:grpSp>
      <p:sp>
        <p:nvSpPr>
          <p:cNvPr id="217" name="Google Shape;217;p18"/>
          <p:cNvSpPr txBox="1"/>
          <p:nvPr/>
        </p:nvSpPr>
        <p:spPr>
          <a:xfrm>
            <a:off x="6121200" y="985425"/>
            <a:ext cx="2706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Goal: Maximize Margin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Concept</a:t>
            </a:r>
            <a:endParaRPr/>
          </a:p>
        </p:txBody>
      </p:sp>
      <p:cxnSp>
        <p:nvCxnSpPr>
          <p:cNvPr id="223" name="Google Shape;223;p1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9"/>
          <p:cNvSpPr txBox="1"/>
          <p:nvPr/>
        </p:nvSpPr>
        <p:spPr>
          <a:xfrm>
            <a:off x="4358100" y="4797300"/>
            <a:ext cx="4628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https://ratsgo.github.io/machine%20learning/2017/05/23/SVM/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411000" y="794450"/>
            <a:ext cx="27063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Goal: </a:t>
            </a:r>
            <a:r>
              <a:rPr lang="ko">
                <a:solidFill>
                  <a:schemeClr val="dk1"/>
                </a:solidFill>
              </a:rPr>
              <a:t>Maximize</a:t>
            </a:r>
            <a:r>
              <a:rPr lang="ko"/>
              <a:t> Margin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275" y="1170175"/>
            <a:ext cx="2557025" cy="10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150" y="2138450"/>
            <a:ext cx="14097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750" y="1017775"/>
            <a:ext cx="2088764" cy="1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7025" y="2914860"/>
            <a:ext cx="1883150" cy="2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 rot="8839859">
            <a:off x="4195632" y="2776253"/>
            <a:ext cx="686384" cy="3406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1375" y="3681150"/>
            <a:ext cx="22288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/>
          <p:nvPr/>
        </p:nvSpPr>
        <p:spPr>
          <a:xfrm>
            <a:off x="4232832" y="1790431"/>
            <a:ext cx="6864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4271832" y="3818506"/>
            <a:ext cx="686400" cy="34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1693300" y="2453300"/>
            <a:ext cx="18831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𝑥+는 </a:t>
            </a:r>
            <a:r>
              <a:rPr lang="ko" sz="500"/>
              <a:t>𝑥− 를 𝑤 방향으로 평행이동시키되 이동 폭은 λ로 스케일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Intuition: SVM(Soft Margin)</a:t>
            </a:r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0"/>
          <p:cNvSpPr txBox="1"/>
          <p:nvPr/>
        </p:nvSpPr>
        <p:spPr>
          <a:xfrm>
            <a:off x="9082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같은 경우는 어떻게 동작해야 할까요?</a:t>
            </a:r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1815350" y="33842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466200" y="24460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Intuition: SVM(Soft Margin)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1"/>
          <p:cNvSpPr txBox="1"/>
          <p:nvPr/>
        </p:nvSpPr>
        <p:spPr>
          <a:xfrm>
            <a:off x="9082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같은 경우는 어떻게 동작해야 할까요?</a:t>
            </a:r>
            <a:endParaRPr/>
          </a:p>
        </p:txBody>
      </p:sp>
      <p:cxnSp>
        <p:nvCxnSpPr>
          <p:cNvPr id="271" name="Google Shape;271;p21"/>
          <p:cNvCxnSpPr/>
          <p:nvPr/>
        </p:nvCxnSpPr>
        <p:spPr>
          <a:xfrm>
            <a:off x="945675" y="4247925"/>
            <a:ext cx="2813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1"/>
          <p:cNvCxnSpPr/>
          <p:nvPr/>
        </p:nvCxnSpPr>
        <p:spPr>
          <a:xfrm rot="10800000">
            <a:off x="1098075" y="1898925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1"/>
          <p:cNvSpPr/>
          <p:nvPr/>
        </p:nvSpPr>
        <p:spPr>
          <a:xfrm>
            <a:off x="2428400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2782475" y="208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282550" y="32647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380513" y="3522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929950" y="37722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1739750" y="30888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325515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1348975" y="38810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2995600" y="26941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2313800" y="22369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2580800" y="2713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995600" y="20135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166000" y="2694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501375" y="40334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888450" y="29637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3065525" y="233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199200" y="34710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065175" y="3222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815350" y="33842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466200" y="24460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3992050" y="1396375"/>
            <a:ext cx="3488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현실적으로 hyperplane으로 모든 분류가 이뤄지기는 어렵다.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21"/>
          <p:cNvCxnSpPr/>
          <p:nvPr/>
        </p:nvCxnSpPr>
        <p:spPr>
          <a:xfrm rot="10800000">
            <a:off x="1300925" y="2055000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</Words>
  <Application>Microsoft Office PowerPoint</Application>
  <PresentationFormat>화면 슬라이드 쇼(16:9)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Classification</vt:lpstr>
      <vt:lpstr>Intuition</vt:lpstr>
      <vt:lpstr>Intuition</vt:lpstr>
      <vt:lpstr>Intuition</vt:lpstr>
      <vt:lpstr>Concept</vt:lpstr>
      <vt:lpstr>Concept</vt:lpstr>
      <vt:lpstr>Concept</vt:lpstr>
      <vt:lpstr>Intuition: SVM(Soft Margin)</vt:lpstr>
      <vt:lpstr>Intuition: SVM(Soft Margin)</vt:lpstr>
      <vt:lpstr>Intuition: SVM(Soft Margin)</vt:lpstr>
      <vt:lpstr>Concept: SVM(Soft Margin)</vt:lpstr>
      <vt:lpstr>Quiz.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이 현정</cp:lastModifiedBy>
  <cp:revision>2</cp:revision>
  <dcterms:modified xsi:type="dcterms:W3CDTF">2021-03-16T11:58:26Z</dcterms:modified>
</cp:coreProperties>
</file>