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c855148f55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c855148f55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c855148f55_0_4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c855148f55_0_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a2a2886a58_0_5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a2a2886a58_0_5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c855148f55_0_4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c855148f55_0_4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c855148f55_0_4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c855148f55_0_4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c855148f55_0_5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c855148f55_0_5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c855148f55_0_5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c855148f55_0_5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c855148f55_0_6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c855148f55_0_6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c855148f55_0_6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c855148f55_0_6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a2a2886a58_0_5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a2a2886a58_0_5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2a2886a5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2a2886a5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c855148f5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c855148f5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a2a2886a58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a2a2886a58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c855148f55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c855148f55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c855148f55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c855148f55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c855148f55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c855148f55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c855148f55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c855148f55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c855148f55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c855148f55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bcho.tistory.com/1204" TargetMode="External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Clustering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Hierarchical Clustering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2"/>
          <p:cNvSpPr txBox="1"/>
          <p:nvPr>
            <p:ph type="title"/>
          </p:nvPr>
        </p:nvSpPr>
        <p:spPr>
          <a:xfrm>
            <a:off x="311700" y="75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HC: Linkage(Distance Between Clusters)</a:t>
            </a:r>
            <a:endParaRPr/>
          </a:p>
        </p:txBody>
      </p:sp>
      <p:sp>
        <p:nvSpPr>
          <p:cNvPr id="237" name="Google Shape;237;p22"/>
          <p:cNvSpPr txBox="1"/>
          <p:nvPr/>
        </p:nvSpPr>
        <p:spPr>
          <a:xfrm>
            <a:off x="3790125" y="1092125"/>
            <a:ext cx="4703400" cy="19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Linkage(</a:t>
            </a:r>
            <a:r>
              <a:rPr lang="ko">
                <a:solidFill>
                  <a:schemeClr val="dk1"/>
                </a:solidFill>
              </a:rPr>
              <a:t>Distance Between Clusters)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ko">
                <a:solidFill>
                  <a:schemeClr val="dk1"/>
                </a:solidFill>
              </a:rPr>
              <a:t>‘ward’: 기본. 클러스터 병합시 모든 클러스터의 분산을 가장 적게 증가시키는 두 클러스터 병합.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ko">
                <a:solidFill>
                  <a:schemeClr val="dk1"/>
                </a:solidFill>
              </a:rPr>
              <a:t>‘average’: 두 클러스터에서 각각의 클러스터 포인트들 끼리의 평균 거리가 가장 짧은 두 클러스터를 병합.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ko">
                <a:solidFill>
                  <a:schemeClr val="dk1"/>
                </a:solidFill>
              </a:rPr>
              <a:t>‘complete’: 두 클러스터에서 각각의 클러스터 포인트들 중 가장 거리가 긴 경우를 비교하여, 해당 거리가 가장 짧은 두 클러스터를 병합.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ko">
                <a:solidFill>
                  <a:schemeClr val="dk1"/>
                </a:solidFill>
              </a:rPr>
              <a:t>‘single’: 두 클러스터에서 각각의 클러스터 포인트들 중 가장 거리가 가까운 경우를 비교하여, 해당 거리가 가장 짧은 두 클러스터를 병합.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238" name="Google Shape;238;p22"/>
          <p:cNvCxnSpPr/>
          <p:nvPr/>
        </p:nvCxnSpPr>
        <p:spPr>
          <a:xfrm>
            <a:off x="-1075" y="678500"/>
            <a:ext cx="915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9" name="Google Shape;239;p22"/>
          <p:cNvSpPr txBox="1"/>
          <p:nvPr/>
        </p:nvSpPr>
        <p:spPr>
          <a:xfrm>
            <a:off x="7001475" y="4882800"/>
            <a:ext cx="21528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hlink"/>
                </a:solidFill>
                <a:hlinkClick r:id="rId3"/>
              </a:rPr>
              <a:t>https://bcho.tistory.com/1204</a:t>
            </a:r>
            <a:endParaRPr sz="800"/>
          </a:p>
        </p:txBody>
      </p:sp>
      <p:pic>
        <p:nvPicPr>
          <p:cNvPr id="240" name="Google Shape;24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8475" y="1565775"/>
            <a:ext cx="3485325" cy="23987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3"/>
          <p:cNvSpPr txBox="1"/>
          <p:nvPr/>
        </p:nvSpPr>
        <p:spPr>
          <a:xfrm>
            <a:off x="2661150" y="2180550"/>
            <a:ext cx="4026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p1</a:t>
            </a:r>
            <a:endParaRPr/>
          </a:p>
        </p:txBody>
      </p:sp>
      <p:sp>
        <p:nvSpPr>
          <p:cNvPr id="246" name="Google Shape;246;p23"/>
          <p:cNvSpPr txBox="1"/>
          <p:nvPr>
            <p:ph type="title"/>
          </p:nvPr>
        </p:nvSpPr>
        <p:spPr>
          <a:xfrm>
            <a:off x="311700" y="75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HC: Dendrogram</a:t>
            </a:r>
            <a:endParaRPr/>
          </a:p>
        </p:txBody>
      </p:sp>
      <p:cxnSp>
        <p:nvCxnSpPr>
          <p:cNvPr id="247" name="Google Shape;247;p23"/>
          <p:cNvCxnSpPr/>
          <p:nvPr/>
        </p:nvCxnSpPr>
        <p:spPr>
          <a:xfrm>
            <a:off x="-1075" y="678500"/>
            <a:ext cx="915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8" name="Google Shape;248;p23"/>
          <p:cNvCxnSpPr/>
          <p:nvPr/>
        </p:nvCxnSpPr>
        <p:spPr>
          <a:xfrm>
            <a:off x="382625" y="3856400"/>
            <a:ext cx="2813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9" name="Google Shape;249;p23"/>
          <p:cNvCxnSpPr/>
          <p:nvPr/>
        </p:nvCxnSpPr>
        <p:spPr>
          <a:xfrm rot="10800000">
            <a:off x="535025" y="1507400"/>
            <a:ext cx="0" cy="250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0" name="Google Shape;250;p23"/>
          <p:cNvSpPr/>
          <p:nvPr/>
        </p:nvSpPr>
        <p:spPr>
          <a:xfrm>
            <a:off x="817463" y="3131050"/>
            <a:ext cx="114600" cy="1146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4CCCC"/>
              </a:solidFill>
            </a:endParaRPr>
          </a:p>
        </p:txBody>
      </p:sp>
      <p:sp>
        <p:nvSpPr>
          <p:cNvPr id="251" name="Google Shape;251;p23"/>
          <p:cNvSpPr/>
          <p:nvPr/>
        </p:nvSpPr>
        <p:spPr>
          <a:xfrm>
            <a:off x="1290700" y="3380738"/>
            <a:ext cx="114600" cy="114600"/>
          </a:xfrm>
          <a:prstGeom prst="ellipse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3"/>
          <p:cNvSpPr/>
          <p:nvPr/>
        </p:nvSpPr>
        <p:spPr>
          <a:xfrm>
            <a:off x="1405300" y="2621138"/>
            <a:ext cx="114600" cy="1146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3"/>
          <p:cNvSpPr/>
          <p:nvPr/>
        </p:nvSpPr>
        <p:spPr>
          <a:xfrm>
            <a:off x="2813550" y="2150225"/>
            <a:ext cx="114600" cy="114600"/>
          </a:xfrm>
          <a:prstGeom prst="ellipse">
            <a:avLst/>
          </a:prstGeom>
          <a:solidFill>
            <a:srgbClr val="D5A6B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3"/>
          <p:cNvSpPr/>
          <p:nvPr/>
        </p:nvSpPr>
        <p:spPr>
          <a:xfrm>
            <a:off x="2055550" y="1769213"/>
            <a:ext cx="114600" cy="114600"/>
          </a:xfrm>
          <a:prstGeom prst="ellipse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3"/>
          <p:cNvSpPr/>
          <p:nvPr/>
        </p:nvSpPr>
        <p:spPr>
          <a:xfrm>
            <a:off x="2508750" y="1545788"/>
            <a:ext cx="114600" cy="114600"/>
          </a:xfrm>
          <a:prstGeom prst="ellipse">
            <a:avLst/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6" name="Google Shape;256;p23"/>
          <p:cNvCxnSpPr/>
          <p:nvPr/>
        </p:nvCxnSpPr>
        <p:spPr>
          <a:xfrm>
            <a:off x="5488025" y="3856400"/>
            <a:ext cx="2813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7" name="Google Shape;257;p23"/>
          <p:cNvCxnSpPr/>
          <p:nvPr/>
        </p:nvCxnSpPr>
        <p:spPr>
          <a:xfrm rot="10800000">
            <a:off x="5640425" y="1507400"/>
            <a:ext cx="0" cy="250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8" name="Google Shape;258;p23"/>
          <p:cNvSpPr/>
          <p:nvPr/>
        </p:nvSpPr>
        <p:spPr>
          <a:xfrm>
            <a:off x="3352625" y="2338400"/>
            <a:ext cx="1498200" cy="66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Dendrogram</a:t>
            </a:r>
            <a:endParaRPr/>
          </a:p>
        </p:txBody>
      </p:sp>
      <p:sp>
        <p:nvSpPr>
          <p:cNvPr id="259" name="Google Shape;259;p23"/>
          <p:cNvSpPr txBox="1"/>
          <p:nvPr/>
        </p:nvSpPr>
        <p:spPr>
          <a:xfrm>
            <a:off x="2820275" y="3814325"/>
            <a:ext cx="4026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X1</a:t>
            </a:r>
            <a:endParaRPr/>
          </a:p>
        </p:txBody>
      </p:sp>
      <p:sp>
        <p:nvSpPr>
          <p:cNvPr id="260" name="Google Shape;260;p23"/>
          <p:cNvSpPr txBox="1"/>
          <p:nvPr/>
        </p:nvSpPr>
        <p:spPr>
          <a:xfrm>
            <a:off x="153275" y="1452125"/>
            <a:ext cx="4026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X2</a:t>
            </a:r>
            <a:endParaRPr/>
          </a:p>
        </p:txBody>
      </p:sp>
      <p:sp>
        <p:nvSpPr>
          <p:cNvPr id="261" name="Google Shape;261;p23"/>
          <p:cNvSpPr txBox="1"/>
          <p:nvPr/>
        </p:nvSpPr>
        <p:spPr>
          <a:xfrm>
            <a:off x="4772850" y="1528325"/>
            <a:ext cx="8883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Distance</a:t>
            </a:r>
            <a:endParaRPr/>
          </a:p>
        </p:txBody>
      </p:sp>
      <p:sp>
        <p:nvSpPr>
          <p:cNvPr id="262" name="Google Shape;262;p23"/>
          <p:cNvSpPr txBox="1"/>
          <p:nvPr/>
        </p:nvSpPr>
        <p:spPr>
          <a:xfrm>
            <a:off x="5661150" y="3842700"/>
            <a:ext cx="26406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p1     p2     p3     p4     p5     p6</a:t>
            </a:r>
            <a:endParaRPr/>
          </a:p>
        </p:txBody>
      </p:sp>
      <p:sp>
        <p:nvSpPr>
          <p:cNvPr id="263" name="Google Shape;263;p23"/>
          <p:cNvSpPr txBox="1"/>
          <p:nvPr/>
        </p:nvSpPr>
        <p:spPr>
          <a:xfrm>
            <a:off x="1372475" y="3280925"/>
            <a:ext cx="4026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p6</a:t>
            </a:r>
            <a:endParaRPr/>
          </a:p>
        </p:txBody>
      </p:sp>
      <p:sp>
        <p:nvSpPr>
          <p:cNvPr id="264" name="Google Shape;264;p23"/>
          <p:cNvSpPr txBox="1"/>
          <p:nvPr/>
        </p:nvSpPr>
        <p:spPr>
          <a:xfrm>
            <a:off x="555875" y="2841850"/>
            <a:ext cx="4026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p5</a:t>
            </a:r>
            <a:endParaRPr/>
          </a:p>
        </p:txBody>
      </p:sp>
      <p:sp>
        <p:nvSpPr>
          <p:cNvPr id="265" name="Google Shape;265;p23"/>
          <p:cNvSpPr txBox="1"/>
          <p:nvPr/>
        </p:nvSpPr>
        <p:spPr>
          <a:xfrm>
            <a:off x="1047575" y="2264825"/>
            <a:ext cx="4026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p4</a:t>
            </a:r>
            <a:endParaRPr/>
          </a:p>
        </p:txBody>
      </p:sp>
      <p:sp>
        <p:nvSpPr>
          <p:cNvPr id="266" name="Google Shape;266;p23"/>
          <p:cNvSpPr txBox="1"/>
          <p:nvPr/>
        </p:nvSpPr>
        <p:spPr>
          <a:xfrm>
            <a:off x="2452638" y="1212463"/>
            <a:ext cx="4026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p3</a:t>
            </a:r>
            <a:endParaRPr/>
          </a:p>
        </p:txBody>
      </p:sp>
      <p:sp>
        <p:nvSpPr>
          <p:cNvPr id="267" name="Google Shape;267;p23"/>
          <p:cNvSpPr txBox="1"/>
          <p:nvPr/>
        </p:nvSpPr>
        <p:spPr>
          <a:xfrm>
            <a:off x="1859325" y="1769225"/>
            <a:ext cx="4026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p2</a:t>
            </a:r>
            <a:endParaRPr/>
          </a:p>
        </p:txBody>
      </p:sp>
      <p:cxnSp>
        <p:nvCxnSpPr>
          <p:cNvPr id="268" name="Google Shape;268;p23"/>
          <p:cNvCxnSpPr/>
          <p:nvPr/>
        </p:nvCxnSpPr>
        <p:spPr>
          <a:xfrm flipH="1" rot="10800000">
            <a:off x="2123400" y="1618450"/>
            <a:ext cx="439800" cy="189300"/>
          </a:xfrm>
          <a:prstGeom prst="straightConnector1">
            <a:avLst/>
          </a:prstGeom>
          <a:noFill/>
          <a:ln cap="flat" cmpd="sng" w="28575">
            <a:solidFill>
              <a:srgbClr val="A4C2F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9" name="Google Shape;269;p23"/>
          <p:cNvCxnSpPr/>
          <p:nvPr/>
        </p:nvCxnSpPr>
        <p:spPr>
          <a:xfrm rot="10800000">
            <a:off x="6303175" y="3443225"/>
            <a:ext cx="9000" cy="430800"/>
          </a:xfrm>
          <a:prstGeom prst="straightConnector1">
            <a:avLst/>
          </a:prstGeom>
          <a:noFill/>
          <a:ln cap="flat" cmpd="sng" w="28575">
            <a:solidFill>
              <a:srgbClr val="A4C2F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0" name="Google Shape;270;p23"/>
          <p:cNvCxnSpPr/>
          <p:nvPr/>
        </p:nvCxnSpPr>
        <p:spPr>
          <a:xfrm rot="10800000">
            <a:off x="6760375" y="3443225"/>
            <a:ext cx="9000" cy="430800"/>
          </a:xfrm>
          <a:prstGeom prst="straightConnector1">
            <a:avLst/>
          </a:prstGeom>
          <a:noFill/>
          <a:ln cap="flat" cmpd="sng" w="28575">
            <a:solidFill>
              <a:srgbClr val="A4C2F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1" name="Google Shape;271;p23"/>
          <p:cNvCxnSpPr/>
          <p:nvPr/>
        </p:nvCxnSpPr>
        <p:spPr>
          <a:xfrm rot="10800000">
            <a:off x="6312925" y="3452910"/>
            <a:ext cx="459000" cy="0"/>
          </a:xfrm>
          <a:prstGeom prst="straightConnector1">
            <a:avLst/>
          </a:prstGeom>
          <a:noFill/>
          <a:ln cap="flat" cmpd="sng" w="28575">
            <a:solidFill>
              <a:srgbClr val="A4C2F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2" name="Google Shape;272;p23"/>
          <p:cNvCxnSpPr/>
          <p:nvPr/>
        </p:nvCxnSpPr>
        <p:spPr>
          <a:xfrm>
            <a:off x="850900" y="3189800"/>
            <a:ext cx="507300" cy="243900"/>
          </a:xfrm>
          <a:prstGeom prst="straightConnector1">
            <a:avLst/>
          </a:prstGeom>
          <a:noFill/>
          <a:ln cap="flat" cmpd="sng" w="28575">
            <a:solidFill>
              <a:srgbClr val="EA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3" name="Google Shape;273;p23"/>
          <p:cNvCxnSpPr/>
          <p:nvPr/>
        </p:nvCxnSpPr>
        <p:spPr>
          <a:xfrm>
            <a:off x="7661450" y="3328575"/>
            <a:ext cx="9000" cy="514200"/>
          </a:xfrm>
          <a:prstGeom prst="straightConnector1">
            <a:avLst/>
          </a:prstGeom>
          <a:noFill/>
          <a:ln cap="flat" cmpd="sng" w="28575">
            <a:solidFill>
              <a:srgbClr val="EA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4" name="Google Shape;274;p23"/>
          <p:cNvCxnSpPr/>
          <p:nvPr/>
        </p:nvCxnSpPr>
        <p:spPr>
          <a:xfrm>
            <a:off x="8057975" y="3328575"/>
            <a:ext cx="9000" cy="514200"/>
          </a:xfrm>
          <a:prstGeom prst="straightConnector1">
            <a:avLst/>
          </a:prstGeom>
          <a:noFill/>
          <a:ln cap="flat" cmpd="sng" w="28575">
            <a:solidFill>
              <a:srgbClr val="EA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5" name="Google Shape;275;p23"/>
          <p:cNvCxnSpPr/>
          <p:nvPr/>
        </p:nvCxnSpPr>
        <p:spPr>
          <a:xfrm>
            <a:off x="7671025" y="3338135"/>
            <a:ext cx="392100" cy="9600"/>
          </a:xfrm>
          <a:prstGeom prst="straightConnector1">
            <a:avLst/>
          </a:prstGeom>
          <a:noFill/>
          <a:ln cap="flat" cmpd="sng" w="28575">
            <a:solidFill>
              <a:srgbClr val="EA999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4"/>
          <p:cNvSpPr txBox="1"/>
          <p:nvPr/>
        </p:nvSpPr>
        <p:spPr>
          <a:xfrm>
            <a:off x="2661150" y="2180550"/>
            <a:ext cx="4026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p</a:t>
            </a:r>
            <a:r>
              <a:rPr lang="ko">
                <a:solidFill>
                  <a:schemeClr val="dk1"/>
                </a:solidFill>
              </a:rPr>
              <a:t>1</a:t>
            </a:r>
            <a:endParaRPr/>
          </a:p>
        </p:txBody>
      </p:sp>
      <p:sp>
        <p:nvSpPr>
          <p:cNvPr id="281" name="Google Shape;281;p24"/>
          <p:cNvSpPr txBox="1"/>
          <p:nvPr>
            <p:ph type="title"/>
          </p:nvPr>
        </p:nvSpPr>
        <p:spPr>
          <a:xfrm>
            <a:off x="311700" y="75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HC: Dendrogram</a:t>
            </a:r>
            <a:endParaRPr/>
          </a:p>
        </p:txBody>
      </p:sp>
      <p:cxnSp>
        <p:nvCxnSpPr>
          <p:cNvPr id="282" name="Google Shape;282;p24"/>
          <p:cNvCxnSpPr/>
          <p:nvPr/>
        </p:nvCxnSpPr>
        <p:spPr>
          <a:xfrm>
            <a:off x="-1075" y="678500"/>
            <a:ext cx="915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3" name="Google Shape;283;p24"/>
          <p:cNvCxnSpPr/>
          <p:nvPr/>
        </p:nvCxnSpPr>
        <p:spPr>
          <a:xfrm>
            <a:off x="382625" y="3856400"/>
            <a:ext cx="2813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4" name="Google Shape;284;p24"/>
          <p:cNvCxnSpPr/>
          <p:nvPr/>
        </p:nvCxnSpPr>
        <p:spPr>
          <a:xfrm rot="10800000">
            <a:off x="535025" y="1507400"/>
            <a:ext cx="0" cy="250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5" name="Google Shape;285;p24"/>
          <p:cNvSpPr/>
          <p:nvPr/>
        </p:nvSpPr>
        <p:spPr>
          <a:xfrm>
            <a:off x="817463" y="3131050"/>
            <a:ext cx="114600" cy="1146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4CCCC"/>
              </a:solidFill>
            </a:endParaRPr>
          </a:p>
        </p:txBody>
      </p:sp>
      <p:sp>
        <p:nvSpPr>
          <p:cNvPr id="286" name="Google Shape;286;p24"/>
          <p:cNvSpPr/>
          <p:nvPr/>
        </p:nvSpPr>
        <p:spPr>
          <a:xfrm>
            <a:off x="1290700" y="3380738"/>
            <a:ext cx="114600" cy="114600"/>
          </a:xfrm>
          <a:prstGeom prst="ellipse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4"/>
          <p:cNvSpPr/>
          <p:nvPr/>
        </p:nvSpPr>
        <p:spPr>
          <a:xfrm>
            <a:off x="1405300" y="2621138"/>
            <a:ext cx="114600" cy="1146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4"/>
          <p:cNvSpPr/>
          <p:nvPr/>
        </p:nvSpPr>
        <p:spPr>
          <a:xfrm>
            <a:off x="2813550" y="2150225"/>
            <a:ext cx="114600" cy="114600"/>
          </a:xfrm>
          <a:prstGeom prst="ellipse">
            <a:avLst/>
          </a:prstGeom>
          <a:solidFill>
            <a:srgbClr val="D5A6B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4"/>
          <p:cNvSpPr/>
          <p:nvPr/>
        </p:nvSpPr>
        <p:spPr>
          <a:xfrm>
            <a:off x="2055550" y="1769213"/>
            <a:ext cx="114600" cy="114600"/>
          </a:xfrm>
          <a:prstGeom prst="ellipse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4"/>
          <p:cNvSpPr/>
          <p:nvPr/>
        </p:nvSpPr>
        <p:spPr>
          <a:xfrm>
            <a:off x="2508750" y="1545788"/>
            <a:ext cx="114600" cy="114600"/>
          </a:xfrm>
          <a:prstGeom prst="ellipse">
            <a:avLst/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1" name="Google Shape;291;p24"/>
          <p:cNvCxnSpPr/>
          <p:nvPr/>
        </p:nvCxnSpPr>
        <p:spPr>
          <a:xfrm>
            <a:off x="5488025" y="3856400"/>
            <a:ext cx="2813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2" name="Google Shape;292;p24"/>
          <p:cNvCxnSpPr/>
          <p:nvPr/>
        </p:nvCxnSpPr>
        <p:spPr>
          <a:xfrm rot="10800000">
            <a:off x="5640425" y="1507400"/>
            <a:ext cx="0" cy="250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3" name="Google Shape;293;p24"/>
          <p:cNvSpPr/>
          <p:nvPr/>
        </p:nvSpPr>
        <p:spPr>
          <a:xfrm>
            <a:off x="3352625" y="2338400"/>
            <a:ext cx="1498200" cy="66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Dendrogram</a:t>
            </a:r>
            <a:endParaRPr/>
          </a:p>
        </p:txBody>
      </p:sp>
      <p:sp>
        <p:nvSpPr>
          <p:cNvPr id="294" name="Google Shape;294;p24"/>
          <p:cNvSpPr txBox="1"/>
          <p:nvPr/>
        </p:nvSpPr>
        <p:spPr>
          <a:xfrm>
            <a:off x="2820275" y="3814325"/>
            <a:ext cx="4026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X1</a:t>
            </a:r>
            <a:endParaRPr/>
          </a:p>
        </p:txBody>
      </p:sp>
      <p:sp>
        <p:nvSpPr>
          <p:cNvPr id="295" name="Google Shape;295;p24"/>
          <p:cNvSpPr txBox="1"/>
          <p:nvPr/>
        </p:nvSpPr>
        <p:spPr>
          <a:xfrm>
            <a:off x="153275" y="1452125"/>
            <a:ext cx="4026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X2</a:t>
            </a:r>
            <a:endParaRPr/>
          </a:p>
        </p:txBody>
      </p:sp>
      <p:sp>
        <p:nvSpPr>
          <p:cNvPr id="296" name="Google Shape;296;p24"/>
          <p:cNvSpPr txBox="1"/>
          <p:nvPr/>
        </p:nvSpPr>
        <p:spPr>
          <a:xfrm>
            <a:off x="4772850" y="1528325"/>
            <a:ext cx="8883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Distance</a:t>
            </a:r>
            <a:endParaRPr/>
          </a:p>
        </p:txBody>
      </p:sp>
      <p:sp>
        <p:nvSpPr>
          <p:cNvPr id="297" name="Google Shape;297;p24"/>
          <p:cNvSpPr txBox="1"/>
          <p:nvPr/>
        </p:nvSpPr>
        <p:spPr>
          <a:xfrm>
            <a:off x="5661150" y="3842700"/>
            <a:ext cx="26406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p</a:t>
            </a:r>
            <a:r>
              <a:rPr lang="ko">
                <a:solidFill>
                  <a:schemeClr val="dk1"/>
                </a:solidFill>
              </a:rPr>
              <a:t>1     p2     p3     p4     p5     p6</a:t>
            </a:r>
            <a:endParaRPr/>
          </a:p>
        </p:txBody>
      </p:sp>
      <p:sp>
        <p:nvSpPr>
          <p:cNvPr id="298" name="Google Shape;298;p24"/>
          <p:cNvSpPr txBox="1"/>
          <p:nvPr/>
        </p:nvSpPr>
        <p:spPr>
          <a:xfrm>
            <a:off x="1372475" y="3280925"/>
            <a:ext cx="4026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p6</a:t>
            </a:r>
            <a:endParaRPr/>
          </a:p>
        </p:txBody>
      </p:sp>
      <p:sp>
        <p:nvSpPr>
          <p:cNvPr id="299" name="Google Shape;299;p24"/>
          <p:cNvSpPr txBox="1"/>
          <p:nvPr/>
        </p:nvSpPr>
        <p:spPr>
          <a:xfrm>
            <a:off x="555875" y="2841850"/>
            <a:ext cx="4026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p5</a:t>
            </a:r>
            <a:endParaRPr/>
          </a:p>
        </p:txBody>
      </p:sp>
      <p:sp>
        <p:nvSpPr>
          <p:cNvPr id="300" name="Google Shape;300;p24"/>
          <p:cNvSpPr txBox="1"/>
          <p:nvPr/>
        </p:nvSpPr>
        <p:spPr>
          <a:xfrm>
            <a:off x="1047575" y="2264825"/>
            <a:ext cx="4026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p4</a:t>
            </a:r>
            <a:endParaRPr/>
          </a:p>
        </p:txBody>
      </p:sp>
      <p:sp>
        <p:nvSpPr>
          <p:cNvPr id="301" name="Google Shape;301;p24"/>
          <p:cNvSpPr txBox="1"/>
          <p:nvPr/>
        </p:nvSpPr>
        <p:spPr>
          <a:xfrm>
            <a:off x="2452638" y="1212463"/>
            <a:ext cx="4026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p</a:t>
            </a:r>
            <a:r>
              <a:rPr lang="ko">
                <a:solidFill>
                  <a:schemeClr val="dk1"/>
                </a:solidFill>
              </a:rPr>
              <a:t>3</a:t>
            </a:r>
            <a:endParaRPr/>
          </a:p>
        </p:txBody>
      </p:sp>
      <p:sp>
        <p:nvSpPr>
          <p:cNvPr id="302" name="Google Shape;302;p24"/>
          <p:cNvSpPr txBox="1"/>
          <p:nvPr/>
        </p:nvSpPr>
        <p:spPr>
          <a:xfrm>
            <a:off x="1859325" y="1769225"/>
            <a:ext cx="4026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p2</a:t>
            </a:r>
            <a:endParaRPr/>
          </a:p>
        </p:txBody>
      </p:sp>
      <p:cxnSp>
        <p:nvCxnSpPr>
          <p:cNvPr id="303" name="Google Shape;303;p24"/>
          <p:cNvCxnSpPr/>
          <p:nvPr/>
        </p:nvCxnSpPr>
        <p:spPr>
          <a:xfrm flipH="1" rot="10800000">
            <a:off x="2123400" y="1618450"/>
            <a:ext cx="439800" cy="189300"/>
          </a:xfrm>
          <a:prstGeom prst="straightConnector1">
            <a:avLst/>
          </a:prstGeom>
          <a:noFill/>
          <a:ln cap="flat" cmpd="sng" w="28575">
            <a:solidFill>
              <a:srgbClr val="A4C2F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4" name="Google Shape;304;p24"/>
          <p:cNvCxnSpPr/>
          <p:nvPr/>
        </p:nvCxnSpPr>
        <p:spPr>
          <a:xfrm rot="10800000">
            <a:off x="6303175" y="3443225"/>
            <a:ext cx="9000" cy="430800"/>
          </a:xfrm>
          <a:prstGeom prst="straightConnector1">
            <a:avLst/>
          </a:prstGeom>
          <a:noFill/>
          <a:ln cap="flat" cmpd="sng" w="28575">
            <a:solidFill>
              <a:srgbClr val="A4C2F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5" name="Google Shape;305;p24"/>
          <p:cNvCxnSpPr/>
          <p:nvPr/>
        </p:nvCxnSpPr>
        <p:spPr>
          <a:xfrm rot="10800000">
            <a:off x="6760375" y="3443225"/>
            <a:ext cx="9000" cy="430800"/>
          </a:xfrm>
          <a:prstGeom prst="straightConnector1">
            <a:avLst/>
          </a:prstGeom>
          <a:noFill/>
          <a:ln cap="flat" cmpd="sng" w="28575">
            <a:solidFill>
              <a:srgbClr val="A4C2F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6" name="Google Shape;306;p24"/>
          <p:cNvCxnSpPr/>
          <p:nvPr/>
        </p:nvCxnSpPr>
        <p:spPr>
          <a:xfrm rot="10800000">
            <a:off x="6312925" y="3452910"/>
            <a:ext cx="459000" cy="0"/>
          </a:xfrm>
          <a:prstGeom prst="straightConnector1">
            <a:avLst/>
          </a:prstGeom>
          <a:noFill/>
          <a:ln cap="flat" cmpd="sng" w="28575">
            <a:solidFill>
              <a:srgbClr val="A4C2F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7" name="Google Shape;307;p24"/>
          <p:cNvCxnSpPr/>
          <p:nvPr/>
        </p:nvCxnSpPr>
        <p:spPr>
          <a:xfrm>
            <a:off x="850900" y="3189800"/>
            <a:ext cx="507300" cy="243900"/>
          </a:xfrm>
          <a:prstGeom prst="straightConnector1">
            <a:avLst/>
          </a:prstGeom>
          <a:noFill/>
          <a:ln cap="flat" cmpd="sng" w="28575">
            <a:solidFill>
              <a:srgbClr val="EA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8" name="Google Shape;308;p24"/>
          <p:cNvCxnSpPr/>
          <p:nvPr/>
        </p:nvCxnSpPr>
        <p:spPr>
          <a:xfrm>
            <a:off x="7661450" y="3328575"/>
            <a:ext cx="9000" cy="514200"/>
          </a:xfrm>
          <a:prstGeom prst="straightConnector1">
            <a:avLst/>
          </a:prstGeom>
          <a:noFill/>
          <a:ln cap="flat" cmpd="sng" w="28575">
            <a:solidFill>
              <a:srgbClr val="EA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9" name="Google Shape;309;p24"/>
          <p:cNvCxnSpPr/>
          <p:nvPr/>
        </p:nvCxnSpPr>
        <p:spPr>
          <a:xfrm>
            <a:off x="8057975" y="3328575"/>
            <a:ext cx="9000" cy="514200"/>
          </a:xfrm>
          <a:prstGeom prst="straightConnector1">
            <a:avLst/>
          </a:prstGeom>
          <a:noFill/>
          <a:ln cap="flat" cmpd="sng" w="28575">
            <a:solidFill>
              <a:srgbClr val="EA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0" name="Google Shape;310;p24"/>
          <p:cNvCxnSpPr/>
          <p:nvPr/>
        </p:nvCxnSpPr>
        <p:spPr>
          <a:xfrm>
            <a:off x="7671025" y="3338135"/>
            <a:ext cx="392100" cy="9600"/>
          </a:xfrm>
          <a:prstGeom prst="straightConnector1">
            <a:avLst/>
          </a:prstGeom>
          <a:noFill/>
          <a:ln cap="flat" cmpd="sng" w="28575">
            <a:solidFill>
              <a:srgbClr val="EA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1" name="Google Shape;311;p24"/>
          <p:cNvSpPr/>
          <p:nvPr/>
        </p:nvSpPr>
        <p:spPr>
          <a:xfrm rot="-3005809">
            <a:off x="1990114" y="976118"/>
            <a:ext cx="1172423" cy="1776860"/>
          </a:xfrm>
          <a:prstGeom prst="ellipse">
            <a:avLst/>
          </a:prstGeom>
          <a:noFill/>
          <a:ln cap="flat" cmpd="sng" w="28575">
            <a:solidFill>
              <a:srgbClr val="D5A6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2" name="Google Shape;312;p24"/>
          <p:cNvCxnSpPr/>
          <p:nvPr/>
        </p:nvCxnSpPr>
        <p:spPr>
          <a:xfrm rot="10800000">
            <a:off x="5834575" y="3013025"/>
            <a:ext cx="20400" cy="861000"/>
          </a:xfrm>
          <a:prstGeom prst="straightConnector1">
            <a:avLst/>
          </a:prstGeom>
          <a:noFill/>
          <a:ln cap="flat" cmpd="sng" w="28575">
            <a:solidFill>
              <a:srgbClr val="D5A6B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3" name="Google Shape;313;p24"/>
          <p:cNvCxnSpPr/>
          <p:nvPr/>
        </p:nvCxnSpPr>
        <p:spPr>
          <a:xfrm rot="10800000">
            <a:off x="6531775" y="3005155"/>
            <a:ext cx="9000" cy="430800"/>
          </a:xfrm>
          <a:prstGeom prst="straightConnector1">
            <a:avLst/>
          </a:prstGeom>
          <a:noFill/>
          <a:ln cap="flat" cmpd="sng" w="28575">
            <a:solidFill>
              <a:srgbClr val="D5A6B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4" name="Google Shape;314;p24"/>
          <p:cNvCxnSpPr/>
          <p:nvPr/>
        </p:nvCxnSpPr>
        <p:spPr>
          <a:xfrm flipH="1" rot="10800000">
            <a:off x="5844125" y="3012900"/>
            <a:ext cx="688500" cy="9600"/>
          </a:xfrm>
          <a:prstGeom prst="straightConnector1">
            <a:avLst/>
          </a:prstGeom>
          <a:noFill/>
          <a:ln cap="flat" cmpd="sng" w="28575">
            <a:solidFill>
              <a:srgbClr val="D5A6B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5"/>
          <p:cNvSpPr txBox="1"/>
          <p:nvPr/>
        </p:nvSpPr>
        <p:spPr>
          <a:xfrm>
            <a:off x="2661150" y="2180550"/>
            <a:ext cx="4026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p1</a:t>
            </a:r>
            <a:endParaRPr/>
          </a:p>
        </p:txBody>
      </p:sp>
      <p:sp>
        <p:nvSpPr>
          <p:cNvPr id="320" name="Google Shape;320;p25"/>
          <p:cNvSpPr txBox="1"/>
          <p:nvPr>
            <p:ph type="title"/>
          </p:nvPr>
        </p:nvSpPr>
        <p:spPr>
          <a:xfrm>
            <a:off x="311700" y="75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HC: Dendrogram</a:t>
            </a:r>
            <a:endParaRPr/>
          </a:p>
        </p:txBody>
      </p:sp>
      <p:cxnSp>
        <p:nvCxnSpPr>
          <p:cNvPr id="321" name="Google Shape;321;p25"/>
          <p:cNvCxnSpPr/>
          <p:nvPr/>
        </p:nvCxnSpPr>
        <p:spPr>
          <a:xfrm>
            <a:off x="-1075" y="678500"/>
            <a:ext cx="915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2" name="Google Shape;322;p25"/>
          <p:cNvCxnSpPr/>
          <p:nvPr/>
        </p:nvCxnSpPr>
        <p:spPr>
          <a:xfrm>
            <a:off x="382625" y="3856400"/>
            <a:ext cx="2813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3" name="Google Shape;323;p25"/>
          <p:cNvCxnSpPr/>
          <p:nvPr/>
        </p:nvCxnSpPr>
        <p:spPr>
          <a:xfrm rot="10800000">
            <a:off x="535025" y="1507400"/>
            <a:ext cx="0" cy="250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4" name="Google Shape;324;p25"/>
          <p:cNvSpPr/>
          <p:nvPr/>
        </p:nvSpPr>
        <p:spPr>
          <a:xfrm>
            <a:off x="817463" y="3131050"/>
            <a:ext cx="114600" cy="1146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4CCCC"/>
              </a:solidFill>
            </a:endParaRPr>
          </a:p>
        </p:txBody>
      </p:sp>
      <p:sp>
        <p:nvSpPr>
          <p:cNvPr id="325" name="Google Shape;325;p25"/>
          <p:cNvSpPr/>
          <p:nvPr/>
        </p:nvSpPr>
        <p:spPr>
          <a:xfrm>
            <a:off x="1290700" y="3380738"/>
            <a:ext cx="114600" cy="114600"/>
          </a:xfrm>
          <a:prstGeom prst="ellipse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25"/>
          <p:cNvSpPr/>
          <p:nvPr/>
        </p:nvSpPr>
        <p:spPr>
          <a:xfrm>
            <a:off x="1405300" y="2621138"/>
            <a:ext cx="114600" cy="1146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5"/>
          <p:cNvSpPr/>
          <p:nvPr/>
        </p:nvSpPr>
        <p:spPr>
          <a:xfrm>
            <a:off x="2813550" y="2150225"/>
            <a:ext cx="114600" cy="114600"/>
          </a:xfrm>
          <a:prstGeom prst="ellipse">
            <a:avLst/>
          </a:prstGeom>
          <a:solidFill>
            <a:srgbClr val="D5A6B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25"/>
          <p:cNvSpPr/>
          <p:nvPr/>
        </p:nvSpPr>
        <p:spPr>
          <a:xfrm>
            <a:off x="2055550" y="1769213"/>
            <a:ext cx="114600" cy="114600"/>
          </a:xfrm>
          <a:prstGeom prst="ellipse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25"/>
          <p:cNvSpPr/>
          <p:nvPr/>
        </p:nvSpPr>
        <p:spPr>
          <a:xfrm>
            <a:off x="2508750" y="1545788"/>
            <a:ext cx="114600" cy="114600"/>
          </a:xfrm>
          <a:prstGeom prst="ellipse">
            <a:avLst/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30" name="Google Shape;330;p25"/>
          <p:cNvCxnSpPr/>
          <p:nvPr/>
        </p:nvCxnSpPr>
        <p:spPr>
          <a:xfrm>
            <a:off x="5488025" y="3856400"/>
            <a:ext cx="2813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1" name="Google Shape;331;p25"/>
          <p:cNvCxnSpPr/>
          <p:nvPr/>
        </p:nvCxnSpPr>
        <p:spPr>
          <a:xfrm rot="10800000">
            <a:off x="5640425" y="1507400"/>
            <a:ext cx="0" cy="250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2" name="Google Shape;332;p25"/>
          <p:cNvSpPr/>
          <p:nvPr/>
        </p:nvSpPr>
        <p:spPr>
          <a:xfrm>
            <a:off x="3352625" y="2338400"/>
            <a:ext cx="1498200" cy="66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Dendrogram</a:t>
            </a:r>
            <a:endParaRPr/>
          </a:p>
        </p:txBody>
      </p:sp>
      <p:sp>
        <p:nvSpPr>
          <p:cNvPr id="333" name="Google Shape;333;p25"/>
          <p:cNvSpPr txBox="1"/>
          <p:nvPr/>
        </p:nvSpPr>
        <p:spPr>
          <a:xfrm>
            <a:off x="2820275" y="3814325"/>
            <a:ext cx="4026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X1</a:t>
            </a:r>
            <a:endParaRPr/>
          </a:p>
        </p:txBody>
      </p:sp>
      <p:sp>
        <p:nvSpPr>
          <p:cNvPr id="334" name="Google Shape;334;p25"/>
          <p:cNvSpPr txBox="1"/>
          <p:nvPr/>
        </p:nvSpPr>
        <p:spPr>
          <a:xfrm>
            <a:off x="153275" y="1452125"/>
            <a:ext cx="4026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X2</a:t>
            </a:r>
            <a:endParaRPr/>
          </a:p>
        </p:txBody>
      </p:sp>
      <p:sp>
        <p:nvSpPr>
          <p:cNvPr id="335" name="Google Shape;335;p25"/>
          <p:cNvSpPr txBox="1"/>
          <p:nvPr/>
        </p:nvSpPr>
        <p:spPr>
          <a:xfrm>
            <a:off x="4772850" y="1528325"/>
            <a:ext cx="8883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Distance</a:t>
            </a:r>
            <a:endParaRPr/>
          </a:p>
        </p:txBody>
      </p:sp>
      <p:sp>
        <p:nvSpPr>
          <p:cNvPr id="336" name="Google Shape;336;p25"/>
          <p:cNvSpPr txBox="1"/>
          <p:nvPr/>
        </p:nvSpPr>
        <p:spPr>
          <a:xfrm>
            <a:off x="5661150" y="3842700"/>
            <a:ext cx="26406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p1     p2     p3     p4     p5     p6</a:t>
            </a:r>
            <a:endParaRPr/>
          </a:p>
        </p:txBody>
      </p:sp>
      <p:sp>
        <p:nvSpPr>
          <p:cNvPr id="337" name="Google Shape;337;p25"/>
          <p:cNvSpPr txBox="1"/>
          <p:nvPr/>
        </p:nvSpPr>
        <p:spPr>
          <a:xfrm>
            <a:off x="1372475" y="3280925"/>
            <a:ext cx="4026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p6</a:t>
            </a:r>
            <a:endParaRPr/>
          </a:p>
        </p:txBody>
      </p:sp>
      <p:sp>
        <p:nvSpPr>
          <p:cNvPr id="338" name="Google Shape;338;p25"/>
          <p:cNvSpPr txBox="1"/>
          <p:nvPr/>
        </p:nvSpPr>
        <p:spPr>
          <a:xfrm>
            <a:off x="555875" y="2841850"/>
            <a:ext cx="4026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p5</a:t>
            </a:r>
            <a:endParaRPr/>
          </a:p>
        </p:txBody>
      </p:sp>
      <p:sp>
        <p:nvSpPr>
          <p:cNvPr id="339" name="Google Shape;339;p25"/>
          <p:cNvSpPr txBox="1"/>
          <p:nvPr/>
        </p:nvSpPr>
        <p:spPr>
          <a:xfrm>
            <a:off x="1047575" y="2264825"/>
            <a:ext cx="4026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p4</a:t>
            </a:r>
            <a:endParaRPr/>
          </a:p>
        </p:txBody>
      </p:sp>
      <p:sp>
        <p:nvSpPr>
          <p:cNvPr id="340" name="Google Shape;340;p25"/>
          <p:cNvSpPr txBox="1"/>
          <p:nvPr/>
        </p:nvSpPr>
        <p:spPr>
          <a:xfrm>
            <a:off x="2452638" y="1212463"/>
            <a:ext cx="4026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p3</a:t>
            </a:r>
            <a:endParaRPr/>
          </a:p>
        </p:txBody>
      </p:sp>
      <p:sp>
        <p:nvSpPr>
          <p:cNvPr id="341" name="Google Shape;341;p25"/>
          <p:cNvSpPr txBox="1"/>
          <p:nvPr/>
        </p:nvSpPr>
        <p:spPr>
          <a:xfrm>
            <a:off x="1859325" y="1769225"/>
            <a:ext cx="4026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p2</a:t>
            </a:r>
            <a:endParaRPr/>
          </a:p>
        </p:txBody>
      </p:sp>
      <p:cxnSp>
        <p:nvCxnSpPr>
          <p:cNvPr id="342" name="Google Shape;342;p25"/>
          <p:cNvCxnSpPr/>
          <p:nvPr/>
        </p:nvCxnSpPr>
        <p:spPr>
          <a:xfrm flipH="1" rot="10800000">
            <a:off x="2123400" y="1618450"/>
            <a:ext cx="439800" cy="189300"/>
          </a:xfrm>
          <a:prstGeom prst="straightConnector1">
            <a:avLst/>
          </a:prstGeom>
          <a:noFill/>
          <a:ln cap="flat" cmpd="sng" w="28575">
            <a:solidFill>
              <a:srgbClr val="A4C2F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3" name="Google Shape;343;p25"/>
          <p:cNvCxnSpPr/>
          <p:nvPr/>
        </p:nvCxnSpPr>
        <p:spPr>
          <a:xfrm rot="10800000">
            <a:off x="6303175" y="3443225"/>
            <a:ext cx="9000" cy="430800"/>
          </a:xfrm>
          <a:prstGeom prst="straightConnector1">
            <a:avLst/>
          </a:prstGeom>
          <a:noFill/>
          <a:ln cap="flat" cmpd="sng" w="28575">
            <a:solidFill>
              <a:srgbClr val="A4C2F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4" name="Google Shape;344;p25"/>
          <p:cNvCxnSpPr/>
          <p:nvPr/>
        </p:nvCxnSpPr>
        <p:spPr>
          <a:xfrm rot="10800000">
            <a:off x="6760375" y="3443225"/>
            <a:ext cx="9000" cy="430800"/>
          </a:xfrm>
          <a:prstGeom prst="straightConnector1">
            <a:avLst/>
          </a:prstGeom>
          <a:noFill/>
          <a:ln cap="flat" cmpd="sng" w="28575">
            <a:solidFill>
              <a:srgbClr val="A4C2F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5" name="Google Shape;345;p25"/>
          <p:cNvCxnSpPr/>
          <p:nvPr/>
        </p:nvCxnSpPr>
        <p:spPr>
          <a:xfrm rot="10800000">
            <a:off x="6312925" y="3452910"/>
            <a:ext cx="459000" cy="0"/>
          </a:xfrm>
          <a:prstGeom prst="straightConnector1">
            <a:avLst/>
          </a:prstGeom>
          <a:noFill/>
          <a:ln cap="flat" cmpd="sng" w="28575">
            <a:solidFill>
              <a:srgbClr val="A4C2F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6" name="Google Shape;346;p25"/>
          <p:cNvCxnSpPr/>
          <p:nvPr/>
        </p:nvCxnSpPr>
        <p:spPr>
          <a:xfrm>
            <a:off x="850900" y="3189800"/>
            <a:ext cx="507300" cy="243900"/>
          </a:xfrm>
          <a:prstGeom prst="straightConnector1">
            <a:avLst/>
          </a:prstGeom>
          <a:noFill/>
          <a:ln cap="flat" cmpd="sng" w="28575">
            <a:solidFill>
              <a:srgbClr val="EA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7" name="Google Shape;347;p25"/>
          <p:cNvCxnSpPr/>
          <p:nvPr/>
        </p:nvCxnSpPr>
        <p:spPr>
          <a:xfrm>
            <a:off x="7661450" y="3328575"/>
            <a:ext cx="9000" cy="514200"/>
          </a:xfrm>
          <a:prstGeom prst="straightConnector1">
            <a:avLst/>
          </a:prstGeom>
          <a:noFill/>
          <a:ln cap="flat" cmpd="sng" w="28575">
            <a:solidFill>
              <a:srgbClr val="EA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8" name="Google Shape;348;p25"/>
          <p:cNvCxnSpPr/>
          <p:nvPr/>
        </p:nvCxnSpPr>
        <p:spPr>
          <a:xfrm>
            <a:off x="8057975" y="3328575"/>
            <a:ext cx="9000" cy="514200"/>
          </a:xfrm>
          <a:prstGeom prst="straightConnector1">
            <a:avLst/>
          </a:prstGeom>
          <a:noFill/>
          <a:ln cap="flat" cmpd="sng" w="28575">
            <a:solidFill>
              <a:srgbClr val="EA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9" name="Google Shape;349;p25"/>
          <p:cNvCxnSpPr/>
          <p:nvPr/>
        </p:nvCxnSpPr>
        <p:spPr>
          <a:xfrm>
            <a:off x="7671025" y="3338135"/>
            <a:ext cx="392100" cy="9600"/>
          </a:xfrm>
          <a:prstGeom prst="straightConnector1">
            <a:avLst/>
          </a:prstGeom>
          <a:noFill/>
          <a:ln cap="flat" cmpd="sng" w="28575">
            <a:solidFill>
              <a:srgbClr val="EA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0" name="Google Shape;350;p25"/>
          <p:cNvSpPr/>
          <p:nvPr/>
        </p:nvSpPr>
        <p:spPr>
          <a:xfrm rot="-3005809">
            <a:off x="1990114" y="976118"/>
            <a:ext cx="1172423" cy="1776860"/>
          </a:xfrm>
          <a:prstGeom prst="ellipse">
            <a:avLst/>
          </a:prstGeom>
          <a:noFill/>
          <a:ln cap="flat" cmpd="sng" w="28575">
            <a:solidFill>
              <a:srgbClr val="D5A6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1" name="Google Shape;351;p25"/>
          <p:cNvCxnSpPr/>
          <p:nvPr/>
        </p:nvCxnSpPr>
        <p:spPr>
          <a:xfrm rot="10800000">
            <a:off x="5834575" y="3013025"/>
            <a:ext cx="20400" cy="861000"/>
          </a:xfrm>
          <a:prstGeom prst="straightConnector1">
            <a:avLst/>
          </a:prstGeom>
          <a:noFill/>
          <a:ln cap="flat" cmpd="sng" w="28575">
            <a:solidFill>
              <a:srgbClr val="D5A6B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2" name="Google Shape;352;p25"/>
          <p:cNvCxnSpPr/>
          <p:nvPr/>
        </p:nvCxnSpPr>
        <p:spPr>
          <a:xfrm rot="10800000">
            <a:off x="6531775" y="3005155"/>
            <a:ext cx="9000" cy="430800"/>
          </a:xfrm>
          <a:prstGeom prst="straightConnector1">
            <a:avLst/>
          </a:prstGeom>
          <a:noFill/>
          <a:ln cap="flat" cmpd="sng" w="28575">
            <a:solidFill>
              <a:srgbClr val="D5A6B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3" name="Google Shape;353;p25"/>
          <p:cNvCxnSpPr/>
          <p:nvPr/>
        </p:nvCxnSpPr>
        <p:spPr>
          <a:xfrm flipH="1" rot="10800000">
            <a:off x="5844125" y="3012900"/>
            <a:ext cx="688500" cy="9600"/>
          </a:xfrm>
          <a:prstGeom prst="straightConnector1">
            <a:avLst/>
          </a:prstGeom>
          <a:noFill/>
          <a:ln cap="flat" cmpd="sng" w="28575">
            <a:solidFill>
              <a:srgbClr val="D5A6B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4" name="Google Shape;354;p25"/>
          <p:cNvSpPr/>
          <p:nvPr/>
        </p:nvSpPr>
        <p:spPr>
          <a:xfrm rot="2394191">
            <a:off x="673151" y="2453010"/>
            <a:ext cx="1172423" cy="1285313"/>
          </a:xfrm>
          <a:prstGeom prst="ellipse">
            <a:avLst/>
          </a:prstGeom>
          <a:noFill/>
          <a:ln cap="flat" cmpd="sng" w="28575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5" name="Google Shape;355;p25"/>
          <p:cNvCxnSpPr/>
          <p:nvPr/>
        </p:nvCxnSpPr>
        <p:spPr>
          <a:xfrm>
            <a:off x="7202340" y="2965100"/>
            <a:ext cx="10800" cy="877800"/>
          </a:xfrm>
          <a:prstGeom prst="straightConnector1">
            <a:avLst/>
          </a:prstGeom>
          <a:noFill/>
          <a:ln cap="flat" cmpd="sng" w="28575">
            <a:solidFill>
              <a:srgbClr val="B6D7A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6" name="Google Shape;356;p25"/>
          <p:cNvCxnSpPr/>
          <p:nvPr/>
        </p:nvCxnSpPr>
        <p:spPr>
          <a:xfrm>
            <a:off x="7851791" y="2947575"/>
            <a:ext cx="900" cy="409800"/>
          </a:xfrm>
          <a:prstGeom prst="straightConnector1">
            <a:avLst/>
          </a:prstGeom>
          <a:noFill/>
          <a:ln cap="flat" cmpd="sng" w="28575">
            <a:solidFill>
              <a:srgbClr val="B6D7A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7" name="Google Shape;357;p25"/>
          <p:cNvCxnSpPr/>
          <p:nvPr/>
        </p:nvCxnSpPr>
        <p:spPr>
          <a:xfrm rot="10800000">
            <a:off x="7211900" y="2955535"/>
            <a:ext cx="650400" cy="0"/>
          </a:xfrm>
          <a:prstGeom prst="straightConnector1">
            <a:avLst/>
          </a:prstGeom>
          <a:noFill/>
          <a:ln cap="flat" cmpd="sng" w="28575">
            <a:solidFill>
              <a:srgbClr val="B6D7A8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6"/>
          <p:cNvSpPr txBox="1"/>
          <p:nvPr/>
        </p:nvSpPr>
        <p:spPr>
          <a:xfrm>
            <a:off x="2661150" y="2180550"/>
            <a:ext cx="4026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p1</a:t>
            </a:r>
            <a:endParaRPr/>
          </a:p>
        </p:txBody>
      </p:sp>
      <p:sp>
        <p:nvSpPr>
          <p:cNvPr id="363" name="Google Shape;363;p26"/>
          <p:cNvSpPr txBox="1"/>
          <p:nvPr>
            <p:ph type="title"/>
          </p:nvPr>
        </p:nvSpPr>
        <p:spPr>
          <a:xfrm>
            <a:off x="311700" y="75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HC: Dendrogram</a:t>
            </a:r>
            <a:endParaRPr/>
          </a:p>
        </p:txBody>
      </p:sp>
      <p:cxnSp>
        <p:nvCxnSpPr>
          <p:cNvPr id="364" name="Google Shape;364;p26"/>
          <p:cNvCxnSpPr/>
          <p:nvPr/>
        </p:nvCxnSpPr>
        <p:spPr>
          <a:xfrm>
            <a:off x="-1075" y="678500"/>
            <a:ext cx="915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5" name="Google Shape;365;p26"/>
          <p:cNvCxnSpPr/>
          <p:nvPr/>
        </p:nvCxnSpPr>
        <p:spPr>
          <a:xfrm>
            <a:off x="382625" y="3856400"/>
            <a:ext cx="2813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6" name="Google Shape;366;p26"/>
          <p:cNvCxnSpPr/>
          <p:nvPr/>
        </p:nvCxnSpPr>
        <p:spPr>
          <a:xfrm rot="10800000">
            <a:off x="535025" y="1507400"/>
            <a:ext cx="0" cy="250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7" name="Google Shape;367;p26"/>
          <p:cNvSpPr/>
          <p:nvPr/>
        </p:nvSpPr>
        <p:spPr>
          <a:xfrm>
            <a:off x="817463" y="3131050"/>
            <a:ext cx="114600" cy="1146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4CCCC"/>
              </a:solidFill>
            </a:endParaRPr>
          </a:p>
        </p:txBody>
      </p:sp>
      <p:sp>
        <p:nvSpPr>
          <p:cNvPr id="368" name="Google Shape;368;p26"/>
          <p:cNvSpPr/>
          <p:nvPr/>
        </p:nvSpPr>
        <p:spPr>
          <a:xfrm>
            <a:off x="1290700" y="3380738"/>
            <a:ext cx="114600" cy="114600"/>
          </a:xfrm>
          <a:prstGeom prst="ellipse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26"/>
          <p:cNvSpPr/>
          <p:nvPr/>
        </p:nvSpPr>
        <p:spPr>
          <a:xfrm>
            <a:off x="1405300" y="2621138"/>
            <a:ext cx="114600" cy="1146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26"/>
          <p:cNvSpPr/>
          <p:nvPr/>
        </p:nvSpPr>
        <p:spPr>
          <a:xfrm>
            <a:off x="2813550" y="2150225"/>
            <a:ext cx="114600" cy="114600"/>
          </a:xfrm>
          <a:prstGeom prst="ellipse">
            <a:avLst/>
          </a:prstGeom>
          <a:solidFill>
            <a:srgbClr val="D5A6B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26"/>
          <p:cNvSpPr/>
          <p:nvPr/>
        </p:nvSpPr>
        <p:spPr>
          <a:xfrm>
            <a:off x="2055550" y="1769213"/>
            <a:ext cx="114600" cy="114600"/>
          </a:xfrm>
          <a:prstGeom prst="ellipse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26"/>
          <p:cNvSpPr/>
          <p:nvPr/>
        </p:nvSpPr>
        <p:spPr>
          <a:xfrm>
            <a:off x="2508750" y="1545788"/>
            <a:ext cx="114600" cy="114600"/>
          </a:xfrm>
          <a:prstGeom prst="ellipse">
            <a:avLst/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73" name="Google Shape;373;p26"/>
          <p:cNvCxnSpPr/>
          <p:nvPr/>
        </p:nvCxnSpPr>
        <p:spPr>
          <a:xfrm>
            <a:off x="5488025" y="3856400"/>
            <a:ext cx="2813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4" name="Google Shape;374;p26"/>
          <p:cNvCxnSpPr/>
          <p:nvPr/>
        </p:nvCxnSpPr>
        <p:spPr>
          <a:xfrm rot="10800000">
            <a:off x="5640425" y="1507400"/>
            <a:ext cx="0" cy="250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5" name="Google Shape;375;p26"/>
          <p:cNvSpPr/>
          <p:nvPr/>
        </p:nvSpPr>
        <p:spPr>
          <a:xfrm>
            <a:off x="3352625" y="2338400"/>
            <a:ext cx="1498200" cy="66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Dendrogram</a:t>
            </a:r>
            <a:endParaRPr/>
          </a:p>
        </p:txBody>
      </p:sp>
      <p:sp>
        <p:nvSpPr>
          <p:cNvPr id="376" name="Google Shape;376;p26"/>
          <p:cNvSpPr txBox="1"/>
          <p:nvPr/>
        </p:nvSpPr>
        <p:spPr>
          <a:xfrm>
            <a:off x="2820275" y="3814325"/>
            <a:ext cx="4026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X1</a:t>
            </a:r>
            <a:endParaRPr/>
          </a:p>
        </p:txBody>
      </p:sp>
      <p:sp>
        <p:nvSpPr>
          <p:cNvPr id="377" name="Google Shape;377;p26"/>
          <p:cNvSpPr txBox="1"/>
          <p:nvPr/>
        </p:nvSpPr>
        <p:spPr>
          <a:xfrm>
            <a:off x="153275" y="1452125"/>
            <a:ext cx="4026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X2</a:t>
            </a:r>
            <a:endParaRPr/>
          </a:p>
        </p:txBody>
      </p:sp>
      <p:sp>
        <p:nvSpPr>
          <p:cNvPr id="378" name="Google Shape;378;p26"/>
          <p:cNvSpPr txBox="1"/>
          <p:nvPr/>
        </p:nvSpPr>
        <p:spPr>
          <a:xfrm>
            <a:off x="4772850" y="1528325"/>
            <a:ext cx="8883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Distance</a:t>
            </a:r>
            <a:endParaRPr/>
          </a:p>
        </p:txBody>
      </p:sp>
      <p:sp>
        <p:nvSpPr>
          <p:cNvPr id="379" name="Google Shape;379;p26"/>
          <p:cNvSpPr txBox="1"/>
          <p:nvPr/>
        </p:nvSpPr>
        <p:spPr>
          <a:xfrm>
            <a:off x="5661150" y="3842700"/>
            <a:ext cx="26406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p1     p2     p3     p4     p5     p6</a:t>
            </a:r>
            <a:endParaRPr/>
          </a:p>
        </p:txBody>
      </p:sp>
      <p:sp>
        <p:nvSpPr>
          <p:cNvPr id="380" name="Google Shape;380;p26"/>
          <p:cNvSpPr txBox="1"/>
          <p:nvPr/>
        </p:nvSpPr>
        <p:spPr>
          <a:xfrm>
            <a:off x="1372475" y="3280925"/>
            <a:ext cx="4026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p6</a:t>
            </a:r>
            <a:endParaRPr/>
          </a:p>
        </p:txBody>
      </p:sp>
      <p:sp>
        <p:nvSpPr>
          <p:cNvPr id="381" name="Google Shape;381;p26"/>
          <p:cNvSpPr txBox="1"/>
          <p:nvPr/>
        </p:nvSpPr>
        <p:spPr>
          <a:xfrm>
            <a:off x="555875" y="2841850"/>
            <a:ext cx="4026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p5</a:t>
            </a:r>
            <a:endParaRPr/>
          </a:p>
        </p:txBody>
      </p:sp>
      <p:sp>
        <p:nvSpPr>
          <p:cNvPr id="382" name="Google Shape;382;p26"/>
          <p:cNvSpPr txBox="1"/>
          <p:nvPr/>
        </p:nvSpPr>
        <p:spPr>
          <a:xfrm>
            <a:off x="1047575" y="2264825"/>
            <a:ext cx="4026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p4</a:t>
            </a:r>
            <a:endParaRPr/>
          </a:p>
        </p:txBody>
      </p:sp>
      <p:sp>
        <p:nvSpPr>
          <p:cNvPr id="383" name="Google Shape;383;p26"/>
          <p:cNvSpPr txBox="1"/>
          <p:nvPr/>
        </p:nvSpPr>
        <p:spPr>
          <a:xfrm>
            <a:off x="2452638" y="1212463"/>
            <a:ext cx="4026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p3</a:t>
            </a:r>
            <a:endParaRPr/>
          </a:p>
        </p:txBody>
      </p:sp>
      <p:sp>
        <p:nvSpPr>
          <p:cNvPr id="384" name="Google Shape;384;p26"/>
          <p:cNvSpPr txBox="1"/>
          <p:nvPr/>
        </p:nvSpPr>
        <p:spPr>
          <a:xfrm>
            <a:off x="1859325" y="1769225"/>
            <a:ext cx="4026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p2</a:t>
            </a:r>
            <a:endParaRPr/>
          </a:p>
        </p:txBody>
      </p:sp>
      <p:cxnSp>
        <p:nvCxnSpPr>
          <p:cNvPr id="385" name="Google Shape;385;p26"/>
          <p:cNvCxnSpPr/>
          <p:nvPr/>
        </p:nvCxnSpPr>
        <p:spPr>
          <a:xfrm flipH="1" rot="10800000">
            <a:off x="2123400" y="1618450"/>
            <a:ext cx="439800" cy="189300"/>
          </a:xfrm>
          <a:prstGeom prst="straightConnector1">
            <a:avLst/>
          </a:prstGeom>
          <a:noFill/>
          <a:ln cap="flat" cmpd="sng" w="28575">
            <a:solidFill>
              <a:srgbClr val="A4C2F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6" name="Google Shape;386;p26"/>
          <p:cNvCxnSpPr/>
          <p:nvPr/>
        </p:nvCxnSpPr>
        <p:spPr>
          <a:xfrm rot="10800000">
            <a:off x="6303175" y="3443225"/>
            <a:ext cx="9000" cy="430800"/>
          </a:xfrm>
          <a:prstGeom prst="straightConnector1">
            <a:avLst/>
          </a:prstGeom>
          <a:noFill/>
          <a:ln cap="flat" cmpd="sng" w="28575">
            <a:solidFill>
              <a:srgbClr val="A4C2F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7" name="Google Shape;387;p26"/>
          <p:cNvCxnSpPr/>
          <p:nvPr/>
        </p:nvCxnSpPr>
        <p:spPr>
          <a:xfrm rot="10800000">
            <a:off x="6760375" y="3443225"/>
            <a:ext cx="9000" cy="430800"/>
          </a:xfrm>
          <a:prstGeom prst="straightConnector1">
            <a:avLst/>
          </a:prstGeom>
          <a:noFill/>
          <a:ln cap="flat" cmpd="sng" w="28575">
            <a:solidFill>
              <a:srgbClr val="A4C2F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8" name="Google Shape;388;p26"/>
          <p:cNvCxnSpPr/>
          <p:nvPr/>
        </p:nvCxnSpPr>
        <p:spPr>
          <a:xfrm rot="10800000">
            <a:off x="6312925" y="3452910"/>
            <a:ext cx="459000" cy="0"/>
          </a:xfrm>
          <a:prstGeom prst="straightConnector1">
            <a:avLst/>
          </a:prstGeom>
          <a:noFill/>
          <a:ln cap="flat" cmpd="sng" w="28575">
            <a:solidFill>
              <a:srgbClr val="A4C2F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9" name="Google Shape;389;p26"/>
          <p:cNvCxnSpPr/>
          <p:nvPr/>
        </p:nvCxnSpPr>
        <p:spPr>
          <a:xfrm>
            <a:off x="850900" y="3189800"/>
            <a:ext cx="507300" cy="243900"/>
          </a:xfrm>
          <a:prstGeom prst="straightConnector1">
            <a:avLst/>
          </a:prstGeom>
          <a:noFill/>
          <a:ln cap="flat" cmpd="sng" w="28575">
            <a:solidFill>
              <a:srgbClr val="EA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0" name="Google Shape;390;p26"/>
          <p:cNvCxnSpPr/>
          <p:nvPr/>
        </p:nvCxnSpPr>
        <p:spPr>
          <a:xfrm>
            <a:off x="7661450" y="3328575"/>
            <a:ext cx="9000" cy="514200"/>
          </a:xfrm>
          <a:prstGeom prst="straightConnector1">
            <a:avLst/>
          </a:prstGeom>
          <a:noFill/>
          <a:ln cap="flat" cmpd="sng" w="28575">
            <a:solidFill>
              <a:srgbClr val="EA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1" name="Google Shape;391;p26"/>
          <p:cNvCxnSpPr/>
          <p:nvPr/>
        </p:nvCxnSpPr>
        <p:spPr>
          <a:xfrm>
            <a:off x="8057975" y="3328575"/>
            <a:ext cx="9000" cy="514200"/>
          </a:xfrm>
          <a:prstGeom prst="straightConnector1">
            <a:avLst/>
          </a:prstGeom>
          <a:noFill/>
          <a:ln cap="flat" cmpd="sng" w="28575">
            <a:solidFill>
              <a:srgbClr val="EA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2" name="Google Shape;392;p26"/>
          <p:cNvCxnSpPr/>
          <p:nvPr/>
        </p:nvCxnSpPr>
        <p:spPr>
          <a:xfrm>
            <a:off x="7671025" y="3338135"/>
            <a:ext cx="392100" cy="9600"/>
          </a:xfrm>
          <a:prstGeom prst="straightConnector1">
            <a:avLst/>
          </a:prstGeom>
          <a:noFill/>
          <a:ln cap="flat" cmpd="sng" w="28575">
            <a:solidFill>
              <a:srgbClr val="EA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3" name="Google Shape;393;p26"/>
          <p:cNvSpPr/>
          <p:nvPr/>
        </p:nvSpPr>
        <p:spPr>
          <a:xfrm rot="-3005809">
            <a:off x="1990114" y="976118"/>
            <a:ext cx="1172423" cy="1776860"/>
          </a:xfrm>
          <a:prstGeom prst="ellipse">
            <a:avLst/>
          </a:prstGeom>
          <a:noFill/>
          <a:ln cap="flat" cmpd="sng" w="28575">
            <a:solidFill>
              <a:srgbClr val="D5A6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4" name="Google Shape;394;p26"/>
          <p:cNvCxnSpPr/>
          <p:nvPr/>
        </p:nvCxnSpPr>
        <p:spPr>
          <a:xfrm rot="10800000">
            <a:off x="5834550" y="3013075"/>
            <a:ext cx="0" cy="860700"/>
          </a:xfrm>
          <a:prstGeom prst="straightConnector1">
            <a:avLst/>
          </a:prstGeom>
          <a:noFill/>
          <a:ln cap="flat" cmpd="sng" w="28575">
            <a:solidFill>
              <a:srgbClr val="D5A6B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5" name="Google Shape;395;p26"/>
          <p:cNvCxnSpPr/>
          <p:nvPr/>
        </p:nvCxnSpPr>
        <p:spPr>
          <a:xfrm rot="10800000">
            <a:off x="6531775" y="3005155"/>
            <a:ext cx="9000" cy="430800"/>
          </a:xfrm>
          <a:prstGeom prst="straightConnector1">
            <a:avLst/>
          </a:prstGeom>
          <a:noFill/>
          <a:ln cap="flat" cmpd="sng" w="28575">
            <a:solidFill>
              <a:srgbClr val="D5A6B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6" name="Google Shape;396;p26"/>
          <p:cNvCxnSpPr/>
          <p:nvPr/>
        </p:nvCxnSpPr>
        <p:spPr>
          <a:xfrm flipH="1" rot="10800000">
            <a:off x="5844125" y="3012900"/>
            <a:ext cx="688500" cy="9600"/>
          </a:xfrm>
          <a:prstGeom prst="straightConnector1">
            <a:avLst/>
          </a:prstGeom>
          <a:noFill/>
          <a:ln cap="flat" cmpd="sng" w="28575">
            <a:solidFill>
              <a:srgbClr val="D5A6B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7" name="Google Shape;397;p26"/>
          <p:cNvSpPr/>
          <p:nvPr/>
        </p:nvSpPr>
        <p:spPr>
          <a:xfrm rot="2394191">
            <a:off x="673151" y="2453010"/>
            <a:ext cx="1172423" cy="1285313"/>
          </a:xfrm>
          <a:prstGeom prst="ellipse">
            <a:avLst/>
          </a:prstGeom>
          <a:noFill/>
          <a:ln cap="flat" cmpd="sng" w="28575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8" name="Google Shape;398;p26"/>
          <p:cNvCxnSpPr/>
          <p:nvPr/>
        </p:nvCxnSpPr>
        <p:spPr>
          <a:xfrm>
            <a:off x="7202340" y="2965100"/>
            <a:ext cx="10800" cy="877800"/>
          </a:xfrm>
          <a:prstGeom prst="straightConnector1">
            <a:avLst/>
          </a:prstGeom>
          <a:noFill/>
          <a:ln cap="flat" cmpd="sng" w="28575">
            <a:solidFill>
              <a:srgbClr val="B6D7A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9" name="Google Shape;399;p26"/>
          <p:cNvCxnSpPr/>
          <p:nvPr/>
        </p:nvCxnSpPr>
        <p:spPr>
          <a:xfrm>
            <a:off x="7851791" y="2947575"/>
            <a:ext cx="900" cy="409800"/>
          </a:xfrm>
          <a:prstGeom prst="straightConnector1">
            <a:avLst/>
          </a:prstGeom>
          <a:noFill/>
          <a:ln cap="flat" cmpd="sng" w="28575">
            <a:solidFill>
              <a:srgbClr val="B6D7A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0" name="Google Shape;400;p26"/>
          <p:cNvCxnSpPr/>
          <p:nvPr/>
        </p:nvCxnSpPr>
        <p:spPr>
          <a:xfrm rot="10800000">
            <a:off x="7211900" y="2955535"/>
            <a:ext cx="650400" cy="0"/>
          </a:xfrm>
          <a:prstGeom prst="straightConnector1">
            <a:avLst/>
          </a:prstGeom>
          <a:noFill/>
          <a:ln cap="flat" cmpd="sng" w="28575">
            <a:solidFill>
              <a:srgbClr val="B6D7A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1" name="Google Shape;401;p26"/>
          <p:cNvSpPr/>
          <p:nvPr/>
        </p:nvSpPr>
        <p:spPr>
          <a:xfrm rot="2323543">
            <a:off x="630861" y="889259"/>
            <a:ext cx="2688330" cy="3246433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2" name="Google Shape;402;p26"/>
          <p:cNvCxnSpPr/>
          <p:nvPr/>
        </p:nvCxnSpPr>
        <p:spPr>
          <a:xfrm rot="10800000">
            <a:off x="6150250" y="1654800"/>
            <a:ext cx="600" cy="1367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3" name="Google Shape;403;p26"/>
          <p:cNvCxnSpPr/>
          <p:nvPr/>
        </p:nvCxnSpPr>
        <p:spPr>
          <a:xfrm rot="10800000">
            <a:off x="7527550" y="1692850"/>
            <a:ext cx="0" cy="1262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4" name="Google Shape;404;p26"/>
          <p:cNvCxnSpPr/>
          <p:nvPr/>
        </p:nvCxnSpPr>
        <p:spPr>
          <a:xfrm>
            <a:off x="6121500" y="1673860"/>
            <a:ext cx="1406100" cy="9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27"/>
          <p:cNvSpPr txBox="1"/>
          <p:nvPr>
            <p:ph type="title"/>
          </p:nvPr>
        </p:nvSpPr>
        <p:spPr>
          <a:xfrm>
            <a:off x="311700" y="75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HC: Dendrogram</a:t>
            </a:r>
            <a:endParaRPr/>
          </a:p>
        </p:txBody>
      </p:sp>
      <p:cxnSp>
        <p:nvCxnSpPr>
          <p:cNvPr id="410" name="Google Shape;410;p27"/>
          <p:cNvCxnSpPr/>
          <p:nvPr/>
        </p:nvCxnSpPr>
        <p:spPr>
          <a:xfrm>
            <a:off x="-1075" y="678500"/>
            <a:ext cx="915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11" name="Google Shape;41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9750" y="800600"/>
            <a:ext cx="5873450" cy="418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28"/>
          <p:cNvSpPr txBox="1"/>
          <p:nvPr>
            <p:ph type="title"/>
          </p:nvPr>
        </p:nvSpPr>
        <p:spPr>
          <a:xfrm>
            <a:off x="311700" y="75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HC: </a:t>
            </a:r>
            <a:r>
              <a:rPr lang="ko"/>
              <a:t>Number</a:t>
            </a:r>
            <a:r>
              <a:rPr lang="ko"/>
              <a:t> of clusters</a:t>
            </a:r>
            <a:endParaRPr/>
          </a:p>
        </p:txBody>
      </p:sp>
      <p:cxnSp>
        <p:nvCxnSpPr>
          <p:cNvPr id="417" name="Google Shape;417;p28"/>
          <p:cNvCxnSpPr/>
          <p:nvPr/>
        </p:nvCxnSpPr>
        <p:spPr>
          <a:xfrm>
            <a:off x="-1075" y="678500"/>
            <a:ext cx="915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8" name="Google Shape;418;p28"/>
          <p:cNvSpPr txBox="1"/>
          <p:nvPr/>
        </p:nvSpPr>
        <p:spPr>
          <a:xfrm>
            <a:off x="367600" y="894250"/>
            <a:ext cx="8106000" cy="7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ko">
                <a:solidFill>
                  <a:schemeClr val="dk1"/>
                </a:solidFill>
              </a:rPr>
              <a:t>각각의 가로선을 기준으로 distance를 측정했을 때 가장 값이 큰 distance가 있는 세로선을 확인한다.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ko">
                <a:solidFill>
                  <a:schemeClr val="dk1"/>
                </a:solidFill>
              </a:rPr>
              <a:t>그 세로선을 기준으로 클러수터 수를 정한다.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419" name="Google Shape;41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0050" y="1764600"/>
            <a:ext cx="4222025" cy="300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9"/>
          <p:cNvSpPr txBox="1"/>
          <p:nvPr>
            <p:ph type="title"/>
          </p:nvPr>
        </p:nvSpPr>
        <p:spPr>
          <a:xfrm>
            <a:off x="311700" y="75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HC: </a:t>
            </a:r>
            <a:r>
              <a:rPr lang="ko"/>
              <a:t>Number</a:t>
            </a:r>
            <a:r>
              <a:rPr lang="ko"/>
              <a:t> of clusters</a:t>
            </a:r>
            <a:endParaRPr/>
          </a:p>
        </p:txBody>
      </p:sp>
      <p:cxnSp>
        <p:nvCxnSpPr>
          <p:cNvPr id="425" name="Google Shape;425;p29"/>
          <p:cNvCxnSpPr/>
          <p:nvPr/>
        </p:nvCxnSpPr>
        <p:spPr>
          <a:xfrm>
            <a:off x="-1075" y="678500"/>
            <a:ext cx="915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6" name="Google Shape;426;p29"/>
          <p:cNvSpPr txBox="1"/>
          <p:nvPr/>
        </p:nvSpPr>
        <p:spPr>
          <a:xfrm>
            <a:off x="367600" y="894250"/>
            <a:ext cx="8106000" cy="7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ko">
                <a:solidFill>
                  <a:schemeClr val="dk1"/>
                </a:solidFill>
              </a:rPr>
              <a:t>각각의 가로선을 기준으로 distance를 측정했을 때 가장 값이 큰 distance가 있는 세로선을 확인한다.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ko">
                <a:solidFill>
                  <a:schemeClr val="dk1"/>
                </a:solidFill>
              </a:rPr>
              <a:t>그 세로선을 기준으로 클러수터 수를 정한다.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427" name="Google Shape;42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4900" y="1907450"/>
            <a:ext cx="4222025" cy="3009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8" name="Google Shape;428;p29"/>
          <p:cNvCxnSpPr/>
          <p:nvPr/>
        </p:nvCxnSpPr>
        <p:spPr>
          <a:xfrm rot="10800000">
            <a:off x="1615275" y="2332700"/>
            <a:ext cx="4588800" cy="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429" name="Google Shape;429;p29"/>
          <p:cNvSpPr txBox="1"/>
          <p:nvPr/>
        </p:nvSpPr>
        <p:spPr>
          <a:xfrm>
            <a:off x="1347750" y="1742450"/>
            <a:ext cx="746100" cy="3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후보군1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430" name="Google Shape;430;p29"/>
          <p:cNvCxnSpPr/>
          <p:nvPr/>
        </p:nvCxnSpPr>
        <p:spPr>
          <a:xfrm rot="10800000">
            <a:off x="1615275" y="3047195"/>
            <a:ext cx="4588800" cy="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0"/>
          <p:cNvSpPr txBox="1"/>
          <p:nvPr>
            <p:ph type="title"/>
          </p:nvPr>
        </p:nvSpPr>
        <p:spPr>
          <a:xfrm>
            <a:off x="311700" y="75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HC: Number of clusters</a:t>
            </a:r>
            <a:endParaRPr/>
          </a:p>
        </p:txBody>
      </p:sp>
      <p:cxnSp>
        <p:nvCxnSpPr>
          <p:cNvPr id="436" name="Google Shape;436;p30"/>
          <p:cNvCxnSpPr/>
          <p:nvPr/>
        </p:nvCxnSpPr>
        <p:spPr>
          <a:xfrm>
            <a:off x="-1075" y="678500"/>
            <a:ext cx="915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7" name="Google Shape;437;p30"/>
          <p:cNvSpPr txBox="1"/>
          <p:nvPr/>
        </p:nvSpPr>
        <p:spPr>
          <a:xfrm>
            <a:off x="367600" y="894250"/>
            <a:ext cx="8106000" cy="7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ko">
                <a:solidFill>
                  <a:schemeClr val="dk1"/>
                </a:solidFill>
              </a:rPr>
              <a:t>각각의 가로선을 기준으로 distance를 측정했을 때 가장 값이 큰 distance가 있는 세로선을 확인한다.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ko">
                <a:solidFill>
                  <a:schemeClr val="dk1"/>
                </a:solidFill>
              </a:rPr>
              <a:t>그 세로선을 기준으로 클러수터 수를 정한다.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438" name="Google Shape;43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4900" y="1907450"/>
            <a:ext cx="4222025" cy="3009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9" name="Google Shape;439;p30"/>
          <p:cNvCxnSpPr/>
          <p:nvPr/>
        </p:nvCxnSpPr>
        <p:spPr>
          <a:xfrm rot="10800000">
            <a:off x="1615275" y="3876149"/>
            <a:ext cx="4588800" cy="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440" name="Google Shape;440;p30"/>
          <p:cNvSpPr txBox="1"/>
          <p:nvPr/>
        </p:nvSpPr>
        <p:spPr>
          <a:xfrm>
            <a:off x="1347750" y="1742450"/>
            <a:ext cx="746100" cy="3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후보군2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441" name="Google Shape;441;p30"/>
          <p:cNvCxnSpPr/>
          <p:nvPr/>
        </p:nvCxnSpPr>
        <p:spPr>
          <a:xfrm rot="10800000">
            <a:off x="1615275" y="3152408"/>
            <a:ext cx="4588800" cy="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1"/>
          <p:cNvSpPr txBox="1"/>
          <p:nvPr>
            <p:ph type="title"/>
          </p:nvPr>
        </p:nvSpPr>
        <p:spPr>
          <a:xfrm>
            <a:off x="311700" y="75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HC</a:t>
            </a:r>
            <a:r>
              <a:rPr lang="ko"/>
              <a:t>: Advantages vs. Disadvantages</a:t>
            </a:r>
            <a:endParaRPr/>
          </a:p>
        </p:txBody>
      </p:sp>
      <p:cxnSp>
        <p:nvCxnSpPr>
          <p:cNvPr id="447" name="Google Shape;447;p31"/>
          <p:cNvCxnSpPr/>
          <p:nvPr/>
        </p:nvCxnSpPr>
        <p:spPr>
          <a:xfrm>
            <a:off x="-1075" y="678500"/>
            <a:ext cx="915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8" name="Google Shape;448;p31"/>
          <p:cNvSpPr txBox="1"/>
          <p:nvPr/>
        </p:nvSpPr>
        <p:spPr>
          <a:xfrm>
            <a:off x="1638700" y="1715250"/>
            <a:ext cx="12678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Advantages</a:t>
            </a:r>
            <a:endParaRPr b="1"/>
          </a:p>
        </p:txBody>
      </p:sp>
      <p:sp>
        <p:nvSpPr>
          <p:cNvPr id="449" name="Google Shape;449;p31"/>
          <p:cNvSpPr txBox="1"/>
          <p:nvPr/>
        </p:nvSpPr>
        <p:spPr>
          <a:xfrm>
            <a:off x="4329800" y="2638650"/>
            <a:ext cx="5031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VS.</a:t>
            </a:r>
            <a:endParaRPr/>
          </a:p>
        </p:txBody>
      </p:sp>
      <p:sp>
        <p:nvSpPr>
          <p:cNvPr id="450" name="Google Shape;450;p31"/>
          <p:cNvSpPr txBox="1"/>
          <p:nvPr/>
        </p:nvSpPr>
        <p:spPr>
          <a:xfrm>
            <a:off x="5843950" y="1751825"/>
            <a:ext cx="17724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Disa</a:t>
            </a:r>
            <a:r>
              <a:rPr b="1" lang="ko"/>
              <a:t>dvantages</a:t>
            </a:r>
            <a:endParaRPr b="1"/>
          </a:p>
        </p:txBody>
      </p:sp>
      <p:sp>
        <p:nvSpPr>
          <p:cNvPr id="451" name="Google Shape;451;p31"/>
          <p:cNvSpPr txBox="1"/>
          <p:nvPr/>
        </p:nvSpPr>
        <p:spPr>
          <a:xfrm>
            <a:off x="805875" y="2274675"/>
            <a:ext cx="3421800" cy="19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ko">
                <a:solidFill>
                  <a:schemeClr val="dk1"/>
                </a:solidFill>
              </a:rPr>
              <a:t>모형을 학습할 시 클러스터 수를 지정하지 않아도 된다. 학습 후 덴드로그램을 보고 클러스터 수를 정하면 된다.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ko">
                <a:solidFill>
                  <a:schemeClr val="dk1"/>
                </a:solidFill>
              </a:rPr>
              <a:t>덴드로그램을 통해 이해하기 쉽다.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52" name="Google Shape;452;p31"/>
          <p:cNvSpPr txBox="1"/>
          <p:nvPr/>
        </p:nvSpPr>
        <p:spPr>
          <a:xfrm>
            <a:off x="5258100" y="2311550"/>
            <a:ext cx="3421800" cy="19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ko">
                <a:solidFill>
                  <a:schemeClr val="dk1"/>
                </a:solidFill>
              </a:rPr>
              <a:t>Greedy Algorithm이다. 한번 병합된 군집을 되돌릴 수 없다.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ko">
                <a:solidFill>
                  <a:schemeClr val="dk1"/>
                </a:solidFill>
              </a:rPr>
              <a:t>대용량 샘플에 적합하지 않다.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ko">
                <a:solidFill>
                  <a:schemeClr val="dk1"/>
                </a:solidFill>
              </a:rPr>
              <a:t>성능</a:t>
            </a:r>
            <a:r>
              <a:rPr lang="ko">
                <a:solidFill>
                  <a:schemeClr val="dk1"/>
                </a:solidFill>
              </a:rPr>
              <a:t>이 </a:t>
            </a:r>
            <a:r>
              <a:rPr lang="ko">
                <a:solidFill>
                  <a:schemeClr val="dk1"/>
                </a:solidFill>
              </a:rPr>
              <a:t>데이</a:t>
            </a:r>
            <a:r>
              <a:rPr lang="ko">
                <a:solidFill>
                  <a:schemeClr val="dk1"/>
                </a:solidFill>
              </a:rPr>
              <a:t>터 스케일링에 의존한다.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75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HC</a:t>
            </a:r>
            <a:endParaRPr/>
          </a:p>
        </p:txBody>
      </p:sp>
      <p:cxnSp>
        <p:nvCxnSpPr>
          <p:cNvPr id="61" name="Google Shape;61;p14"/>
          <p:cNvCxnSpPr/>
          <p:nvPr/>
        </p:nvCxnSpPr>
        <p:spPr>
          <a:xfrm>
            <a:off x="719900" y="4022150"/>
            <a:ext cx="2785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" name="Google Shape;62;p14"/>
          <p:cNvCxnSpPr/>
          <p:nvPr/>
        </p:nvCxnSpPr>
        <p:spPr>
          <a:xfrm rot="10800000">
            <a:off x="872300" y="1673150"/>
            <a:ext cx="0" cy="250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" name="Google Shape;63;p14"/>
          <p:cNvSpPr/>
          <p:nvPr/>
        </p:nvSpPr>
        <p:spPr>
          <a:xfrm>
            <a:off x="2202625" y="1858763"/>
            <a:ext cx="114600" cy="11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2355025" y="2011163"/>
            <a:ext cx="114600" cy="11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2507425" y="2163563"/>
            <a:ext cx="114600" cy="11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/>
          <p:nvPr/>
        </p:nvSpPr>
        <p:spPr>
          <a:xfrm>
            <a:off x="2556700" y="1858763"/>
            <a:ext cx="114600" cy="11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1056775" y="3038975"/>
            <a:ext cx="114600" cy="11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1355850" y="3038975"/>
            <a:ext cx="114600" cy="11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/>
          <p:nvPr/>
        </p:nvSpPr>
        <p:spPr>
          <a:xfrm>
            <a:off x="1551775" y="3179638"/>
            <a:ext cx="114600" cy="11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/>
          <p:nvPr/>
        </p:nvSpPr>
        <p:spPr>
          <a:xfrm>
            <a:off x="1154738" y="3296800"/>
            <a:ext cx="114600" cy="11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/>
          <p:nvPr/>
        </p:nvSpPr>
        <p:spPr>
          <a:xfrm>
            <a:off x="1470450" y="3530563"/>
            <a:ext cx="114600" cy="11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4"/>
          <p:cNvSpPr/>
          <p:nvPr/>
        </p:nvSpPr>
        <p:spPr>
          <a:xfrm>
            <a:off x="2733175" y="3296800"/>
            <a:ext cx="114600" cy="11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4"/>
          <p:cNvSpPr/>
          <p:nvPr/>
        </p:nvSpPr>
        <p:spPr>
          <a:xfrm>
            <a:off x="3137675" y="3645175"/>
            <a:ext cx="114600" cy="11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4"/>
          <p:cNvSpPr/>
          <p:nvPr/>
        </p:nvSpPr>
        <p:spPr>
          <a:xfrm>
            <a:off x="1513975" y="2863088"/>
            <a:ext cx="114600" cy="11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4"/>
          <p:cNvSpPr/>
          <p:nvPr/>
        </p:nvSpPr>
        <p:spPr>
          <a:xfrm>
            <a:off x="3252275" y="3179650"/>
            <a:ext cx="114600" cy="11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4"/>
          <p:cNvSpPr/>
          <p:nvPr/>
        </p:nvSpPr>
        <p:spPr>
          <a:xfrm>
            <a:off x="2556700" y="3754000"/>
            <a:ext cx="114600" cy="11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4"/>
          <p:cNvSpPr/>
          <p:nvPr/>
        </p:nvSpPr>
        <p:spPr>
          <a:xfrm>
            <a:off x="2992725" y="3179650"/>
            <a:ext cx="114600" cy="11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/>
          <p:nvPr/>
        </p:nvSpPr>
        <p:spPr>
          <a:xfrm>
            <a:off x="2088025" y="2011163"/>
            <a:ext cx="114600" cy="11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4"/>
          <p:cNvSpPr/>
          <p:nvPr/>
        </p:nvSpPr>
        <p:spPr>
          <a:xfrm>
            <a:off x="2355025" y="2487838"/>
            <a:ext cx="114600" cy="11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4"/>
          <p:cNvSpPr/>
          <p:nvPr/>
        </p:nvSpPr>
        <p:spPr>
          <a:xfrm>
            <a:off x="2769825" y="1787738"/>
            <a:ext cx="114600" cy="11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4"/>
          <p:cNvSpPr/>
          <p:nvPr/>
        </p:nvSpPr>
        <p:spPr>
          <a:xfrm>
            <a:off x="1872625" y="2748488"/>
            <a:ext cx="114600" cy="11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4"/>
          <p:cNvSpPr/>
          <p:nvPr/>
        </p:nvSpPr>
        <p:spPr>
          <a:xfrm>
            <a:off x="2709100" y="3906400"/>
            <a:ext cx="114600" cy="11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4"/>
          <p:cNvSpPr/>
          <p:nvPr/>
        </p:nvSpPr>
        <p:spPr>
          <a:xfrm>
            <a:off x="2885575" y="3449200"/>
            <a:ext cx="114600" cy="11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4"/>
          <p:cNvSpPr/>
          <p:nvPr/>
        </p:nvSpPr>
        <p:spPr>
          <a:xfrm>
            <a:off x="2622025" y="2882588"/>
            <a:ext cx="114600" cy="11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4"/>
          <p:cNvSpPr/>
          <p:nvPr/>
        </p:nvSpPr>
        <p:spPr>
          <a:xfrm>
            <a:off x="1704175" y="3332038"/>
            <a:ext cx="114600" cy="11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4"/>
          <p:cNvSpPr/>
          <p:nvPr/>
        </p:nvSpPr>
        <p:spPr>
          <a:xfrm>
            <a:off x="1839400" y="2997188"/>
            <a:ext cx="114600" cy="11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4"/>
          <p:cNvSpPr/>
          <p:nvPr/>
        </p:nvSpPr>
        <p:spPr>
          <a:xfrm>
            <a:off x="2659825" y="2315963"/>
            <a:ext cx="114600" cy="11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4"/>
          <p:cNvSpPr/>
          <p:nvPr/>
        </p:nvSpPr>
        <p:spPr>
          <a:xfrm>
            <a:off x="2240425" y="2163563"/>
            <a:ext cx="114600" cy="11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9" name="Google Shape;89;p14"/>
          <p:cNvCxnSpPr/>
          <p:nvPr/>
        </p:nvCxnSpPr>
        <p:spPr>
          <a:xfrm>
            <a:off x="5284775" y="4038200"/>
            <a:ext cx="2784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" name="Google Shape;90;p14"/>
          <p:cNvCxnSpPr/>
          <p:nvPr/>
        </p:nvCxnSpPr>
        <p:spPr>
          <a:xfrm rot="10800000">
            <a:off x="5437175" y="1689200"/>
            <a:ext cx="0" cy="250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1" name="Google Shape;91;p14"/>
          <p:cNvSpPr/>
          <p:nvPr/>
        </p:nvSpPr>
        <p:spPr>
          <a:xfrm>
            <a:off x="6767500" y="1874813"/>
            <a:ext cx="114600" cy="1146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4"/>
          <p:cNvSpPr/>
          <p:nvPr/>
        </p:nvSpPr>
        <p:spPr>
          <a:xfrm>
            <a:off x="6919900" y="2027213"/>
            <a:ext cx="114600" cy="1146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/>
          <p:nvPr/>
        </p:nvSpPr>
        <p:spPr>
          <a:xfrm>
            <a:off x="7072300" y="2179613"/>
            <a:ext cx="114600" cy="1146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4"/>
          <p:cNvSpPr/>
          <p:nvPr/>
        </p:nvSpPr>
        <p:spPr>
          <a:xfrm>
            <a:off x="7121575" y="1874813"/>
            <a:ext cx="114600" cy="1146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4"/>
          <p:cNvSpPr/>
          <p:nvPr/>
        </p:nvSpPr>
        <p:spPr>
          <a:xfrm>
            <a:off x="5621650" y="3055025"/>
            <a:ext cx="114600" cy="114600"/>
          </a:xfrm>
          <a:prstGeom prst="ellipse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4"/>
          <p:cNvSpPr/>
          <p:nvPr/>
        </p:nvSpPr>
        <p:spPr>
          <a:xfrm>
            <a:off x="5920725" y="3055025"/>
            <a:ext cx="114600" cy="114600"/>
          </a:xfrm>
          <a:prstGeom prst="ellipse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4"/>
          <p:cNvSpPr/>
          <p:nvPr/>
        </p:nvSpPr>
        <p:spPr>
          <a:xfrm>
            <a:off x="6116650" y="3195688"/>
            <a:ext cx="114600" cy="114600"/>
          </a:xfrm>
          <a:prstGeom prst="ellipse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4"/>
          <p:cNvSpPr/>
          <p:nvPr/>
        </p:nvSpPr>
        <p:spPr>
          <a:xfrm>
            <a:off x="5719613" y="3312850"/>
            <a:ext cx="114600" cy="114600"/>
          </a:xfrm>
          <a:prstGeom prst="ellipse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4"/>
          <p:cNvSpPr/>
          <p:nvPr/>
        </p:nvSpPr>
        <p:spPr>
          <a:xfrm>
            <a:off x="6035325" y="3546613"/>
            <a:ext cx="114600" cy="114600"/>
          </a:xfrm>
          <a:prstGeom prst="ellipse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4"/>
          <p:cNvSpPr/>
          <p:nvPr/>
        </p:nvSpPr>
        <p:spPr>
          <a:xfrm>
            <a:off x="7298050" y="3312850"/>
            <a:ext cx="114600" cy="1146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4"/>
          <p:cNvSpPr/>
          <p:nvPr/>
        </p:nvSpPr>
        <p:spPr>
          <a:xfrm>
            <a:off x="7702550" y="3661225"/>
            <a:ext cx="114600" cy="1146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4"/>
          <p:cNvSpPr/>
          <p:nvPr/>
        </p:nvSpPr>
        <p:spPr>
          <a:xfrm>
            <a:off x="6078850" y="2879138"/>
            <a:ext cx="114600" cy="114600"/>
          </a:xfrm>
          <a:prstGeom prst="ellipse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4"/>
          <p:cNvSpPr/>
          <p:nvPr/>
        </p:nvSpPr>
        <p:spPr>
          <a:xfrm>
            <a:off x="7817150" y="3195700"/>
            <a:ext cx="114600" cy="1146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4"/>
          <p:cNvSpPr/>
          <p:nvPr/>
        </p:nvSpPr>
        <p:spPr>
          <a:xfrm>
            <a:off x="7121575" y="3770050"/>
            <a:ext cx="114600" cy="1146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4"/>
          <p:cNvSpPr/>
          <p:nvPr/>
        </p:nvSpPr>
        <p:spPr>
          <a:xfrm>
            <a:off x="7557600" y="3195700"/>
            <a:ext cx="114600" cy="1146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4"/>
          <p:cNvSpPr/>
          <p:nvPr/>
        </p:nvSpPr>
        <p:spPr>
          <a:xfrm>
            <a:off x="6652900" y="2027213"/>
            <a:ext cx="114600" cy="1146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4"/>
          <p:cNvSpPr/>
          <p:nvPr/>
        </p:nvSpPr>
        <p:spPr>
          <a:xfrm>
            <a:off x="6919900" y="2503888"/>
            <a:ext cx="114600" cy="1146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4"/>
          <p:cNvSpPr/>
          <p:nvPr/>
        </p:nvSpPr>
        <p:spPr>
          <a:xfrm>
            <a:off x="7334700" y="1803788"/>
            <a:ext cx="114600" cy="1146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4"/>
          <p:cNvSpPr/>
          <p:nvPr/>
        </p:nvSpPr>
        <p:spPr>
          <a:xfrm>
            <a:off x="6437500" y="2764538"/>
            <a:ext cx="114600" cy="114600"/>
          </a:xfrm>
          <a:prstGeom prst="ellipse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4"/>
          <p:cNvSpPr/>
          <p:nvPr/>
        </p:nvSpPr>
        <p:spPr>
          <a:xfrm>
            <a:off x="7273975" y="3922450"/>
            <a:ext cx="114600" cy="1146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4"/>
          <p:cNvSpPr/>
          <p:nvPr/>
        </p:nvSpPr>
        <p:spPr>
          <a:xfrm>
            <a:off x="7450450" y="3465250"/>
            <a:ext cx="114600" cy="1146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4"/>
          <p:cNvSpPr/>
          <p:nvPr/>
        </p:nvSpPr>
        <p:spPr>
          <a:xfrm>
            <a:off x="7186900" y="2898638"/>
            <a:ext cx="114600" cy="1146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4"/>
          <p:cNvSpPr/>
          <p:nvPr/>
        </p:nvSpPr>
        <p:spPr>
          <a:xfrm>
            <a:off x="6269050" y="3348088"/>
            <a:ext cx="114600" cy="114600"/>
          </a:xfrm>
          <a:prstGeom prst="ellipse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4"/>
          <p:cNvSpPr/>
          <p:nvPr/>
        </p:nvSpPr>
        <p:spPr>
          <a:xfrm>
            <a:off x="6404275" y="3013238"/>
            <a:ext cx="114600" cy="114600"/>
          </a:xfrm>
          <a:prstGeom prst="ellipse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4"/>
          <p:cNvSpPr/>
          <p:nvPr/>
        </p:nvSpPr>
        <p:spPr>
          <a:xfrm>
            <a:off x="7224700" y="2332013"/>
            <a:ext cx="114600" cy="1146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4"/>
          <p:cNvSpPr/>
          <p:nvPr/>
        </p:nvSpPr>
        <p:spPr>
          <a:xfrm>
            <a:off x="6805300" y="2179613"/>
            <a:ext cx="114600" cy="1146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4"/>
          <p:cNvSpPr/>
          <p:nvPr/>
        </p:nvSpPr>
        <p:spPr>
          <a:xfrm>
            <a:off x="3809825" y="2490800"/>
            <a:ext cx="1184400" cy="66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HC</a:t>
            </a:r>
            <a:endParaRPr/>
          </a:p>
        </p:txBody>
      </p:sp>
      <p:cxnSp>
        <p:nvCxnSpPr>
          <p:cNvPr id="118" name="Google Shape;118;p14"/>
          <p:cNvCxnSpPr/>
          <p:nvPr/>
        </p:nvCxnSpPr>
        <p:spPr>
          <a:xfrm>
            <a:off x="-1075" y="678500"/>
            <a:ext cx="915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9" name="Google Shape;119;p14"/>
          <p:cNvSpPr/>
          <p:nvPr/>
        </p:nvSpPr>
        <p:spPr>
          <a:xfrm rot="2700000">
            <a:off x="6552149" y="1534063"/>
            <a:ext cx="1013143" cy="1214244"/>
          </a:xfrm>
          <a:prstGeom prst="ellipse">
            <a:avLst/>
          </a:prstGeom>
          <a:noFill/>
          <a:ln cap="flat" cmpd="sng" w="2857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4"/>
          <p:cNvSpPr/>
          <p:nvPr/>
        </p:nvSpPr>
        <p:spPr>
          <a:xfrm rot="-1872542">
            <a:off x="6936887" y="2797134"/>
            <a:ext cx="1141728" cy="1418734"/>
          </a:xfrm>
          <a:prstGeom prst="ellipse">
            <a:avLst/>
          </a:prstGeom>
          <a:noFill/>
          <a:ln cap="flat" cmpd="sng" w="28575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4"/>
          <p:cNvSpPr/>
          <p:nvPr/>
        </p:nvSpPr>
        <p:spPr>
          <a:xfrm rot="2700000">
            <a:off x="5597436" y="2508682"/>
            <a:ext cx="1117512" cy="1290187"/>
          </a:xfrm>
          <a:prstGeom prst="ellipse">
            <a:avLst/>
          </a:prstGeom>
          <a:noFill/>
          <a:ln cap="flat" cmpd="sng" w="2857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5"/>
          <p:cNvSpPr txBox="1"/>
          <p:nvPr>
            <p:ph type="title"/>
          </p:nvPr>
        </p:nvSpPr>
        <p:spPr>
          <a:xfrm>
            <a:off x="311700" y="75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HC: Algorithm</a:t>
            </a:r>
            <a:endParaRPr/>
          </a:p>
        </p:txBody>
      </p:sp>
      <p:cxnSp>
        <p:nvCxnSpPr>
          <p:cNvPr id="127" name="Google Shape;127;p15"/>
          <p:cNvCxnSpPr/>
          <p:nvPr/>
        </p:nvCxnSpPr>
        <p:spPr>
          <a:xfrm>
            <a:off x="-1075" y="678500"/>
            <a:ext cx="915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8" name="Google Shape;128;p15"/>
          <p:cNvSpPr txBox="1"/>
          <p:nvPr/>
        </p:nvSpPr>
        <p:spPr>
          <a:xfrm>
            <a:off x="976100" y="1467350"/>
            <a:ext cx="7551300" cy="19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Step1: 모든 data point를 하나의 cluster로 간주함 -&gt; N개의 클러스터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Step2: 가장 가까운 </a:t>
            </a:r>
            <a:r>
              <a:rPr lang="ko" u="sng"/>
              <a:t>거리</a:t>
            </a:r>
            <a:r>
              <a:rPr lang="ko"/>
              <a:t>의 </a:t>
            </a:r>
            <a:r>
              <a:rPr lang="ko"/>
              <a:t>두 cluster를 하나의 cluster로 간주함 -&gt; N-1개의 클러스터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Step3: cluster가 1개가 될 때 까지 Step2 반복</a:t>
            </a:r>
            <a:endParaRPr/>
          </a:p>
        </p:txBody>
      </p:sp>
      <p:sp>
        <p:nvSpPr>
          <p:cNvPr id="129" name="Google Shape;129;p15"/>
          <p:cNvSpPr/>
          <p:nvPr/>
        </p:nvSpPr>
        <p:spPr>
          <a:xfrm>
            <a:off x="1159550" y="1842600"/>
            <a:ext cx="217200" cy="328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5"/>
          <p:cNvSpPr/>
          <p:nvPr/>
        </p:nvSpPr>
        <p:spPr>
          <a:xfrm>
            <a:off x="1159550" y="2473403"/>
            <a:ext cx="217200" cy="328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5"/>
          <p:cNvSpPr txBox="1"/>
          <p:nvPr/>
        </p:nvSpPr>
        <p:spPr>
          <a:xfrm>
            <a:off x="1085400" y="3551450"/>
            <a:ext cx="871200" cy="3324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FINISH!</a:t>
            </a:r>
            <a:endParaRPr/>
          </a:p>
        </p:txBody>
      </p:sp>
      <p:sp>
        <p:nvSpPr>
          <p:cNvPr id="132" name="Google Shape;132;p15"/>
          <p:cNvSpPr/>
          <p:nvPr/>
        </p:nvSpPr>
        <p:spPr>
          <a:xfrm>
            <a:off x="1159550" y="3159203"/>
            <a:ext cx="217200" cy="328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6"/>
          <p:cNvSpPr txBox="1"/>
          <p:nvPr>
            <p:ph type="title"/>
          </p:nvPr>
        </p:nvSpPr>
        <p:spPr>
          <a:xfrm>
            <a:off x="311700" y="75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HC</a:t>
            </a:r>
            <a:r>
              <a:rPr lang="ko"/>
              <a:t>: </a:t>
            </a:r>
            <a:r>
              <a:rPr lang="ko"/>
              <a:t>Algorithm</a:t>
            </a:r>
            <a:endParaRPr/>
          </a:p>
        </p:txBody>
      </p:sp>
      <p:cxnSp>
        <p:nvCxnSpPr>
          <p:cNvPr id="138" name="Google Shape;138;p16"/>
          <p:cNvCxnSpPr/>
          <p:nvPr/>
        </p:nvCxnSpPr>
        <p:spPr>
          <a:xfrm>
            <a:off x="2973425" y="4008800"/>
            <a:ext cx="2813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" name="Google Shape;139;p16"/>
          <p:cNvCxnSpPr/>
          <p:nvPr/>
        </p:nvCxnSpPr>
        <p:spPr>
          <a:xfrm rot="10800000">
            <a:off x="3125825" y="1659800"/>
            <a:ext cx="0" cy="250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0" name="Google Shape;140;p16"/>
          <p:cNvSpPr/>
          <p:nvPr/>
        </p:nvSpPr>
        <p:spPr>
          <a:xfrm>
            <a:off x="3560663" y="3435850"/>
            <a:ext cx="114600" cy="1146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4CCCC"/>
              </a:solidFill>
            </a:endParaRPr>
          </a:p>
        </p:txBody>
      </p:sp>
      <p:sp>
        <p:nvSpPr>
          <p:cNvPr id="141" name="Google Shape;141;p16"/>
          <p:cNvSpPr/>
          <p:nvPr/>
        </p:nvSpPr>
        <p:spPr>
          <a:xfrm>
            <a:off x="3957700" y="3456938"/>
            <a:ext cx="114600" cy="114600"/>
          </a:xfrm>
          <a:prstGeom prst="ellipse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6"/>
          <p:cNvSpPr/>
          <p:nvPr/>
        </p:nvSpPr>
        <p:spPr>
          <a:xfrm>
            <a:off x="3767500" y="2849738"/>
            <a:ext cx="114600" cy="1146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6"/>
          <p:cNvSpPr/>
          <p:nvPr/>
        </p:nvSpPr>
        <p:spPr>
          <a:xfrm>
            <a:off x="5251950" y="2302625"/>
            <a:ext cx="114600" cy="114600"/>
          </a:xfrm>
          <a:prstGeom prst="ellipse">
            <a:avLst/>
          </a:prstGeom>
          <a:solidFill>
            <a:srgbClr val="D5A6B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6"/>
          <p:cNvSpPr/>
          <p:nvPr/>
        </p:nvSpPr>
        <p:spPr>
          <a:xfrm>
            <a:off x="4646350" y="1921613"/>
            <a:ext cx="114600" cy="114600"/>
          </a:xfrm>
          <a:prstGeom prst="ellipse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6"/>
          <p:cNvSpPr/>
          <p:nvPr/>
        </p:nvSpPr>
        <p:spPr>
          <a:xfrm>
            <a:off x="4947150" y="1850588"/>
            <a:ext cx="114600" cy="114600"/>
          </a:xfrm>
          <a:prstGeom prst="ellipse">
            <a:avLst/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6" name="Google Shape;146;p16"/>
          <p:cNvCxnSpPr/>
          <p:nvPr/>
        </p:nvCxnSpPr>
        <p:spPr>
          <a:xfrm>
            <a:off x="-1075" y="678500"/>
            <a:ext cx="915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7" name="Google Shape;147;p16"/>
          <p:cNvSpPr txBox="1"/>
          <p:nvPr/>
        </p:nvSpPr>
        <p:spPr>
          <a:xfrm>
            <a:off x="2127550" y="874150"/>
            <a:ext cx="54957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Step1: </a:t>
            </a:r>
            <a:r>
              <a:rPr lang="ko">
                <a:solidFill>
                  <a:schemeClr val="dk1"/>
                </a:solidFill>
              </a:rPr>
              <a:t>모든 data point를 하나의 cluster로 간주함 -&gt; 6개의 클러스터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311700" y="75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HC</a:t>
            </a:r>
            <a:r>
              <a:rPr lang="ko"/>
              <a:t>: Algorithm</a:t>
            </a:r>
            <a:endParaRPr/>
          </a:p>
        </p:txBody>
      </p:sp>
      <p:cxnSp>
        <p:nvCxnSpPr>
          <p:cNvPr id="153" name="Google Shape;153;p17"/>
          <p:cNvCxnSpPr/>
          <p:nvPr/>
        </p:nvCxnSpPr>
        <p:spPr>
          <a:xfrm>
            <a:off x="2973425" y="4008800"/>
            <a:ext cx="2813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4" name="Google Shape;154;p17"/>
          <p:cNvCxnSpPr/>
          <p:nvPr/>
        </p:nvCxnSpPr>
        <p:spPr>
          <a:xfrm rot="10800000">
            <a:off x="3125825" y="1659800"/>
            <a:ext cx="0" cy="250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5" name="Google Shape;155;p17"/>
          <p:cNvSpPr/>
          <p:nvPr/>
        </p:nvSpPr>
        <p:spPr>
          <a:xfrm>
            <a:off x="3560663" y="3435850"/>
            <a:ext cx="114600" cy="1146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4CCCC"/>
              </a:solidFill>
            </a:endParaRPr>
          </a:p>
        </p:txBody>
      </p:sp>
      <p:sp>
        <p:nvSpPr>
          <p:cNvPr id="156" name="Google Shape;156;p17"/>
          <p:cNvSpPr/>
          <p:nvPr/>
        </p:nvSpPr>
        <p:spPr>
          <a:xfrm>
            <a:off x="3957700" y="3456938"/>
            <a:ext cx="114600" cy="114600"/>
          </a:xfrm>
          <a:prstGeom prst="ellipse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7"/>
          <p:cNvSpPr/>
          <p:nvPr/>
        </p:nvSpPr>
        <p:spPr>
          <a:xfrm>
            <a:off x="3767500" y="2849738"/>
            <a:ext cx="114600" cy="1146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7"/>
          <p:cNvSpPr/>
          <p:nvPr/>
        </p:nvSpPr>
        <p:spPr>
          <a:xfrm>
            <a:off x="5251950" y="2302625"/>
            <a:ext cx="114600" cy="114600"/>
          </a:xfrm>
          <a:prstGeom prst="ellipse">
            <a:avLst/>
          </a:prstGeom>
          <a:solidFill>
            <a:srgbClr val="D5A6B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7"/>
          <p:cNvSpPr/>
          <p:nvPr/>
        </p:nvSpPr>
        <p:spPr>
          <a:xfrm>
            <a:off x="4646350" y="1921613"/>
            <a:ext cx="114600" cy="114600"/>
          </a:xfrm>
          <a:prstGeom prst="ellipse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7"/>
          <p:cNvSpPr/>
          <p:nvPr/>
        </p:nvSpPr>
        <p:spPr>
          <a:xfrm>
            <a:off x="4947150" y="1850588"/>
            <a:ext cx="114600" cy="1146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1" name="Google Shape;161;p17"/>
          <p:cNvCxnSpPr/>
          <p:nvPr/>
        </p:nvCxnSpPr>
        <p:spPr>
          <a:xfrm>
            <a:off x="-1075" y="678500"/>
            <a:ext cx="915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2" name="Google Shape;162;p17"/>
          <p:cNvSpPr txBox="1"/>
          <p:nvPr/>
        </p:nvSpPr>
        <p:spPr>
          <a:xfrm>
            <a:off x="1365550" y="874150"/>
            <a:ext cx="66051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Step2: 가장 가까운 </a:t>
            </a:r>
            <a:r>
              <a:rPr lang="ko" u="sng">
                <a:solidFill>
                  <a:schemeClr val="dk1"/>
                </a:solidFill>
              </a:rPr>
              <a:t>거리</a:t>
            </a:r>
            <a:r>
              <a:rPr lang="ko">
                <a:solidFill>
                  <a:schemeClr val="dk1"/>
                </a:solidFill>
              </a:rPr>
              <a:t>의 두 cluster를 하나의 cluster로 간주함 -&gt; 5개의 클러스터</a:t>
            </a:r>
            <a:endParaRPr/>
          </a:p>
        </p:txBody>
      </p:sp>
      <p:sp>
        <p:nvSpPr>
          <p:cNvPr id="163" name="Google Shape;163;p17"/>
          <p:cNvSpPr/>
          <p:nvPr/>
        </p:nvSpPr>
        <p:spPr>
          <a:xfrm rot="4057809">
            <a:off x="4621926" y="1629353"/>
            <a:ext cx="454827" cy="617614"/>
          </a:xfrm>
          <a:prstGeom prst="ellipse">
            <a:avLst/>
          </a:prstGeom>
          <a:noFill/>
          <a:ln cap="flat" cmpd="sng" w="2857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type="title"/>
          </p:nvPr>
        </p:nvSpPr>
        <p:spPr>
          <a:xfrm>
            <a:off x="311700" y="75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HC</a:t>
            </a:r>
            <a:r>
              <a:rPr lang="ko"/>
              <a:t>: Algorithm</a:t>
            </a:r>
            <a:endParaRPr/>
          </a:p>
        </p:txBody>
      </p:sp>
      <p:cxnSp>
        <p:nvCxnSpPr>
          <p:cNvPr id="169" name="Google Shape;169;p18"/>
          <p:cNvCxnSpPr/>
          <p:nvPr/>
        </p:nvCxnSpPr>
        <p:spPr>
          <a:xfrm>
            <a:off x="2973425" y="4008800"/>
            <a:ext cx="2813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0" name="Google Shape;170;p18"/>
          <p:cNvCxnSpPr/>
          <p:nvPr/>
        </p:nvCxnSpPr>
        <p:spPr>
          <a:xfrm rot="10800000">
            <a:off x="3125825" y="1659800"/>
            <a:ext cx="0" cy="250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1" name="Google Shape;171;p18"/>
          <p:cNvSpPr/>
          <p:nvPr/>
        </p:nvSpPr>
        <p:spPr>
          <a:xfrm>
            <a:off x="3560663" y="3435850"/>
            <a:ext cx="114600" cy="1146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4CCCC"/>
              </a:solidFill>
            </a:endParaRPr>
          </a:p>
        </p:txBody>
      </p:sp>
      <p:sp>
        <p:nvSpPr>
          <p:cNvPr id="172" name="Google Shape;172;p18"/>
          <p:cNvSpPr/>
          <p:nvPr/>
        </p:nvSpPr>
        <p:spPr>
          <a:xfrm>
            <a:off x="3957700" y="3456938"/>
            <a:ext cx="114600" cy="1146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8"/>
          <p:cNvSpPr/>
          <p:nvPr/>
        </p:nvSpPr>
        <p:spPr>
          <a:xfrm>
            <a:off x="3767500" y="2849738"/>
            <a:ext cx="114600" cy="1146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8"/>
          <p:cNvSpPr/>
          <p:nvPr/>
        </p:nvSpPr>
        <p:spPr>
          <a:xfrm>
            <a:off x="5251950" y="2302625"/>
            <a:ext cx="114600" cy="114600"/>
          </a:xfrm>
          <a:prstGeom prst="ellipse">
            <a:avLst/>
          </a:prstGeom>
          <a:solidFill>
            <a:srgbClr val="D5A6B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8"/>
          <p:cNvSpPr/>
          <p:nvPr/>
        </p:nvSpPr>
        <p:spPr>
          <a:xfrm>
            <a:off x="4646350" y="1921613"/>
            <a:ext cx="114600" cy="114600"/>
          </a:xfrm>
          <a:prstGeom prst="ellipse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8"/>
          <p:cNvSpPr/>
          <p:nvPr/>
        </p:nvSpPr>
        <p:spPr>
          <a:xfrm>
            <a:off x="4947150" y="1850588"/>
            <a:ext cx="114600" cy="1146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7" name="Google Shape;177;p18"/>
          <p:cNvCxnSpPr/>
          <p:nvPr/>
        </p:nvCxnSpPr>
        <p:spPr>
          <a:xfrm>
            <a:off x="-1075" y="678500"/>
            <a:ext cx="915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8" name="Google Shape;178;p18"/>
          <p:cNvSpPr txBox="1"/>
          <p:nvPr/>
        </p:nvSpPr>
        <p:spPr>
          <a:xfrm>
            <a:off x="1365550" y="874150"/>
            <a:ext cx="66051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Step2: 가장 가까운 </a:t>
            </a:r>
            <a:r>
              <a:rPr lang="ko" u="sng">
                <a:solidFill>
                  <a:schemeClr val="dk1"/>
                </a:solidFill>
              </a:rPr>
              <a:t>거리</a:t>
            </a:r>
            <a:r>
              <a:rPr lang="ko">
                <a:solidFill>
                  <a:schemeClr val="dk1"/>
                </a:solidFill>
              </a:rPr>
              <a:t>의 두 cluster를 하나의 cluster로 간주함 -&gt; 4개의 클러스터</a:t>
            </a:r>
            <a:endParaRPr/>
          </a:p>
        </p:txBody>
      </p:sp>
      <p:sp>
        <p:nvSpPr>
          <p:cNvPr id="179" name="Google Shape;179;p18"/>
          <p:cNvSpPr/>
          <p:nvPr/>
        </p:nvSpPr>
        <p:spPr>
          <a:xfrm rot="4057809">
            <a:off x="4621926" y="1629353"/>
            <a:ext cx="454827" cy="617614"/>
          </a:xfrm>
          <a:prstGeom prst="ellipse">
            <a:avLst/>
          </a:prstGeom>
          <a:noFill/>
          <a:ln cap="flat" cmpd="sng" w="2857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8"/>
          <p:cNvSpPr/>
          <p:nvPr/>
        </p:nvSpPr>
        <p:spPr>
          <a:xfrm rot="5740842">
            <a:off x="3583558" y="3132621"/>
            <a:ext cx="457648" cy="725979"/>
          </a:xfrm>
          <a:prstGeom prst="ellipse">
            <a:avLst/>
          </a:prstGeom>
          <a:noFill/>
          <a:ln cap="flat" cmpd="sng" w="2857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9"/>
          <p:cNvSpPr txBox="1"/>
          <p:nvPr>
            <p:ph type="title"/>
          </p:nvPr>
        </p:nvSpPr>
        <p:spPr>
          <a:xfrm>
            <a:off x="311700" y="75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HC</a:t>
            </a:r>
            <a:r>
              <a:rPr lang="ko"/>
              <a:t>: Algorithm</a:t>
            </a:r>
            <a:endParaRPr/>
          </a:p>
        </p:txBody>
      </p:sp>
      <p:cxnSp>
        <p:nvCxnSpPr>
          <p:cNvPr id="186" name="Google Shape;186;p19"/>
          <p:cNvCxnSpPr/>
          <p:nvPr/>
        </p:nvCxnSpPr>
        <p:spPr>
          <a:xfrm>
            <a:off x="2973425" y="4008800"/>
            <a:ext cx="2813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7" name="Google Shape;187;p19"/>
          <p:cNvCxnSpPr/>
          <p:nvPr/>
        </p:nvCxnSpPr>
        <p:spPr>
          <a:xfrm rot="10800000">
            <a:off x="3125825" y="1659800"/>
            <a:ext cx="0" cy="250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8" name="Google Shape;188;p19"/>
          <p:cNvSpPr/>
          <p:nvPr/>
        </p:nvSpPr>
        <p:spPr>
          <a:xfrm>
            <a:off x="3560663" y="3435850"/>
            <a:ext cx="114600" cy="1146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4CCCC"/>
              </a:solidFill>
            </a:endParaRPr>
          </a:p>
        </p:txBody>
      </p:sp>
      <p:sp>
        <p:nvSpPr>
          <p:cNvPr id="189" name="Google Shape;189;p19"/>
          <p:cNvSpPr/>
          <p:nvPr/>
        </p:nvSpPr>
        <p:spPr>
          <a:xfrm>
            <a:off x="3957700" y="3456938"/>
            <a:ext cx="114600" cy="1146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9"/>
          <p:cNvSpPr/>
          <p:nvPr/>
        </p:nvSpPr>
        <p:spPr>
          <a:xfrm>
            <a:off x="3767500" y="2849738"/>
            <a:ext cx="114600" cy="1146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9"/>
          <p:cNvSpPr/>
          <p:nvPr/>
        </p:nvSpPr>
        <p:spPr>
          <a:xfrm>
            <a:off x="5251950" y="2302625"/>
            <a:ext cx="114600" cy="114600"/>
          </a:xfrm>
          <a:prstGeom prst="ellipse">
            <a:avLst/>
          </a:prstGeom>
          <a:solidFill>
            <a:srgbClr val="D5A6B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9"/>
          <p:cNvSpPr/>
          <p:nvPr/>
        </p:nvSpPr>
        <p:spPr>
          <a:xfrm>
            <a:off x="4646350" y="1921613"/>
            <a:ext cx="114600" cy="114600"/>
          </a:xfrm>
          <a:prstGeom prst="ellipse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9"/>
          <p:cNvSpPr/>
          <p:nvPr/>
        </p:nvSpPr>
        <p:spPr>
          <a:xfrm>
            <a:off x="4947150" y="1850588"/>
            <a:ext cx="114600" cy="1146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4" name="Google Shape;194;p19"/>
          <p:cNvCxnSpPr/>
          <p:nvPr/>
        </p:nvCxnSpPr>
        <p:spPr>
          <a:xfrm>
            <a:off x="-1075" y="678500"/>
            <a:ext cx="915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5" name="Google Shape;195;p19"/>
          <p:cNvSpPr txBox="1"/>
          <p:nvPr/>
        </p:nvSpPr>
        <p:spPr>
          <a:xfrm>
            <a:off x="1365550" y="874150"/>
            <a:ext cx="66051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Step2: 가장 가까운 </a:t>
            </a:r>
            <a:r>
              <a:rPr lang="ko" u="sng">
                <a:solidFill>
                  <a:schemeClr val="dk1"/>
                </a:solidFill>
              </a:rPr>
              <a:t>거리</a:t>
            </a:r>
            <a:r>
              <a:rPr lang="ko">
                <a:solidFill>
                  <a:schemeClr val="dk1"/>
                </a:solidFill>
              </a:rPr>
              <a:t>의 두 cluster를 하나의 cluster로 간주함 -&gt; 3개의 클러스터</a:t>
            </a:r>
            <a:endParaRPr/>
          </a:p>
        </p:txBody>
      </p:sp>
      <p:sp>
        <p:nvSpPr>
          <p:cNvPr id="196" name="Google Shape;196;p19"/>
          <p:cNvSpPr/>
          <p:nvPr/>
        </p:nvSpPr>
        <p:spPr>
          <a:xfrm rot="4057809">
            <a:off x="4621926" y="1629353"/>
            <a:ext cx="454827" cy="617614"/>
          </a:xfrm>
          <a:prstGeom prst="ellipse">
            <a:avLst/>
          </a:prstGeom>
          <a:noFill/>
          <a:ln cap="flat" cmpd="sng" w="2857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9"/>
          <p:cNvSpPr/>
          <p:nvPr/>
        </p:nvSpPr>
        <p:spPr>
          <a:xfrm rot="695108">
            <a:off x="3440215" y="2766118"/>
            <a:ext cx="796221" cy="1094164"/>
          </a:xfrm>
          <a:prstGeom prst="ellipse">
            <a:avLst/>
          </a:prstGeom>
          <a:noFill/>
          <a:ln cap="flat" cmpd="sng" w="2857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0"/>
          <p:cNvSpPr txBox="1"/>
          <p:nvPr>
            <p:ph type="title"/>
          </p:nvPr>
        </p:nvSpPr>
        <p:spPr>
          <a:xfrm>
            <a:off x="311700" y="75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HC</a:t>
            </a:r>
            <a:r>
              <a:rPr lang="ko"/>
              <a:t>: Algorithm</a:t>
            </a:r>
            <a:endParaRPr/>
          </a:p>
        </p:txBody>
      </p:sp>
      <p:cxnSp>
        <p:nvCxnSpPr>
          <p:cNvPr id="203" name="Google Shape;203;p20"/>
          <p:cNvCxnSpPr/>
          <p:nvPr/>
        </p:nvCxnSpPr>
        <p:spPr>
          <a:xfrm>
            <a:off x="2973425" y="4008800"/>
            <a:ext cx="2813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4" name="Google Shape;204;p20"/>
          <p:cNvCxnSpPr/>
          <p:nvPr/>
        </p:nvCxnSpPr>
        <p:spPr>
          <a:xfrm rot="10800000">
            <a:off x="3125825" y="1659800"/>
            <a:ext cx="0" cy="250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5" name="Google Shape;205;p20"/>
          <p:cNvSpPr/>
          <p:nvPr/>
        </p:nvSpPr>
        <p:spPr>
          <a:xfrm>
            <a:off x="3560663" y="3435850"/>
            <a:ext cx="114600" cy="1146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4CCCC"/>
              </a:solidFill>
            </a:endParaRPr>
          </a:p>
        </p:txBody>
      </p:sp>
      <p:sp>
        <p:nvSpPr>
          <p:cNvPr id="206" name="Google Shape;206;p20"/>
          <p:cNvSpPr/>
          <p:nvPr/>
        </p:nvSpPr>
        <p:spPr>
          <a:xfrm>
            <a:off x="3957700" y="3456938"/>
            <a:ext cx="114600" cy="1146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0"/>
          <p:cNvSpPr/>
          <p:nvPr/>
        </p:nvSpPr>
        <p:spPr>
          <a:xfrm>
            <a:off x="3767500" y="2849738"/>
            <a:ext cx="114600" cy="1146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0"/>
          <p:cNvSpPr/>
          <p:nvPr/>
        </p:nvSpPr>
        <p:spPr>
          <a:xfrm>
            <a:off x="5251950" y="2302625"/>
            <a:ext cx="114600" cy="114600"/>
          </a:xfrm>
          <a:prstGeom prst="ellipse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0"/>
          <p:cNvSpPr/>
          <p:nvPr/>
        </p:nvSpPr>
        <p:spPr>
          <a:xfrm>
            <a:off x="4646350" y="1921613"/>
            <a:ext cx="114600" cy="114600"/>
          </a:xfrm>
          <a:prstGeom prst="ellipse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0"/>
          <p:cNvSpPr/>
          <p:nvPr/>
        </p:nvSpPr>
        <p:spPr>
          <a:xfrm>
            <a:off x="4947150" y="1850588"/>
            <a:ext cx="114600" cy="1146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1" name="Google Shape;211;p20"/>
          <p:cNvCxnSpPr/>
          <p:nvPr/>
        </p:nvCxnSpPr>
        <p:spPr>
          <a:xfrm>
            <a:off x="-1075" y="678500"/>
            <a:ext cx="915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2" name="Google Shape;212;p20"/>
          <p:cNvSpPr txBox="1"/>
          <p:nvPr/>
        </p:nvSpPr>
        <p:spPr>
          <a:xfrm>
            <a:off x="1365550" y="874150"/>
            <a:ext cx="66051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Step2: 가장 가까운 </a:t>
            </a:r>
            <a:r>
              <a:rPr lang="ko" u="sng">
                <a:solidFill>
                  <a:schemeClr val="dk1"/>
                </a:solidFill>
              </a:rPr>
              <a:t>거리</a:t>
            </a:r>
            <a:r>
              <a:rPr lang="ko">
                <a:solidFill>
                  <a:schemeClr val="dk1"/>
                </a:solidFill>
              </a:rPr>
              <a:t>의 두 cluster를 하나의 cluster로 간주함 -&gt; 2개의 클러스터</a:t>
            </a:r>
            <a:endParaRPr/>
          </a:p>
        </p:txBody>
      </p:sp>
      <p:sp>
        <p:nvSpPr>
          <p:cNvPr id="213" name="Google Shape;213;p20"/>
          <p:cNvSpPr/>
          <p:nvPr/>
        </p:nvSpPr>
        <p:spPr>
          <a:xfrm rot="4058108">
            <a:off x="4507938" y="1713716"/>
            <a:ext cx="980017" cy="847255"/>
          </a:xfrm>
          <a:prstGeom prst="ellipse">
            <a:avLst/>
          </a:prstGeom>
          <a:noFill/>
          <a:ln cap="flat" cmpd="sng" w="2857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0"/>
          <p:cNvSpPr/>
          <p:nvPr/>
        </p:nvSpPr>
        <p:spPr>
          <a:xfrm rot="695108">
            <a:off x="3440215" y="2766118"/>
            <a:ext cx="796221" cy="1094164"/>
          </a:xfrm>
          <a:prstGeom prst="ellipse">
            <a:avLst/>
          </a:prstGeom>
          <a:noFill/>
          <a:ln cap="flat" cmpd="sng" w="2857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1"/>
          <p:cNvSpPr/>
          <p:nvPr/>
        </p:nvSpPr>
        <p:spPr>
          <a:xfrm rot="2323444">
            <a:off x="3681203" y="1292716"/>
            <a:ext cx="1503907" cy="2808506"/>
          </a:xfrm>
          <a:prstGeom prst="ellipse">
            <a:avLst/>
          </a:prstGeom>
          <a:noFill/>
          <a:ln cap="flat" cmpd="sng" w="2857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1"/>
          <p:cNvSpPr txBox="1"/>
          <p:nvPr>
            <p:ph type="title"/>
          </p:nvPr>
        </p:nvSpPr>
        <p:spPr>
          <a:xfrm>
            <a:off x="311700" y="75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HC</a:t>
            </a:r>
            <a:r>
              <a:rPr lang="ko"/>
              <a:t>: Algorithm</a:t>
            </a:r>
            <a:endParaRPr/>
          </a:p>
        </p:txBody>
      </p:sp>
      <p:cxnSp>
        <p:nvCxnSpPr>
          <p:cNvPr id="221" name="Google Shape;221;p21"/>
          <p:cNvCxnSpPr/>
          <p:nvPr/>
        </p:nvCxnSpPr>
        <p:spPr>
          <a:xfrm>
            <a:off x="2973425" y="4008800"/>
            <a:ext cx="2813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2" name="Google Shape;222;p21"/>
          <p:cNvCxnSpPr/>
          <p:nvPr/>
        </p:nvCxnSpPr>
        <p:spPr>
          <a:xfrm rot="10800000">
            <a:off x="3125825" y="1659800"/>
            <a:ext cx="0" cy="250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3" name="Google Shape;223;p21"/>
          <p:cNvSpPr/>
          <p:nvPr/>
        </p:nvSpPr>
        <p:spPr>
          <a:xfrm>
            <a:off x="3560663" y="3435850"/>
            <a:ext cx="114600" cy="1146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4CCCC"/>
              </a:solidFill>
            </a:endParaRPr>
          </a:p>
        </p:txBody>
      </p:sp>
      <p:sp>
        <p:nvSpPr>
          <p:cNvPr id="224" name="Google Shape;224;p21"/>
          <p:cNvSpPr/>
          <p:nvPr/>
        </p:nvSpPr>
        <p:spPr>
          <a:xfrm>
            <a:off x="3957700" y="3456938"/>
            <a:ext cx="114600" cy="1146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1"/>
          <p:cNvSpPr/>
          <p:nvPr/>
        </p:nvSpPr>
        <p:spPr>
          <a:xfrm>
            <a:off x="3767500" y="2849738"/>
            <a:ext cx="114600" cy="1146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1"/>
          <p:cNvSpPr/>
          <p:nvPr/>
        </p:nvSpPr>
        <p:spPr>
          <a:xfrm>
            <a:off x="5251950" y="2302625"/>
            <a:ext cx="114600" cy="1146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1"/>
          <p:cNvSpPr/>
          <p:nvPr/>
        </p:nvSpPr>
        <p:spPr>
          <a:xfrm>
            <a:off x="4646350" y="1921613"/>
            <a:ext cx="114600" cy="1146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1"/>
          <p:cNvSpPr/>
          <p:nvPr/>
        </p:nvSpPr>
        <p:spPr>
          <a:xfrm>
            <a:off x="4947150" y="1850588"/>
            <a:ext cx="114600" cy="1146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9" name="Google Shape;229;p21"/>
          <p:cNvCxnSpPr/>
          <p:nvPr/>
        </p:nvCxnSpPr>
        <p:spPr>
          <a:xfrm>
            <a:off x="-1075" y="678500"/>
            <a:ext cx="915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0" name="Google Shape;230;p21"/>
          <p:cNvSpPr txBox="1"/>
          <p:nvPr/>
        </p:nvSpPr>
        <p:spPr>
          <a:xfrm>
            <a:off x="1365550" y="874150"/>
            <a:ext cx="66051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Step2: 가장 가까운 </a:t>
            </a:r>
            <a:r>
              <a:rPr lang="ko" u="sng">
                <a:solidFill>
                  <a:schemeClr val="dk1"/>
                </a:solidFill>
              </a:rPr>
              <a:t>거리</a:t>
            </a:r>
            <a:r>
              <a:rPr lang="ko">
                <a:solidFill>
                  <a:schemeClr val="dk1"/>
                </a:solidFill>
              </a:rPr>
              <a:t>의 두 cluster를 하나의 cluster로 간주함 -&gt; 1개의 클러스터</a:t>
            </a:r>
            <a:endParaRPr/>
          </a:p>
        </p:txBody>
      </p:sp>
      <p:sp>
        <p:nvSpPr>
          <p:cNvPr id="231" name="Google Shape;231;p21"/>
          <p:cNvSpPr txBox="1"/>
          <p:nvPr/>
        </p:nvSpPr>
        <p:spPr>
          <a:xfrm>
            <a:off x="3285325" y="4345350"/>
            <a:ext cx="871200" cy="3324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FINISH!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