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2a2886a58_0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a2a2886a58_0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a2a2886a58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a2a2886a58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a2a2886a58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a2a2886a58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a2a2886a58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a2a2886a58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2a2886a58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a2a2886a58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a2a2886a58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a2a2886a58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a2a2886a58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a2a2886a58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a2a2886a58_0_8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a2a2886a58_0_8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a2a2886a58_0_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a2a2886a58_0_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2a2886a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2a2886a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2a2886a5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2a2886a5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2a2886a58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2a2886a58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2a2886a58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2a2886a58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2a2886a58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2a2886a58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2a2886a58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2a2886a58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a2a2886a58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a2a2886a58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2a2886a58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a2a2886a58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cikit-learn.org/stable/modules/generated/sklearn.cluster.KMeans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s://analyticsindiamag.com/beginners-guide-to-k-means-clusterin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Clustering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K-Means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2"/>
          <p:cNvSpPr txBox="1">
            <a:spLocks noGrp="1"/>
          </p:cNvSpPr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K-Means: Algorithm</a:t>
            </a:r>
            <a:endParaRPr/>
          </a:p>
        </p:txBody>
      </p:sp>
      <p:cxnSp>
        <p:nvCxnSpPr>
          <p:cNvPr id="324" name="Google Shape;324;p22"/>
          <p:cNvCxnSpPr/>
          <p:nvPr/>
        </p:nvCxnSpPr>
        <p:spPr>
          <a:xfrm>
            <a:off x="2973425" y="4008800"/>
            <a:ext cx="281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22"/>
          <p:cNvCxnSpPr/>
          <p:nvPr/>
        </p:nvCxnSpPr>
        <p:spPr>
          <a:xfrm rot="10800000">
            <a:off x="3125825" y="1659800"/>
            <a:ext cx="0" cy="250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6" name="Google Shape;326;p22"/>
          <p:cNvSpPr/>
          <p:nvPr/>
        </p:nvSpPr>
        <p:spPr>
          <a:xfrm>
            <a:off x="4456150" y="18454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2"/>
          <p:cNvSpPr/>
          <p:nvPr/>
        </p:nvSpPr>
        <p:spPr>
          <a:xfrm>
            <a:off x="4810225" y="18454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2"/>
          <p:cNvSpPr/>
          <p:nvPr/>
        </p:nvSpPr>
        <p:spPr>
          <a:xfrm>
            <a:off x="3310300" y="3025625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2"/>
          <p:cNvSpPr/>
          <p:nvPr/>
        </p:nvSpPr>
        <p:spPr>
          <a:xfrm>
            <a:off x="3408263" y="3283450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2"/>
          <p:cNvSpPr/>
          <p:nvPr/>
        </p:nvSpPr>
        <p:spPr>
          <a:xfrm>
            <a:off x="3957700" y="3533138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2"/>
          <p:cNvSpPr/>
          <p:nvPr/>
        </p:nvSpPr>
        <p:spPr>
          <a:xfrm>
            <a:off x="3767500" y="2849738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2"/>
          <p:cNvSpPr/>
          <p:nvPr/>
        </p:nvSpPr>
        <p:spPr>
          <a:xfrm>
            <a:off x="5282900" y="2455025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2"/>
          <p:cNvSpPr/>
          <p:nvPr/>
        </p:nvSpPr>
        <p:spPr>
          <a:xfrm>
            <a:off x="3376725" y="3641963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2"/>
          <p:cNvSpPr/>
          <p:nvPr/>
        </p:nvSpPr>
        <p:spPr>
          <a:xfrm>
            <a:off x="5023350" y="2455025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2"/>
          <p:cNvSpPr/>
          <p:nvPr/>
        </p:nvSpPr>
        <p:spPr>
          <a:xfrm>
            <a:off x="4341550" y="19978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2"/>
          <p:cNvSpPr/>
          <p:nvPr/>
        </p:nvSpPr>
        <p:spPr>
          <a:xfrm>
            <a:off x="4608550" y="247448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2"/>
          <p:cNvSpPr/>
          <p:nvPr/>
        </p:nvSpPr>
        <p:spPr>
          <a:xfrm>
            <a:off x="5023350" y="177438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2"/>
          <p:cNvSpPr/>
          <p:nvPr/>
        </p:nvSpPr>
        <p:spPr>
          <a:xfrm>
            <a:off x="4193750" y="24550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2"/>
          <p:cNvSpPr/>
          <p:nvPr/>
        </p:nvSpPr>
        <p:spPr>
          <a:xfrm>
            <a:off x="3529125" y="3794363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2"/>
          <p:cNvSpPr/>
          <p:nvPr/>
        </p:nvSpPr>
        <p:spPr>
          <a:xfrm>
            <a:off x="4916200" y="2724575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2"/>
          <p:cNvSpPr/>
          <p:nvPr/>
        </p:nvSpPr>
        <p:spPr>
          <a:xfrm>
            <a:off x="5093275" y="20923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2"/>
          <p:cNvSpPr/>
          <p:nvPr/>
        </p:nvSpPr>
        <p:spPr>
          <a:xfrm>
            <a:off x="4226950" y="3231900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2"/>
          <p:cNvSpPr/>
          <p:nvPr/>
        </p:nvSpPr>
        <p:spPr>
          <a:xfrm>
            <a:off x="4092925" y="2983838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4" name="Google Shape;344;p22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5" name="Google Shape;345;p22"/>
          <p:cNvSpPr/>
          <p:nvPr/>
        </p:nvSpPr>
        <p:spPr>
          <a:xfrm>
            <a:off x="3726050" y="3168850"/>
            <a:ext cx="114600" cy="1146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2"/>
          <p:cNvSpPr/>
          <p:nvPr/>
        </p:nvSpPr>
        <p:spPr>
          <a:xfrm>
            <a:off x="4801600" y="2241700"/>
            <a:ext cx="114600" cy="1146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7" name="Google Shape;347;p22"/>
          <p:cNvCxnSpPr/>
          <p:nvPr/>
        </p:nvCxnSpPr>
        <p:spPr>
          <a:xfrm rot="10800000">
            <a:off x="3404875" y="1815875"/>
            <a:ext cx="1912500" cy="210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48" name="Google Shape;348;p22"/>
          <p:cNvSpPr txBox="1"/>
          <p:nvPr/>
        </p:nvSpPr>
        <p:spPr>
          <a:xfrm>
            <a:off x="738925" y="874150"/>
            <a:ext cx="7466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Step5: 각 데이터를 새로운 centroid에 할당하기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"/>
          <p:cNvSpPr txBox="1">
            <a:spLocks noGrp="1"/>
          </p:cNvSpPr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K-Means: Algorithm</a:t>
            </a:r>
            <a:endParaRPr/>
          </a:p>
        </p:txBody>
      </p:sp>
      <p:cxnSp>
        <p:nvCxnSpPr>
          <p:cNvPr id="354" name="Google Shape;354;p23"/>
          <p:cNvCxnSpPr/>
          <p:nvPr/>
        </p:nvCxnSpPr>
        <p:spPr>
          <a:xfrm>
            <a:off x="2973425" y="4008800"/>
            <a:ext cx="281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" name="Google Shape;355;p23"/>
          <p:cNvCxnSpPr/>
          <p:nvPr/>
        </p:nvCxnSpPr>
        <p:spPr>
          <a:xfrm rot="10800000">
            <a:off x="3125825" y="1659800"/>
            <a:ext cx="0" cy="250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6" name="Google Shape;356;p23"/>
          <p:cNvSpPr/>
          <p:nvPr/>
        </p:nvSpPr>
        <p:spPr>
          <a:xfrm>
            <a:off x="4456150" y="18454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3"/>
          <p:cNvSpPr/>
          <p:nvPr/>
        </p:nvSpPr>
        <p:spPr>
          <a:xfrm>
            <a:off x="4810225" y="18454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3"/>
          <p:cNvSpPr/>
          <p:nvPr/>
        </p:nvSpPr>
        <p:spPr>
          <a:xfrm>
            <a:off x="3310300" y="3025625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3"/>
          <p:cNvSpPr/>
          <p:nvPr/>
        </p:nvSpPr>
        <p:spPr>
          <a:xfrm>
            <a:off x="3408263" y="3283450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3"/>
          <p:cNvSpPr/>
          <p:nvPr/>
        </p:nvSpPr>
        <p:spPr>
          <a:xfrm>
            <a:off x="3957700" y="3533138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3"/>
          <p:cNvSpPr/>
          <p:nvPr/>
        </p:nvSpPr>
        <p:spPr>
          <a:xfrm>
            <a:off x="3767500" y="2849738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3"/>
          <p:cNvSpPr/>
          <p:nvPr/>
        </p:nvSpPr>
        <p:spPr>
          <a:xfrm>
            <a:off x="5282900" y="2455025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3"/>
          <p:cNvSpPr/>
          <p:nvPr/>
        </p:nvSpPr>
        <p:spPr>
          <a:xfrm>
            <a:off x="3376725" y="3641963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3"/>
          <p:cNvSpPr/>
          <p:nvPr/>
        </p:nvSpPr>
        <p:spPr>
          <a:xfrm>
            <a:off x="5023350" y="2455025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3"/>
          <p:cNvSpPr/>
          <p:nvPr/>
        </p:nvSpPr>
        <p:spPr>
          <a:xfrm>
            <a:off x="4341550" y="19978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3"/>
          <p:cNvSpPr/>
          <p:nvPr/>
        </p:nvSpPr>
        <p:spPr>
          <a:xfrm>
            <a:off x="4608550" y="247448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3"/>
          <p:cNvSpPr/>
          <p:nvPr/>
        </p:nvSpPr>
        <p:spPr>
          <a:xfrm>
            <a:off x="5023350" y="177438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3"/>
          <p:cNvSpPr/>
          <p:nvPr/>
        </p:nvSpPr>
        <p:spPr>
          <a:xfrm>
            <a:off x="4193750" y="24550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3"/>
          <p:cNvSpPr/>
          <p:nvPr/>
        </p:nvSpPr>
        <p:spPr>
          <a:xfrm>
            <a:off x="3529125" y="3794363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3"/>
          <p:cNvSpPr/>
          <p:nvPr/>
        </p:nvSpPr>
        <p:spPr>
          <a:xfrm>
            <a:off x="4916200" y="2724575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3"/>
          <p:cNvSpPr/>
          <p:nvPr/>
        </p:nvSpPr>
        <p:spPr>
          <a:xfrm>
            <a:off x="5093275" y="20923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3"/>
          <p:cNvSpPr/>
          <p:nvPr/>
        </p:nvSpPr>
        <p:spPr>
          <a:xfrm>
            <a:off x="4226950" y="3231900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3"/>
          <p:cNvSpPr/>
          <p:nvPr/>
        </p:nvSpPr>
        <p:spPr>
          <a:xfrm>
            <a:off x="4092925" y="2983838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4" name="Google Shape;374;p23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5" name="Google Shape;375;p23"/>
          <p:cNvSpPr/>
          <p:nvPr/>
        </p:nvSpPr>
        <p:spPr>
          <a:xfrm>
            <a:off x="3726050" y="3168850"/>
            <a:ext cx="114600" cy="1146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3"/>
          <p:cNvSpPr/>
          <p:nvPr/>
        </p:nvSpPr>
        <p:spPr>
          <a:xfrm>
            <a:off x="4801600" y="2241700"/>
            <a:ext cx="114600" cy="1146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7" name="Google Shape;377;p23"/>
          <p:cNvCxnSpPr/>
          <p:nvPr/>
        </p:nvCxnSpPr>
        <p:spPr>
          <a:xfrm rot="10800000">
            <a:off x="3404875" y="1815875"/>
            <a:ext cx="1912500" cy="210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78" name="Google Shape;378;p23"/>
          <p:cNvSpPr txBox="1"/>
          <p:nvPr/>
        </p:nvSpPr>
        <p:spPr>
          <a:xfrm>
            <a:off x="738925" y="874150"/>
            <a:ext cx="7466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Step6: 할당된 centroid가 변경된 데이터가 있는가? YES → Step4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4"/>
          <p:cNvSpPr txBox="1">
            <a:spLocks noGrp="1"/>
          </p:cNvSpPr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K-Means: Algorithm</a:t>
            </a:r>
            <a:endParaRPr/>
          </a:p>
        </p:txBody>
      </p:sp>
      <p:cxnSp>
        <p:nvCxnSpPr>
          <p:cNvPr id="384" name="Google Shape;384;p24"/>
          <p:cNvCxnSpPr/>
          <p:nvPr/>
        </p:nvCxnSpPr>
        <p:spPr>
          <a:xfrm>
            <a:off x="2973425" y="4008800"/>
            <a:ext cx="281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5" name="Google Shape;385;p24"/>
          <p:cNvCxnSpPr/>
          <p:nvPr/>
        </p:nvCxnSpPr>
        <p:spPr>
          <a:xfrm rot="10800000">
            <a:off x="3125825" y="1659800"/>
            <a:ext cx="0" cy="250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6" name="Google Shape;386;p24"/>
          <p:cNvSpPr/>
          <p:nvPr/>
        </p:nvSpPr>
        <p:spPr>
          <a:xfrm>
            <a:off x="4456150" y="18454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4"/>
          <p:cNvSpPr/>
          <p:nvPr/>
        </p:nvSpPr>
        <p:spPr>
          <a:xfrm>
            <a:off x="4810225" y="18454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4"/>
          <p:cNvSpPr/>
          <p:nvPr/>
        </p:nvSpPr>
        <p:spPr>
          <a:xfrm>
            <a:off x="3310300" y="3025625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4"/>
          <p:cNvSpPr/>
          <p:nvPr/>
        </p:nvSpPr>
        <p:spPr>
          <a:xfrm>
            <a:off x="3408263" y="3283450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4"/>
          <p:cNvSpPr/>
          <p:nvPr/>
        </p:nvSpPr>
        <p:spPr>
          <a:xfrm>
            <a:off x="3957700" y="3533138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4"/>
          <p:cNvSpPr/>
          <p:nvPr/>
        </p:nvSpPr>
        <p:spPr>
          <a:xfrm>
            <a:off x="3767500" y="2849738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4"/>
          <p:cNvSpPr/>
          <p:nvPr/>
        </p:nvSpPr>
        <p:spPr>
          <a:xfrm>
            <a:off x="5282900" y="2455025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4"/>
          <p:cNvSpPr/>
          <p:nvPr/>
        </p:nvSpPr>
        <p:spPr>
          <a:xfrm>
            <a:off x="3376725" y="3641963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4"/>
          <p:cNvSpPr/>
          <p:nvPr/>
        </p:nvSpPr>
        <p:spPr>
          <a:xfrm>
            <a:off x="5023350" y="2455025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4"/>
          <p:cNvSpPr/>
          <p:nvPr/>
        </p:nvSpPr>
        <p:spPr>
          <a:xfrm>
            <a:off x="4341550" y="19978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4"/>
          <p:cNvSpPr/>
          <p:nvPr/>
        </p:nvSpPr>
        <p:spPr>
          <a:xfrm>
            <a:off x="4608550" y="247448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4"/>
          <p:cNvSpPr/>
          <p:nvPr/>
        </p:nvSpPr>
        <p:spPr>
          <a:xfrm>
            <a:off x="5023350" y="177438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4"/>
          <p:cNvSpPr/>
          <p:nvPr/>
        </p:nvSpPr>
        <p:spPr>
          <a:xfrm>
            <a:off x="4193750" y="24550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4"/>
          <p:cNvSpPr/>
          <p:nvPr/>
        </p:nvSpPr>
        <p:spPr>
          <a:xfrm>
            <a:off x="3529125" y="3794363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4"/>
          <p:cNvSpPr/>
          <p:nvPr/>
        </p:nvSpPr>
        <p:spPr>
          <a:xfrm>
            <a:off x="4916200" y="2724575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4"/>
          <p:cNvSpPr/>
          <p:nvPr/>
        </p:nvSpPr>
        <p:spPr>
          <a:xfrm>
            <a:off x="5093275" y="20923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4"/>
          <p:cNvSpPr/>
          <p:nvPr/>
        </p:nvSpPr>
        <p:spPr>
          <a:xfrm>
            <a:off x="4226950" y="3231900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4"/>
          <p:cNvSpPr/>
          <p:nvPr/>
        </p:nvSpPr>
        <p:spPr>
          <a:xfrm>
            <a:off x="4092925" y="2983838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4" name="Google Shape;404;p24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5" name="Google Shape;405;p24"/>
          <p:cNvSpPr/>
          <p:nvPr/>
        </p:nvSpPr>
        <p:spPr>
          <a:xfrm>
            <a:off x="3730875" y="3283450"/>
            <a:ext cx="114600" cy="1146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4"/>
          <p:cNvSpPr/>
          <p:nvPr/>
        </p:nvSpPr>
        <p:spPr>
          <a:xfrm>
            <a:off x="4723150" y="2164425"/>
            <a:ext cx="114600" cy="1146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7" name="Google Shape;407;p24"/>
          <p:cNvCxnSpPr/>
          <p:nvPr/>
        </p:nvCxnSpPr>
        <p:spPr>
          <a:xfrm rot="10800000">
            <a:off x="3308375" y="1926925"/>
            <a:ext cx="2124900" cy="19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08" name="Google Shape;408;p24"/>
          <p:cNvSpPr txBox="1"/>
          <p:nvPr/>
        </p:nvSpPr>
        <p:spPr>
          <a:xfrm>
            <a:off x="738925" y="874150"/>
            <a:ext cx="7466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Step6: 할당된 centroid가 변경된 데이터가 있는가? NO → Finish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"/>
          <p:cNvSpPr txBox="1">
            <a:spLocks noGrp="1"/>
          </p:cNvSpPr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K-Means: Disadvantages</a:t>
            </a:r>
            <a:endParaRPr/>
          </a:p>
        </p:txBody>
      </p:sp>
      <p:cxnSp>
        <p:nvCxnSpPr>
          <p:cNvPr id="414" name="Google Shape;414;p25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15" name="Google Shape;4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75" y="1438100"/>
            <a:ext cx="8801100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25"/>
          <p:cNvSpPr txBox="1"/>
          <p:nvPr/>
        </p:nvSpPr>
        <p:spPr>
          <a:xfrm>
            <a:off x="251125" y="918700"/>
            <a:ext cx="33084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sklearn.cluster.KMeans</a:t>
            </a:r>
            <a:endParaRPr b="1"/>
          </a:p>
        </p:txBody>
      </p:sp>
      <p:sp>
        <p:nvSpPr>
          <p:cNvPr id="417" name="Google Shape;417;p25"/>
          <p:cNvSpPr txBox="1"/>
          <p:nvPr/>
        </p:nvSpPr>
        <p:spPr>
          <a:xfrm>
            <a:off x="5476750" y="4882800"/>
            <a:ext cx="36777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hlink"/>
                </a:solidFill>
                <a:hlinkClick r:id="rId4"/>
              </a:rPr>
              <a:t>https://scikit-learn.org/stable/modules/generated/sklearn.cluster.KMeans.html</a:t>
            </a:r>
            <a:endParaRPr sz="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6"/>
          <p:cNvSpPr txBox="1">
            <a:spLocks noGrp="1"/>
          </p:cNvSpPr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K-Means: Disadvantages</a:t>
            </a:r>
            <a:endParaRPr/>
          </a:p>
        </p:txBody>
      </p:sp>
      <p:cxnSp>
        <p:nvCxnSpPr>
          <p:cNvPr id="423" name="Google Shape;423;p26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4" name="Google Shape;424;p26"/>
          <p:cNvSpPr txBox="1"/>
          <p:nvPr/>
        </p:nvSpPr>
        <p:spPr>
          <a:xfrm>
            <a:off x="174925" y="766300"/>
            <a:ext cx="33084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Random Initialization Trap</a:t>
            </a:r>
            <a:endParaRPr b="1"/>
          </a:p>
        </p:txBody>
      </p:sp>
      <p:cxnSp>
        <p:nvCxnSpPr>
          <p:cNvPr id="425" name="Google Shape;425;p26"/>
          <p:cNvCxnSpPr/>
          <p:nvPr/>
        </p:nvCxnSpPr>
        <p:spPr>
          <a:xfrm>
            <a:off x="806825" y="4017300"/>
            <a:ext cx="278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6" name="Google Shape;426;p26"/>
          <p:cNvCxnSpPr/>
          <p:nvPr/>
        </p:nvCxnSpPr>
        <p:spPr>
          <a:xfrm rot="10800000">
            <a:off x="959225" y="1668300"/>
            <a:ext cx="0" cy="250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7" name="Google Shape;427;p26"/>
          <p:cNvSpPr/>
          <p:nvPr/>
        </p:nvSpPr>
        <p:spPr>
          <a:xfrm>
            <a:off x="2801525" y="182216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6"/>
          <p:cNvSpPr/>
          <p:nvPr/>
        </p:nvSpPr>
        <p:spPr>
          <a:xfrm>
            <a:off x="2953925" y="197456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6"/>
          <p:cNvSpPr/>
          <p:nvPr/>
        </p:nvSpPr>
        <p:spPr>
          <a:xfrm>
            <a:off x="3106325" y="212696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6"/>
          <p:cNvSpPr/>
          <p:nvPr/>
        </p:nvSpPr>
        <p:spPr>
          <a:xfrm>
            <a:off x="3155600" y="182216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6"/>
          <p:cNvSpPr/>
          <p:nvPr/>
        </p:nvSpPr>
        <p:spPr>
          <a:xfrm>
            <a:off x="1143700" y="3034125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6"/>
          <p:cNvSpPr/>
          <p:nvPr/>
        </p:nvSpPr>
        <p:spPr>
          <a:xfrm>
            <a:off x="1442775" y="3034125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6"/>
          <p:cNvSpPr/>
          <p:nvPr/>
        </p:nvSpPr>
        <p:spPr>
          <a:xfrm>
            <a:off x="1638700" y="3174788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6"/>
          <p:cNvSpPr/>
          <p:nvPr/>
        </p:nvSpPr>
        <p:spPr>
          <a:xfrm>
            <a:off x="1241663" y="3291950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6"/>
          <p:cNvSpPr/>
          <p:nvPr/>
        </p:nvSpPr>
        <p:spPr>
          <a:xfrm>
            <a:off x="1557375" y="3525713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6"/>
          <p:cNvSpPr/>
          <p:nvPr/>
        </p:nvSpPr>
        <p:spPr>
          <a:xfrm>
            <a:off x="2820100" y="2953925"/>
            <a:ext cx="114600" cy="1146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6"/>
          <p:cNvSpPr/>
          <p:nvPr/>
        </p:nvSpPr>
        <p:spPr>
          <a:xfrm>
            <a:off x="3224600" y="3302300"/>
            <a:ext cx="114600" cy="1146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6"/>
          <p:cNvSpPr/>
          <p:nvPr/>
        </p:nvSpPr>
        <p:spPr>
          <a:xfrm>
            <a:off x="1600900" y="2858238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6"/>
          <p:cNvSpPr/>
          <p:nvPr/>
        </p:nvSpPr>
        <p:spPr>
          <a:xfrm>
            <a:off x="3182525" y="3110750"/>
            <a:ext cx="114600" cy="1146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6"/>
          <p:cNvSpPr/>
          <p:nvPr/>
        </p:nvSpPr>
        <p:spPr>
          <a:xfrm>
            <a:off x="2801525" y="3187700"/>
            <a:ext cx="114600" cy="1146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6"/>
          <p:cNvSpPr/>
          <p:nvPr/>
        </p:nvSpPr>
        <p:spPr>
          <a:xfrm>
            <a:off x="3079650" y="2836775"/>
            <a:ext cx="114600" cy="1146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6"/>
          <p:cNvSpPr/>
          <p:nvPr/>
        </p:nvSpPr>
        <p:spPr>
          <a:xfrm>
            <a:off x="2686925" y="197456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6"/>
          <p:cNvSpPr/>
          <p:nvPr/>
        </p:nvSpPr>
        <p:spPr>
          <a:xfrm>
            <a:off x="2953925" y="229058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6"/>
          <p:cNvSpPr/>
          <p:nvPr/>
        </p:nvSpPr>
        <p:spPr>
          <a:xfrm>
            <a:off x="3368725" y="175113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6"/>
          <p:cNvSpPr/>
          <p:nvPr/>
        </p:nvSpPr>
        <p:spPr>
          <a:xfrm>
            <a:off x="1959550" y="2743638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6"/>
          <p:cNvSpPr/>
          <p:nvPr/>
        </p:nvSpPr>
        <p:spPr>
          <a:xfrm>
            <a:off x="2972500" y="3355850"/>
            <a:ext cx="114600" cy="1146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6"/>
          <p:cNvSpPr/>
          <p:nvPr/>
        </p:nvSpPr>
        <p:spPr>
          <a:xfrm>
            <a:off x="2972500" y="3106325"/>
            <a:ext cx="114600" cy="1146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6"/>
          <p:cNvSpPr/>
          <p:nvPr/>
        </p:nvSpPr>
        <p:spPr>
          <a:xfrm>
            <a:off x="3106325" y="243176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6"/>
          <p:cNvSpPr/>
          <p:nvPr/>
        </p:nvSpPr>
        <p:spPr>
          <a:xfrm>
            <a:off x="1791100" y="3327188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6"/>
          <p:cNvSpPr/>
          <p:nvPr/>
        </p:nvSpPr>
        <p:spPr>
          <a:xfrm>
            <a:off x="1926325" y="2992338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6"/>
          <p:cNvSpPr/>
          <p:nvPr/>
        </p:nvSpPr>
        <p:spPr>
          <a:xfrm>
            <a:off x="3258725" y="227936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6"/>
          <p:cNvSpPr/>
          <p:nvPr/>
        </p:nvSpPr>
        <p:spPr>
          <a:xfrm>
            <a:off x="2839325" y="212696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6"/>
          <p:cNvSpPr/>
          <p:nvPr/>
        </p:nvSpPr>
        <p:spPr>
          <a:xfrm>
            <a:off x="3041000" y="2075538"/>
            <a:ext cx="114600" cy="114600"/>
          </a:xfrm>
          <a:prstGeom prst="rect">
            <a:avLst/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6"/>
          <p:cNvSpPr/>
          <p:nvPr/>
        </p:nvSpPr>
        <p:spPr>
          <a:xfrm>
            <a:off x="1557375" y="2953925"/>
            <a:ext cx="114600" cy="114600"/>
          </a:xfrm>
          <a:prstGeom prst="rect">
            <a:avLst/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6"/>
          <p:cNvSpPr/>
          <p:nvPr/>
        </p:nvSpPr>
        <p:spPr>
          <a:xfrm>
            <a:off x="3041000" y="3153938"/>
            <a:ext cx="114600" cy="114600"/>
          </a:xfrm>
          <a:prstGeom prst="rect">
            <a:avLst/>
          </a:prstGeom>
          <a:solidFill>
            <a:srgbClr val="B6D7A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6"/>
          <p:cNvSpPr/>
          <p:nvPr/>
        </p:nvSpPr>
        <p:spPr>
          <a:xfrm>
            <a:off x="1295750" y="2743638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6"/>
          <p:cNvSpPr/>
          <p:nvPr/>
        </p:nvSpPr>
        <p:spPr>
          <a:xfrm>
            <a:off x="1600900" y="2571738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6"/>
          <p:cNvSpPr/>
          <p:nvPr/>
        </p:nvSpPr>
        <p:spPr>
          <a:xfrm>
            <a:off x="1410350" y="2431763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6"/>
          <p:cNvSpPr/>
          <p:nvPr/>
        </p:nvSpPr>
        <p:spPr>
          <a:xfrm>
            <a:off x="1557375" y="2075538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0" name="Google Shape;460;p26"/>
          <p:cNvCxnSpPr/>
          <p:nvPr/>
        </p:nvCxnSpPr>
        <p:spPr>
          <a:xfrm>
            <a:off x="5659475" y="4023950"/>
            <a:ext cx="278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1" name="Google Shape;461;p26"/>
          <p:cNvCxnSpPr/>
          <p:nvPr/>
        </p:nvCxnSpPr>
        <p:spPr>
          <a:xfrm rot="10800000">
            <a:off x="5811875" y="1674950"/>
            <a:ext cx="0" cy="250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2" name="Google Shape;462;p26"/>
          <p:cNvSpPr/>
          <p:nvPr/>
        </p:nvSpPr>
        <p:spPr>
          <a:xfrm>
            <a:off x="7654175" y="1828813"/>
            <a:ext cx="114600" cy="1146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6"/>
          <p:cNvSpPr/>
          <p:nvPr/>
        </p:nvSpPr>
        <p:spPr>
          <a:xfrm>
            <a:off x="7806575" y="1981213"/>
            <a:ext cx="114600" cy="1146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6"/>
          <p:cNvSpPr/>
          <p:nvPr/>
        </p:nvSpPr>
        <p:spPr>
          <a:xfrm>
            <a:off x="7958975" y="2133613"/>
            <a:ext cx="114600" cy="1146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6"/>
          <p:cNvSpPr/>
          <p:nvPr/>
        </p:nvSpPr>
        <p:spPr>
          <a:xfrm>
            <a:off x="8008250" y="1828813"/>
            <a:ext cx="114600" cy="1146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6"/>
          <p:cNvSpPr/>
          <p:nvPr/>
        </p:nvSpPr>
        <p:spPr>
          <a:xfrm>
            <a:off x="5996350" y="3040775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6"/>
          <p:cNvSpPr/>
          <p:nvPr/>
        </p:nvSpPr>
        <p:spPr>
          <a:xfrm>
            <a:off x="6295425" y="3040775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6"/>
          <p:cNvSpPr/>
          <p:nvPr/>
        </p:nvSpPr>
        <p:spPr>
          <a:xfrm>
            <a:off x="6491350" y="318143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6"/>
          <p:cNvSpPr/>
          <p:nvPr/>
        </p:nvSpPr>
        <p:spPr>
          <a:xfrm>
            <a:off x="6094313" y="3298600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6"/>
          <p:cNvSpPr/>
          <p:nvPr/>
        </p:nvSpPr>
        <p:spPr>
          <a:xfrm>
            <a:off x="6410025" y="353236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6"/>
          <p:cNvSpPr/>
          <p:nvPr/>
        </p:nvSpPr>
        <p:spPr>
          <a:xfrm>
            <a:off x="7672750" y="2960575"/>
            <a:ext cx="114600" cy="1146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6"/>
          <p:cNvSpPr/>
          <p:nvPr/>
        </p:nvSpPr>
        <p:spPr>
          <a:xfrm>
            <a:off x="8077250" y="3308950"/>
            <a:ext cx="114600" cy="1146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6"/>
          <p:cNvSpPr/>
          <p:nvPr/>
        </p:nvSpPr>
        <p:spPr>
          <a:xfrm>
            <a:off x="6453550" y="286488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6"/>
          <p:cNvSpPr/>
          <p:nvPr/>
        </p:nvSpPr>
        <p:spPr>
          <a:xfrm>
            <a:off x="8035175" y="3117400"/>
            <a:ext cx="114600" cy="1146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6"/>
          <p:cNvSpPr/>
          <p:nvPr/>
        </p:nvSpPr>
        <p:spPr>
          <a:xfrm>
            <a:off x="7654175" y="3194350"/>
            <a:ext cx="114600" cy="1146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6"/>
          <p:cNvSpPr/>
          <p:nvPr/>
        </p:nvSpPr>
        <p:spPr>
          <a:xfrm>
            <a:off x="7932300" y="2843425"/>
            <a:ext cx="114600" cy="1146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6"/>
          <p:cNvSpPr/>
          <p:nvPr/>
        </p:nvSpPr>
        <p:spPr>
          <a:xfrm>
            <a:off x="7539575" y="1981213"/>
            <a:ext cx="114600" cy="1146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6"/>
          <p:cNvSpPr/>
          <p:nvPr/>
        </p:nvSpPr>
        <p:spPr>
          <a:xfrm>
            <a:off x="7806575" y="2297238"/>
            <a:ext cx="114600" cy="1146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6"/>
          <p:cNvSpPr/>
          <p:nvPr/>
        </p:nvSpPr>
        <p:spPr>
          <a:xfrm>
            <a:off x="8221375" y="1757788"/>
            <a:ext cx="114600" cy="1146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6"/>
          <p:cNvSpPr/>
          <p:nvPr/>
        </p:nvSpPr>
        <p:spPr>
          <a:xfrm>
            <a:off x="6812200" y="2750288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6"/>
          <p:cNvSpPr/>
          <p:nvPr/>
        </p:nvSpPr>
        <p:spPr>
          <a:xfrm>
            <a:off x="7825150" y="3362500"/>
            <a:ext cx="114600" cy="1146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6"/>
          <p:cNvSpPr/>
          <p:nvPr/>
        </p:nvSpPr>
        <p:spPr>
          <a:xfrm>
            <a:off x="7825150" y="3112975"/>
            <a:ext cx="114600" cy="1146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6"/>
          <p:cNvSpPr/>
          <p:nvPr/>
        </p:nvSpPr>
        <p:spPr>
          <a:xfrm>
            <a:off x="7958975" y="2438413"/>
            <a:ext cx="114600" cy="1146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6"/>
          <p:cNvSpPr/>
          <p:nvPr/>
        </p:nvSpPr>
        <p:spPr>
          <a:xfrm>
            <a:off x="6643750" y="333383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6"/>
          <p:cNvSpPr/>
          <p:nvPr/>
        </p:nvSpPr>
        <p:spPr>
          <a:xfrm>
            <a:off x="6778975" y="299898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6"/>
          <p:cNvSpPr/>
          <p:nvPr/>
        </p:nvSpPr>
        <p:spPr>
          <a:xfrm>
            <a:off x="8111375" y="2286013"/>
            <a:ext cx="114600" cy="1146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6"/>
          <p:cNvSpPr/>
          <p:nvPr/>
        </p:nvSpPr>
        <p:spPr>
          <a:xfrm>
            <a:off x="7691975" y="2133613"/>
            <a:ext cx="114600" cy="1146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6"/>
          <p:cNvSpPr/>
          <p:nvPr/>
        </p:nvSpPr>
        <p:spPr>
          <a:xfrm>
            <a:off x="6415150" y="3260788"/>
            <a:ext cx="114600" cy="114600"/>
          </a:xfrm>
          <a:prstGeom prst="rect">
            <a:avLst/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6"/>
          <p:cNvSpPr/>
          <p:nvPr/>
        </p:nvSpPr>
        <p:spPr>
          <a:xfrm>
            <a:off x="6338950" y="2297250"/>
            <a:ext cx="114600" cy="114600"/>
          </a:xfrm>
          <a:prstGeom prst="rect">
            <a:avLst/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6"/>
          <p:cNvSpPr/>
          <p:nvPr/>
        </p:nvSpPr>
        <p:spPr>
          <a:xfrm>
            <a:off x="7558150" y="2574388"/>
            <a:ext cx="114600" cy="114600"/>
          </a:xfrm>
          <a:prstGeom prst="rect">
            <a:avLst/>
          </a:prstGeom>
          <a:solidFill>
            <a:srgbClr val="B6D7A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6"/>
          <p:cNvSpPr/>
          <p:nvPr/>
        </p:nvSpPr>
        <p:spPr>
          <a:xfrm>
            <a:off x="6148400" y="2750288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6"/>
          <p:cNvSpPr/>
          <p:nvPr/>
        </p:nvSpPr>
        <p:spPr>
          <a:xfrm>
            <a:off x="6453550" y="2578388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6"/>
          <p:cNvSpPr/>
          <p:nvPr/>
        </p:nvSpPr>
        <p:spPr>
          <a:xfrm>
            <a:off x="6263000" y="2438413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6"/>
          <p:cNvSpPr/>
          <p:nvPr/>
        </p:nvSpPr>
        <p:spPr>
          <a:xfrm>
            <a:off x="6410025" y="2082188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5" name="Google Shape;495;p26"/>
          <p:cNvCxnSpPr/>
          <p:nvPr/>
        </p:nvCxnSpPr>
        <p:spPr>
          <a:xfrm rot="10800000">
            <a:off x="1710275" y="1398750"/>
            <a:ext cx="636900" cy="132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96" name="Google Shape;496;p26"/>
          <p:cNvCxnSpPr/>
          <p:nvPr/>
        </p:nvCxnSpPr>
        <p:spPr>
          <a:xfrm flipH="1">
            <a:off x="2332918" y="2690075"/>
            <a:ext cx="1163700" cy="3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97" name="Google Shape;497;p26"/>
          <p:cNvCxnSpPr/>
          <p:nvPr/>
        </p:nvCxnSpPr>
        <p:spPr>
          <a:xfrm rot="10800000" flipH="1">
            <a:off x="2337525" y="2719075"/>
            <a:ext cx="4800" cy="117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98" name="Google Shape;498;p26"/>
          <p:cNvCxnSpPr/>
          <p:nvPr/>
        </p:nvCxnSpPr>
        <p:spPr>
          <a:xfrm rot="10800000" flipH="1">
            <a:off x="6941813" y="1656725"/>
            <a:ext cx="289800" cy="120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99" name="Google Shape;499;p26"/>
          <p:cNvCxnSpPr/>
          <p:nvPr/>
        </p:nvCxnSpPr>
        <p:spPr>
          <a:xfrm flipH="1">
            <a:off x="5878592" y="2886655"/>
            <a:ext cx="1048200" cy="3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00" name="Google Shape;500;p26"/>
          <p:cNvCxnSpPr/>
          <p:nvPr/>
        </p:nvCxnSpPr>
        <p:spPr>
          <a:xfrm rot="10800000">
            <a:off x="6952945" y="2896917"/>
            <a:ext cx="836400" cy="110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01" name="Google Shape;501;p26"/>
          <p:cNvSpPr txBox="1"/>
          <p:nvPr/>
        </p:nvSpPr>
        <p:spPr>
          <a:xfrm>
            <a:off x="4406000" y="2638650"/>
            <a:ext cx="503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7"/>
          <p:cNvSpPr txBox="1">
            <a:spLocks noGrp="1"/>
          </p:cNvSpPr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K-Means: Disadvantages</a:t>
            </a:r>
            <a:endParaRPr/>
          </a:p>
        </p:txBody>
      </p:sp>
      <p:cxnSp>
        <p:nvCxnSpPr>
          <p:cNvPr id="507" name="Google Shape;507;p27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8" name="Google Shape;508;p27"/>
          <p:cNvSpPr txBox="1"/>
          <p:nvPr/>
        </p:nvSpPr>
        <p:spPr>
          <a:xfrm>
            <a:off x="174925" y="766300"/>
            <a:ext cx="33084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Random Initialization Trap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Solution: K-Means++</a:t>
            </a:r>
            <a:endParaRPr sz="1200"/>
          </a:p>
        </p:txBody>
      </p:sp>
      <p:sp>
        <p:nvSpPr>
          <p:cNvPr id="509" name="Google Shape;509;p27"/>
          <p:cNvSpPr txBox="1"/>
          <p:nvPr/>
        </p:nvSpPr>
        <p:spPr>
          <a:xfrm>
            <a:off x="1256750" y="1587550"/>
            <a:ext cx="4678800" cy="17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Step1: 랜덤한 initial point C</a:t>
            </a:r>
            <a:r>
              <a:rPr lang="ko" sz="1000"/>
              <a:t>1</a:t>
            </a:r>
            <a:r>
              <a:rPr lang="ko"/>
              <a:t>을 임의로 선택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Step2: C</a:t>
            </a:r>
            <a:r>
              <a:rPr lang="ko" sz="1000"/>
              <a:t>t</a:t>
            </a:r>
            <a:r>
              <a:rPr lang="ko"/>
              <a:t>를 C</a:t>
            </a:r>
            <a:r>
              <a:rPr lang="ko" sz="1000"/>
              <a:t>t-1</a:t>
            </a:r>
            <a:r>
              <a:rPr lang="ko"/>
              <a:t>와 거리가 먼 곳을 선택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Step3: K개의 Initial point를 선택할 때 까지 step2 반복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8"/>
          <p:cNvSpPr txBox="1">
            <a:spLocks noGrp="1"/>
          </p:cNvSpPr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K-Means: Number of Clusters</a:t>
            </a:r>
            <a:endParaRPr/>
          </a:p>
        </p:txBody>
      </p:sp>
      <p:cxnSp>
        <p:nvCxnSpPr>
          <p:cNvPr id="515" name="Google Shape;515;p28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6" name="Google Shape;516;p28"/>
          <p:cNvSpPr txBox="1"/>
          <p:nvPr/>
        </p:nvSpPr>
        <p:spPr>
          <a:xfrm>
            <a:off x="613325" y="857675"/>
            <a:ext cx="39060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WCSS (Within-Cluster Sums of Squares)</a:t>
            </a:r>
            <a:endParaRPr sz="1200"/>
          </a:p>
        </p:txBody>
      </p:sp>
      <p:pic>
        <p:nvPicPr>
          <p:cNvPr id="517" name="Google Shape;5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475" y="1135100"/>
            <a:ext cx="3432425" cy="1041675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28"/>
          <p:cNvSpPr txBox="1"/>
          <p:nvPr/>
        </p:nvSpPr>
        <p:spPr>
          <a:xfrm>
            <a:off x="5821925" y="4882800"/>
            <a:ext cx="3332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hlink"/>
                </a:solidFill>
                <a:hlinkClick r:id="rId4"/>
              </a:rPr>
              <a:t>https://analyticsindiamag.com/beginners-guide-to-k-means-clustering/</a:t>
            </a:r>
            <a:endParaRPr sz="800"/>
          </a:p>
        </p:txBody>
      </p:sp>
      <p:sp>
        <p:nvSpPr>
          <p:cNvPr id="519" name="Google Shape;519;p28"/>
          <p:cNvSpPr txBox="1"/>
          <p:nvPr/>
        </p:nvSpPr>
        <p:spPr>
          <a:xfrm>
            <a:off x="5099650" y="933875"/>
            <a:ext cx="39060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Elbow method</a:t>
            </a:r>
            <a:endParaRPr sz="1200"/>
          </a:p>
        </p:txBody>
      </p:sp>
      <p:pic>
        <p:nvPicPr>
          <p:cNvPr id="520" name="Google Shape;52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7625" y="1262825"/>
            <a:ext cx="3843275" cy="2480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1" name="Google Shape;521;p28"/>
          <p:cNvCxnSpPr/>
          <p:nvPr/>
        </p:nvCxnSpPr>
        <p:spPr>
          <a:xfrm>
            <a:off x="1024638" y="4741150"/>
            <a:ext cx="278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2" name="Google Shape;522;p28"/>
          <p:cNvCxnSpPr/>
          <p:nvPr/>
        </p:nvCxnSpPr>
        <p:spPr>
          <a:xfrm rot="10800000">
            <a:off x="1177038" y="2392150"/>
            <a:ext cx="0" cy="250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3" name="Google Shape;523;p28"/>
          <p:cNvSpPr/>
          <p:nvPr/>
        </p:nvSpPr>
        <p:spPr>
          <a:xfrm>
            <a:off x="3019338" y="254601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8"/>
          <p:cNvSpPr/>
          <p:nvPr/>
        </p:nvSpPr>
        <p:spPr>
          <a:xfrm>
            <a:off x="3171738" y="269841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8"/>
          <p:cNvSpPr/>
          <p:nvPr/>
        </p:nvSpPr>
        <p:spPr>
          <a:xfrm>
            <a:off x="3324138" y="285081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8"/>
          <p:cNvSpPr/>
          <p:nvPr/>
        </p:nvSpPr>
        <p:spPr>
          <a:xfrm>
            <a:off x="3373413" y="254601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8"/>
          <p:cNvSpPr/>
          <p:nvPr/>
        </p:nvSpPr>
        <p:spPr>
          <a:xfrm>
            <a:off x="1361513" y="3757975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8"/>
          <p:cNvSpPr/>
          <p:nvPr/>
        </p:nvSpPr>
        <p:spPr>
          <a:xfrm>
            <a:off x="1660588" y="3757975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8"/>
          <p:cNvSpPr/>
          <p:nvPr/>
        </p:nvSpPr>
        <p:spPr>
          <a:xfrm>
            <a:off x="1856513" y="3898638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8"/>
          <p:cNvSpPr/>
          <p:nvPr/>
        </p:nvSpPr>
        <p:spPr>
          <a:xfrm>
            <a:off x="1459475" y="4015800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8"/>
          <p:cNvSpPr/>
          <p:nvPr/>
        </p:nvSpPr>
        <p:spPr>
          <a:xfrm>
            <a:off x="1775188" y="424956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8"/>
          <p:cNvSpPr/>
          <p:nvPr/>
        </p:nvSpPr>
        <p:spPr>
          <a:xfrm>
            <a:off x="3037913" y="3677775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8"/>
          <p:cNvSpPr/>
          <p:nvPr/>
        </p:nvSpPr>
        <p:spPr>
          <a:xfrm>
            <a:off x="3442413" y="4026150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8"/>
          <p:cNvSpPr/>
          <p:nvPr/>
        </p:nvSpPr>
        <p:spPr>
          <a:xfrm>
            <a:off x="1818713" y="3582088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8"/>
          <p:cNvSpPr/>
          <p:nvPr/>
        </p:nvSpPr>
        <p:spPr>
          <a:xfrm>
            <a:off x="3400338" y="3834600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8"/>
          <p:cNvSpPr/>
          <p:nvPr/>
        </p:nvSpPr>
        <p:spPr>
          <a:xfrm>
            <a:off x="3019338" y="3911550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8"/>
          <p:cNvSpPr/>
          <p:nvPr/>
        </p:nvSpPr>
        <p:spPr>
          <a:xfrm>
            <a:off x="3297463" y="3560625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8"/>
          <p:cNvSpPr/>
          <p:nvPr/>
        </p:nvSpPr>
        <p:spPr>
          <a:xfrm>
            <a:off x="2904738" y="269841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8"/>
          <p:cNvSpPr/>
          <p:nvPr/>
        </p:nvSpPr>
        <p:spPr>
          <a:xfrm>
            <a:off x="3171738" y="3014438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8"/>
          <p:cNvSpPr/>
          <p:nvPr/>
        </p:nvSpPr>
        <p:spPr>
          <a:xfrm>
            <a:off x="3586538" y="2474988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8"/>
          <p:cNvSpPr/>
          <p:nvPr/>
        </p:nvSpPr>
        <p:spPr>
          <a:xfrm>
            <a:off x="2177363" y="3467488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8"/>
          <p:cNvSpPr/>
          <p:nvPr/>
        </p:nvSpPr>
        <p:spPr>
          <a:xfrm>
            <a:off x="3190313" y="4079700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8"/>
          <p:cNvSpPr/>
          <p:nvPr/>
        </p:nvSpPr>
        <p:spPr>
          <a:xfrm>
            <a:off x="3190313" y="3830175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8"/>
          <p:cNvSpPr/>
          <p:nvPr/>
        </p:nvSpPr>
        <p:spPr>
          <a:xfrm>
            <a:off x="3324138" y="315561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8"/>
          <p:cNvSpPr/>
          <p:nvPr/>
        </p:nvSpPr>
        <p:spPr>
          <a:xfrm>
            <a:off x="2008913" y="4051038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8"/>
          <p:cNvSpPr/>
          <p:nvPr/>
        </p:nvSpPr>
        <p:spPr>
          <a:xfrm>
            <a:off x="2144138" y="3716188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8"/>
          <p:cNvSpPr/>
          <p:nvPr/>
        </p:nvSpPr>
        <p:spPr>
          <a:xfrm>
            <a:off x="3476538" y="300321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8"/>
          <p:cNvSpPr/>
          <p:nvPr/>
        </p:nvSpPr>
        <p:spPr>
          <a:xfrm>
            <a:off x="3057138" y="285081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8"/>
          <p:cNvSpPr/>
          <p:nvPr/>
        </p:nvSpPr>
        <p:spPr>
          <a:xfrm>
            <a:off x="2574992" y="3410209"/>
            <a:ext cx="114600" cy="1146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8"/>
          <p:cNvSpPr/>
          <p:nvPr/>
        </p:nvSpPr>
        <p:spPr>
          <a:xfrm>
            <a:off x="1513563" y="3467488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8"/>
          <p:cNvSpPr/>
          <p:nvPr/>
        </p:nvSpPr>
        <p:spPr>
          <a:xfrm>
            <a:off x="1818713" y="3295588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8"/>
          <p:cNvSpPr/>
          <p:nvPr/>
        </p:nvSpPr>
        <p:spPr>
          <a:xfrm>
            <a:off x="1628163" y="315561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8"/>
          <p:cNvSpPr/>
          <p:nvPr/>
        </p:nvSpPr>
        <p:spPr>
          <a:xfrm>
            <a:off x="1775188" y="2799388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8"/>
          <p:cNvSpPr txBox="1"/>
          <p:nvPr/>
        </p:nvSpPr>
        <p:spPr>
          <a:xfrm>
            <a:off x="2501895" y="3330946"/>
            <a:ext cx="294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C</a:t>
            </a:r>
            <a:r>
              <a:rPr lang="ko" sz="400"/>
              <a:t>k</a:t>
            </a:r>
            <a:endParaRPr sz="400"/>
          </a:p>
        </p:txBody>
      </p:sp>
      <p:sp>
        <p:nvSpPr>
          <p:cNvPr id="555" name="Google Shape;555;p28"/>
          <p:cNvSpPr txBox="1"/>
          <p:nvPr/>
        </p:nvSpPr>
        <p:spPr>
          <a:xfrm>
            <a:off x="1707203" y="2714399"/>
            <a:ext cx="294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d</a:t>
            </a:r>
            <a:r>
              <a:rPr lang="ko" sz="400"/>
              <a:t>i</a:t>
            </a:r>
            <a:endParaRPr sz="300"/>
          </a:p>
        </p:txBody>
      </p:sp>
      <p:cxnSp>
        <p:nvCxnSpPr>
          <p:cNvPr id="556" name="Google Shape;556;p28"/>
          <p:cNvCxnSpPr/>
          <p:nvPr/>
        </p:nvCxnSpPr>
        <p:spPr>
          <a:xfrm rot="10800000">
            <a:off x="1800500" y="2850950"/>
            <a:ext cx="801900" cy="62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9"/>
          <p:cNvSpPr/>
          <p:nvPr/>
        </p:nvSpPr>
        <p:spPr>
          <a:xfrm rot="-412356">
            <a:off x="3073175" y="1398683"/>
            <a:ext cx="3319351" cy="2477530"/>
          </a:xfrm>
          <a:prstGeom prst="ellipse">
            <a:avLst/>
          </a:prstGeom>
          <a:noFill/>
          <a:ln w="28575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9"/>
          <p:cNvSpPr txBox="1">
            <a:spLocks noGrp="1"/>
          </p:cNvSpPr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K-Means: Number of Clusters</a:t>
            </a:r>
            <a:endParaRPr/>
          </a:p>
        </p:txBody>
      </p:sp>
      <p:cxnSp>
        <p:nvCxnSpPr>
          <p:cNvPr id="563" name="Google Shape;563;p29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4" name="Google Shape;564;p29"/>
          <p:cNvSpPr txBox="1"/>
          <p:nvPr/>
        </p:nvSpPr>
        <p:spPr>
          <a:xfrm>
            <a:off x="174925" y="766300"/>
            <a:ext cx="39060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WCSS (Within-Cluster Sums of Squares)</a:t>
            </a:r>
            <a:endParaRPr sz="1200"/>
          </a:p>
        </p:txBody>
      </p:sp>
      <p:cxnSp>
        <p:nvCxnSpPr>
          <p:cNvPr id="565" name="Google Shape;565;p29"/>
          <p:cNvCxnSpPr/>
          <p:nvPr/>
        </p:nvCxnSpPr>
        <p:spPr>
          <a:xfrm>
            <a:off x="3120688" y="4004925"/>
            <a:ext cx="278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6" name="Google Shape;566;p29"/>
          <p:cNvCxnSpPr/>
          <p:nvPr/>
        </p:nvCxnSpPr>
        <p:spPr>
          <a:xfrm rot="10800000">
            <a:off x="3273088" y="1655925"/>
            <a:ext cx="0" cy="250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7" name="Google Shape;567;p29"/>
          <p:cNvSpPr/>
          <p:nvPr/>
        </p:nvSpPr>
        <p:spPr>
          <a:xfrm>
            <a:off x="5115388" y="1809788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9"/>
          <p:cNvSpPr/>
          <p:nvPr/>
        </p:nvSpPr>
        <p:spPr>
          <a:xfrm>
            <a:off x="5267788" y="1962188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9"/>
          <p:cNvSpPr/>
          <p:nvPr/>
        </p:nvSpPr>
        <p:spPr>
          <a:xfrm>
            <a:off x="5420188" y="2114588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9"/>
          <p:cNvSpPr/>
          <p:nvPr/>
        </p:nvSpPr>
        <p:spPr>
          <a:xfrm>
            <a:off x="5469463" y="1809788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9"/>
          <p:cNvSpPr/>
          <p:nvPr/>
        </p:nvSpPr>
        <p:spPr>
          <a:xfrm>
            <a:off x="3457563" y="3021750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9"/>
          <p:cNvSpPr/>
          <p:nvPr/>
        </p:nvSpPr>
        <p:spPr>
          <a:xfrm>
            <a:off x="3756638" y="3021750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9"/>
          <p:cNvSpPr/>
          <p:nvPr/>
        </p:nvSpPr>
        <p:spPr>
          <a:xfrm>
            <a:off x="3952563" y="316241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9"/>
          <p:cNvSpPr/>
          <p:nvPr/>
        </p:nvSpPr>
        <p:spPr>
          <a:xfrm>
            <a:off x="3555525" y="3279575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9"/>
          <p:cNvSpPr/>
          <p:nvPr/>
        </p:nvSpPr>
        <p:spPr>
          <a:xfrm>
            <a:off x="3871238" y="3513338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9"/>
          <p:cNvSpPr/>
          <p:nvPr/>
        </p:nvSpPr>
        <p:spPr>
          <a:xfrm>
            <a:off x="5133963" y="2941550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9"/>
          <p:cNvSpPr/>
          <p:nvPr/>
        </p:nvSpPr>
        <p:spPr>
          <a:xfrm>
            <a:off x="5538463" y="3289925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9"/>
          <p:cNvSpPr/>
          <p:nvPr/>
        </p:nvSpPr>
        <p:spPr>
          <a:xfrm>
            <a:off x="3914763" y="284586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9"/>
          <p:cNvSpPr/>
          <p:nvPr/>
        </p:nvSpPr>
        <p:spPr>
          <a:xfrm>
            <a:off x="5496388" y="3098375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9"/>
          <p:cNvSpPr/>
          <p:nvPr/>
        </p:nvSpPr>
        <p:spPr>
          <a:xfrm>
            <a:off x="5115388" y="3175325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9"/>
          <p:cNvSpPr/>
          <p:nvPr/>
        </p:nvSpPr>
        <p:spPr>
          <a:xfrm>
            <a:off x="5393513" y="2824400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9"/>
          <p:cNvSpPr/>
          <p:nvPr/>
        </p:nvSpPr>
        <p:spPr>
          <a:xfrm>
            <a:off x="5000788" y="1962188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9"/>
          <p:cNvSpPr/>
          <p:nvPr/>
        </p:nvSpPr>
        <p:spPr>
          <a:xfrm>
            <a:off x="5267788" y="227821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9"/>
          <p:cNvSpPr/>
          <p:nvPr/>
        </p:nvSpPr>
        <p:spPr>
          <a:xfrm>
            <a:off x="5682588" y="173876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9"/>
          <p:cNvSpPr/>
          <p:nvPr/>
        </p:nvSpPr>
        <p:spPr>
          <a:xfrm>
            <a:off x="4273413" y="273126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9"/>
          <p:cNvSpPr/>
          <p:nvPr/>
        </p:nvSpPr>
        <p:spPr>
          <a:xfrm>
            <a:off x="5286363" y="3343475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9"/>
          <p:cNvSpPr/>
          <p:nvPr/>
        </p:nvSpPr>
        <p:spPr>
          <a:xfrm>
            <a:off x="5286363" y="3093950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9"/>
          <p:cNvSpPr/>
          <p:nvPr/>
        </p:nvSpPr>
        <p:spPr>
          <a:xfrm>
            <a:off x="5420188" y="2419388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9"/>
          <p:cNvSpPr/>
          <p:nvPr/>
        </p:nvSpPr>
        <p:spPr>
          <a:xfrm>
            <a:off x="4104963" y="331481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9"/>
          <p:cNvSpPr/>
          <p:nvPr/>
        </p:nvSpPr>
        <p:spPr>
          <a:xfrm>
            <a:off x="4240188" y="297996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9"/>
          <p:cNvSpPr/>
          <p:nvPr/>
        </p:nvSpPr>
        <p:spPr>
          <a:xfrm>
            <a:off x="5572588" y="2266988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9"/>
          <p:cNvSpPr/>
          <p:nvPr/>
        </p:nvSpPr>
        <p:spPr>
          <a:xfrm>
            <a:off x="5153188" y="2114588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9"/>
          <p:cNvSpPr/>
          <p:nvPr/>
        </p:nvSpPr>
        <p:spPr>
          <a:xfrm>
            <a:off x="4671042" y="2673984"/>
            <a:ext cx="114600" cy="1146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9"/>
          <p:cNvSpPr/>
          <p:nvPr/>
        </p:nvSpPr>
        <p:spPr>
          <a:xfrm>
            <a:off x="3609613" y="273126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3914763" y="255936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9"/>
          <p:cNvSpPr/>
          <p:nvPr/>
        </p:nvSpPr>
        <p:spPr>
          <a:xfrm>
            <a:off x="3724213" y="2419388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9"/>
          <p:cNvSpPr/>
          <p:nvPr/>
        </p:nvSpPr>
        <p:spPr>
          <a:xfrm>
            <a:off x="3871238" y="206316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9"/>
          <p:cNvSpPr txBox="1"/>
          <p:nvPr/>
        </p:nvSpPr>
        <p:spPr>
          <a:xfrm>
            <a:off x="4590026" y="2600537"/>
            <a:ext cx="294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C1</a:t>
            </a:r>
            <a:endParaRPr sz="600"/>
          </a:p>
        </p:txBody>
      </p:sp>
      <p:pic>
        <p:nvPicPr>
          <p:cNvPr id="599" name="Google Shape;599;p29"/>
          <p:cNvPicPr preferRelativeResize="0"/>
          <p:nvPr/>
        </p:nvPicPr>
        <p:blipFill rotWithShape="1">
          <a:blip r:embed="rId3">
            <a:alphaModFix/>
          </a:blip>
          <a:srcRect r="61982"/>
          <a:stretch/>
        </p:blipFill>
        <p:spPr>
          <a:xfrm>
            <a:off x="3871250" y="4236650"/>
            <a:ext cx="1784376" cy="623700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29"/>
          <p:cNvSpPr txBox="1"/>
          <p:nvPr/>
        </p:nvSpPr>
        <p:spPr>
          <a:xfrm>
            <a:off x="3798424" y="1987833"/>
            <a:ext cx="294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P</a:t>
            </a:r>
            <a:r>
              <a:rPr lang="ko" sz="500"/>
              <a:t>i</a:t>
            </a:r>
            <a:endParaRPr sz="500"/>
          </a:p>
        </p:txBody>
      </p:sp>
      <p:cxnSp>
        <p:nvCxnSpPr>
          <p:cNvPr id="601" name="Google Shape;601;p29"/>
          <p:cNvCxnSpPr/>
          <p:nvPr/>
        </p:nvCxnSpPr>
        <p:spPr>
          <a:xfrm rot="10800000">
            <a:off x="3945700" y="2130125"/>
            <a:ext cx="801900" cy="62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0"/>
          <p:cNvSpPr/>
          <p:nvPr/>
        </p:nvSpPr>
        <p:spPr>
          <a:xfrm rot="-412453">
            <a:off x="3390670" y="1919578"/>
            <a:ext cx="1020133" cy="1820575"/>
          </a:xfrm>
          <a:prstGeom prst="ellipse">
            <a:avLst/>
          </a:prstGeom>
          <a:noFill/>
          <a:ln w="28575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0"/>
          <p:cNvSpPr txBox="1">
            <a:spLocks noGrp="1"/>
          </p:cNvSpPr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K-Means: Number of Clusters</a:t>
            </a:r>
            <a:endParaRPr/>
          </a:p>
        </p:txBody>
      </p:sp>
      <p:cxnSp>
        <p:nvCxnSpPr>
          <p:cNvPr id="608" name="Google Shape;608;p30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9" name="Google Shape;609;p30"/>
          <p:cNvSpPr txBox="1"/>
          <p:nvPr/>
        </p:nvSpPr>
        <p:spPr>
          <a:xfrm>
            <a:off x="174925" y="766300"/>
            <a:ext cx="39060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WCSS (Within-Cluster Sums of Squares)</a:t>
            </a:r>
            <a:endParaRPr sz="1200"/>
          </a:p>
        </p:txBody>
      </p:sp>
      <p:cxnSp>
        <p:nvCxnSpPr>
          <p:cNvPr id="610" name="Google Shape;610;p30"/>
          <p:cNvCxnSpPr/>
          <p:nvPr/>
        </p:nvCxnSpPr>
        <p:spPr>
          <a:xfrm>
            <a:off x="3120688" y="4004925"/>
            <a:ext cx="278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1" name="Google Shape;611;p30"/>
          <p:cNvCxnSpPr/>
          <p:nvPr/>
        </p:nvCxnSpPr>
        <p:spPr>
          <a:xfrm rot="10800000">
            <a:off x="3273088" y="1655925"/>
            <a:ext cx="0" cy="250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2" name="Google Shape;612;p30"/>
          <p:cNvSpPr/>
          <p:nvPr/>
        </p:nvSpPr>
        <p:spPr>
          <a:xfrm>
            <a:off x="5115388" y="1809788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0"/>
          <p:cNvSpPr/>
          <p:nvPr/>
        </p:nvSpPr>
        <p:spPr>
          <a:xfrm>
            <a:off x="5267788" y="1962188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0"/>
          <p:cNvSpPr/>
          <p:nvPr/>
        </p:nvSpPr>
        <p:spPr>
          <a:xfrm>
            <a:off x="5420188" y="2114588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0"/>
          <p:cNvSpPr/>
          <p:nvPr/>
        </p:nvSpPr>
        <p:spPr>
          <a:xfrm>
            <a:off x="5469463" y="1809788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0"/>
          <p:cNvSpPr/>
          <p:nvPr/>
        </p:nvSpPr>
        <p:spPr>
          <a:xfrm>
            <a:off x="3457563" y="3021750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0"/>
          <p:cNvSpPr/>
          <p:nvPr/>
        </p:nvSpPr>
        <p:spPr>
          <a:xfrm>
            <a:off x="3756638" y="3021750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0"/>
          <p:cNvSpPr/>
          <p:nvPr/>
        </p:nvSpPr>
        <p:spPr>
          <a:xfrm>
            <a:off x="3952563" y="316241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30"/>
          <p:cNvSpPr/>
          <p:nvPr/>
        </p:nvSpPr>
        <p:spPr>
          <a:xfrm>
            <a:off x="3555525" y="3279575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30"/>
          <p:cNvSpPr/>
          <p:nvPr/>
        </p:nvSpPr>
        <p:spPr>
          <a:xfrm>
            <a:off x="3871238" y="3513338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0"/>
          <p:cNvSpPr/>
          <p:nvPr/>
        </p:nvSpPr>
        <p:spPr>
          <a:xfrm>
            <a:off x="5133963" y="2941550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0"/>
          <p:cNvSpPr/>
          <p:nvPr/>
        </p:nvSpPr>
        <p:spPr>
          <a:xfrm>
            <a:off x="5538463" y="3289925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0"/>
          <p:cNvSpPr/>
          <p:nvPr/>
        </p:nvSpPr>
        <p:spPr>
          <a:xfrm>
            <a:off x="3914763" y="284586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30"/>
          <p:cNvSpPr/>
          <p:nvPr/>
        </p:nvSpPr>
        <p:spPr>
          <a:xfrm>
            <a:off x="5496388" y="3098375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0"/>
          <p:cNvSpPr/>
          <p:nvPr/>
        </p:nvSpPr>
        <p:spPr>
          <a:xfrm>
            <a:off x="5115388" y="3175325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0"/>
          <p:cNvSpPr/>
          <p:nvPr/>
        </p:nvSpPr>
        <p:spPr>
          <a:xfrm>
            <a:off x="5393513" y="2824400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0"/>
          <p:cNvSpPr/>
          <p:nvPr/>
        </p:nvSpPr>
        <p:spPr>
          <a:xfrm>
            <a:off x="5000788" y="1962188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0"/>
          <p:cNvSpPr/>
          <p:nvPr/>
        </p:nvSpPr>
        <p:spPr>
          <a:xfrm>
            <a:off x="5267788" y="227821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30"/>
          <p:cNvSpPr/>
          <p:nvPr/>
        </p:nvSpPr>
        <p:spPr>
          <a:xfrm>
            <a:off x="5682588" y="173876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30"/>
          <p:cNvSpPr/>
          <p:nvPr/>
        </p:nvSpPr>
        <p:spPr>
          <a:xfrm>
            <a:off x="4273413" y="273126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0"/>
          <p:cNvSpPr/>
          <p:nvPr/>
        </p:nvSpPr>
        <p:spPr>
          <a:xfrm>
            <a:off x="5286363" y="3343475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0"/>
          <p:cNvSpPr/>
          <p:nvPr/>
        </p:nvSpPr>
        <p:spPr>
          <a:xfrm>
            <a:off x="5286363" y="3093950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30"/>
          <p:cNvSpPr/>
          <p:nvPr/>
        </p:nvSpPr>
        <p:spPr>
          <a:xfrm>
            <a:off x="5420188" y="2419388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0"/>
          <p:cNvSpPr/>
          <p:nvPr/>
        </p:nvSpPr>
        <p:spPr>
          <a:xfrm>
            <a:off x="4104963" y="331481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30"/>
          <p:cNvSpPr/>
          <p:nvPr/>
        </p:nvSpPr>
        <p:spPr>
          <a:xfrm>
            <a:off x="4240188" y="297996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0"/>
          <p:cNvSpPr/>
          <p:nvPr/>
        </p:nvSpPr>
        <p:spPr>
          <a:xfrm>
            <a:off x="5572588" y="2266988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0"/>
          <p:cNvSpPr/>
          <p:nvPr/>
        </p:nvSpPr>
        <p:spPr>
          <a:xfrm>
            <a:off x="5153188" y="2114588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30"/>
          <p:cNvSpPr/>
          <p:nvPr/>
        </p:nvSpPr>
        <p:spPr>
          <a:xfrm>
            <a:off x="5354863" y="2063163"/>
            <a:ext cx="114600" cy="1146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30"/>
          <p:cNvSpPr/>
          <p:nvPr/>
        </p:nvSpPr>
        <p:spPr>
          <a:xfrm>
            <a:off x="3871238" y="2941550"/>
            <a:ext cx="114600" cy="1146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30"/>
          <p:cNvSpPr/>
          <p:nvPr/>
        </p:nvSpPr>
        <p:spPr>
          <a:xfrm>
            <a:off x="5354863" y="3141563"/>
            <a:ext cx="114600" cy="114600"/>
          </a:xfrm>
          <a:prstGeom prst="rect">
            <a:avLst/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30"/>
          <p:cNvSpPr/>
          <p:nvPr/>
        </p:nvSpPr>
        <p:spPr>
          <a:xfrm>
            <a:off x="3609613" y="273126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30"/>
          <p:cNvSpPr/>
          <p:nvPr/>
        </p:nvSpPr>
        <p:spPr>
          <a:xfrm>
            <a:off x="3914763" y="255936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30"/>
          <p:cNvSpPr/>
          <p:nvPr/>
        </p:nvSpPr>
        <p:spPr>
          <a:xfrm>
            <a:off x="3724213" y="2419388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30"/>
          <p:cNvSpPr/>
          <p:nvPr/>
        </p:nvSpPr>
        <p:spPr>
          <a:xfrm>
            <a:off x="3871238" y="206316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30"/>
          <p:cNvSpPr/>
          <p:nvPr/>
        </p:nvSpPr>
        <p:spPr>
          <a:xfrm rot="-412351">
            <a:off x="4911720" y="1468667"/>
            <a:ext cx="1055484" cy="1155804"/>
          </a:xfrm>
          <a:prstGeom prst="ellipse">
            <a:avLst/>
          </a:prstGeom>
          <a:noFill/>
          <a:ln w="2857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30"/>
          <p:cNvSpPr/>
          <p:nvPr/>
        </p:nvSpPr>
        <p:spPr>
          <a:xfrm rot="-412349">
            <a:off x="4999265" y="2764959"/>
            <a:ext cx="827345" cy="809223"/>
          </a:xfrm>
          <a:prstGeom prst="ellipse">
            <a:avLst/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7" name="Google Shape;6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525" y="4298850"/>
            <a:ext cx="4693575" cy="623696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30"/>
          <p:cNvSpPr txBox="1"/>
          <p:nvPr/>
        </p:nvSpPr>
        <p:spPr>
          <a:xfrm>
            <a:off x="3790955" y="2862171"/>
            <a:ext cx="294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C1</a:t>
            </a:r>
            <a:endParaRPr sz="600"/>
          </a:p>
        </p:txBody>
      </p:sp>
      <p:sp>
        <p:nvSpPr>
          <p:cNvPr id="649" name="Google Shape;649;p30"/>
          <p:cNvSpPr txBox="1"/>
          <p:nvPr/>
        </p:nvSpPr>
        <p:spPr>
          <a:xfrm>
            <a:off x="5270460" y="1987817"/>
            <a:ext cx="294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C2</a:t>
            </a:r>
            <a:endParaRPr sz="600"/>
          </a:p>
        </p:txBody>
      </p:sp>
      <p:sp>
        <p:nvSpPr>
          <p:cNvPr id="650" name="Google Shape;650;p30"/>
          <p:cNvSpPr txBox="1"/>
          <p:nvPr/>
        </p:nvSpPr>
        <p:spPr>
          <a:xfrm>
            <a:off x="5270460" y="3067606"/>
            <a:ext cx="294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C3</a:t>
            </a:r>
            <a:endParaRPr sz="600"/>
          </a:p>
        </p:txBody>
      </p:sp>
      <p:sp>
        <p:nvSpPr>
          <p:cNvPr id="651" name="Google Shape;651;p30"/>
          <p:cNvSpPr txBox="1"/>
          <p:nvPr/>
        </p:nvSpPr>
        <p:spPr>
          <a:xfrm>
            <a:off x="3798424" y="1987833"/>
            <a:ext cx="294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P</a:t>
            </a:r>
            <a:r>
              <a:rPr lang="ko" sz="500"/>
              <a:t>i</a:t>
            </a:r>
            <a:endParaRPr sz="500"/>
          </a:p>
        </p:txBody>
      </p:sp>
      <p:cxnSp>
        <p:nvCxnSpPr>
          <p:cNvPr id="652" name="Google Shape;652;p30"/>
          <p:cNvCxnSpPr/>
          <p:nvPr/>
        </p:nvCxnSpPr>
        <p:spPr>
          <a:xfrm rot="10800000">
            <a:off x="3912063" y="2112613"/>
            <a:ext cx="33300" cy="87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53" name="Google Shape;653;p30"/>
          <p:cNvCxnSpPr/>
          <p:nvPr/>
        </p:nvCxnSpPr>
        <p:spPr>
          <a:xfrm rot="10800000">
            <a:off x="5410257" y="3210082"/>
            <a:ext cx="194400" cy="14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54" name="Google Shape;654;p30"/>
          <p:cNvCxnSpPr/>
          <p:nvPr/>
        </p:nvCxnSpPr>
        <p:spPr>
          <a:xfrm rot="10800000">
            <a:off x="5401950" y="2105777"/>
            <a:ext cx="75000" cy="37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K-Means: Intuition</a:t>
            </a:r>
            <a:endParaRPr/>
          </a:p>
        </p:txBody>
      </p:sp>
      <p:cxnSp>
        <p:nvCxnSpPr>
          <p:cNvPr id="61" name="Google Shape;61;p14"/>
          <p:cNvCxnSpPr/>
          <p:nvPr/>
        </p:nvCxnSpPr>
        <p:spPr>
          <a:xfrm>
            <a:off x="719900" y="4022150"/>
            <a:ext cx="278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4"/>
          <p:cNvCxnSpPr/>
          <p:nvPr/>
        </p:nvCxnSpPr>
        <p:spPr>
          <a:xfrm rot="10800000">
            <a:off x="872300" y="1673150"/>
            <a:ext cx="0" cy="250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" name="Google Shape;63;p14"/>
          <p:cNvSpPr/>
          <p:nvPr/>
        </p:nvSpPr>
        <p:spPr>
          <a:xfrm>
            <a:off x="2202625" y="185876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2355025" y="201116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2507425" y="216356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2556700" y="185876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1056775" y="3038975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1355850" y="3038975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1551775" y="3179638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1154738" y="3296800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1470450" y="353056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2733175" y="3296800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3137675" y="3645175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1513975" y="2863088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3252275" y="3179650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2556700" y="3754000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2992725" y="3179650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2088025" y="201116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2355025" y="2487838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2769825" y="1787738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1872625" y="2748488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2709100" y="3906400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2885575" y="3449200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2622025" y="2882588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1704175" y="3332038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1839400" y="2997188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2659825" y="231596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2240425" y="216356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9" name="Google Shape;89;p14"/>
          <p:cNvCxnSpPr/>
          <p:nvPr/>
        </p:nvCxnSpPr>
        <p:spPr>
          <a:xfrm>
            <a:off x="5284775" y="4038200"/>
            <a:ext cx="278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" name="Google Shape;90;p14"/>
          <p:cNvCxnSpPr/>
          <p:nvPr/>
        </p:nvCxnSpPr>
        <p:spPr>
          <a:xfrm rot="10800000">
            <a:off x="5437175" y="1689200"/>
            <a:ext cx="0" cy="250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Google Shape;91;p14"/>
          <p:cNvSpPr/>
          <p:nvPr/>
        </p:nvSpPr>
        <p:spPr>
          <a:xfrm>
            <a:off x="6767500" y="1874813"/>
            <a:ext cx="114600" cy="1146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6919900" y="2027213"/>
            <a:ext cx="114600" cy="1146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7072300" y="2179613"/>
            <a:ext cx="114600" cy="1146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7121575" y="1874813"/>
            <a:ext cx="114600" cy="1146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5621650" y="3055025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5920725" y="3055025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6116650" y="319568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5719613" y="3312850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6035325" y="35466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7298050" y="3312850"/>
            <a:ext cx="114600" cy="1146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7702550" y="3661225"/>
            <a:ext cx="114600" cy="1146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6078850" y="287913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7817150" y="3195700"/>
            <a:ext cx="114600" cy="1146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7121575" y="3770050"/>
            <a:ext cx="114600" cy="1146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7557600" y="3195700"/>
            <a:ext cx="114600" cy="1146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6652900" y="2027213"/>
            <a:ext cx="114600" cy="1146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6919900" y="2503888"/>
            <a:ext cx="114600" cy="1146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7334700" y="1803788"/>
            <a:ext cx="114600" cy="1146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6437500" y="276453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7273975" y="3922450"/>
            <a:ext cx="114600" cy="1146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7450450" y="3465250"/>
            <a:ext cx="114600" cy="1146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186900" y="2898638"/>
            <a:ext cx="114600" cy="1146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6269050" y="334808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6404275" y="301323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7224700" y="2332013"/>
            <a:ext cx="114600" cy="1146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6805300" y="2179613"/>
            <a:ext cx="114600" cy="1146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3809825" y="2490800"/>
            <a:ext cx="1184400" cy="66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K-Means</a:t>
            </a:r>
            <a:endParaRPr/>
          </a:p>
        </p:txBody>
      </p:sp>
      <p:cxnSp>
        <p:nvCxnSpPr>
          <p:cNvPr id="118" name="Google Shape;118;p14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" name="Google Shape;119;p14"/>
          <p:cNvSpPr/>
          <p:nvPr/>
        </p:nvSpPr>
        <p:spPr>
          <a:xfrm rot="2700000">
            <a:off x="6552149" y="1534063"/>
            <a:ext cx="1013143" cy="1214244"/>
          </a:xfrm>
          <a:prstGeom prst="ellipse">
            <a:avLst/>
          </a:prstGeom>
          <a:noFill/>
          <a:ln w="28575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/>
          <p:nvPr/>
        </p:nvSpPr>
        <p:spPr>
          <a:xfrm rot="-1872542">
            <a:off x="6936887" y="2797134"/>
            <a:ext cx="1141728" cy="1418734"/>
          </a:xfrm>
          <a:prstGeom prst="ellipse">
            <a:avLst/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/>
          <p:nvPr/>
        </p:nvSpPr>
        <p:spPr>
          <a:xfrm rot="2700000">
            <a:off x="5597436" y="2508682"/>
            <a:ext cx="1117512" cy="1290187"/>
          </a:xfrm>
          <a:prstGeom prst="ellipse">
            <a:avLst/>
          </a:prstGeom>
          <a:noFill/>
          <a:ln w="2857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>
            <a:spLocks noGrp="1"/>
          </p:cNvSpPr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K-Means: Algorithm</a:t>
            </a:r>
            <a:endParaRPr/>
          </a:p>
        </p:txBody>
      </p:sp>
      <p:cxnSp>
        <p:nvCxnSpPr>
          <p:cNvPr id="127" name="Google Shape;127;p15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Google Shape;128;p15"/>
          <p:cNvSpPr txBox="1"/>
          <p:nvPr/>
        </p:nvSpPr>
        <p:spPr>
          <a:xfrm>
            <a:off x="1280900" y="933950"/>
            <a:ext cx="7551300" cy="3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Step1: 클러스터 수 결정하기(K개)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Step2: 랜덤한 K개의 centroid 정하기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Step3: 각 데이터를 가장 가까운 centroid에 할당하여 K개의 클러스터 생성하기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Step4: 각의 클러스터의 중심을 새로운 centroid로 설정하기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Step5: 각 데이터를 새로운 centroid에 할당하기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Step6: </a:t>
            </a:r>
            <a:r>
              <a:rPr lang="ko">
                <a:solidFill>
                  <a:schemeClr val="dk1"/>
                </a:solidFill>
              </a:rPr>
              <a:t>할당된 centroid가 변경된 데이터가 있는가?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 rot="10800000">
            <a:off x="748800" y="3046525"/>
            <a:ext cx="616200" cy="1396500"/>
          </a:xfrm>
          <a:prstGeom prst="curvedLeftArrow">
            <a:avLst>
              <a:gd name="adj1" fmla="val 25000"/>
              <a:gd name="adj2" fmla="val 2044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 rot="5400000">
            <a:off x="1647275" y="4434750"/>
            <a:ext cx="401100" cy="6645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 txBox="1"/>
          <p:nvPr/>
        </p:nvSpPr>
        <p:spPr>
          <a:xfrm>
            <a:off x="1584275" y="4524600"/>
            <a:ext cx="5271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</a:t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575000" y="4161950"/>
            <a:ext cx="6645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YES</a:t>
            </a:r>
            <a:endParaRPr/>
          </a:p>
        </p:txBody>
      </p:sp>
      <p:sp>
        <p:nvSpPr>
          <p:cNvPr id="133" name="Google Shape;133;p15"/>
          <p:cNvSpPr txBox="1"/>
          <p:nvPr/>
        </p:nvSpPr>
        <p:spPr>
          <a:xfrm>
            <a:off x="2252300" y="4737500"/>
            <a:ext cx="871200" cy="33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FINISH!</a:t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1464350" y="1309200"/>
            <a:ext cx="217200" cy="328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464350" y="1940003"/>
            <a:ext cx="217200" cy="328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1464350" y="2570838"/>
            <a:ext cx="217200" cy="328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1464350" y="3231595"/>
            <a:ext cx="217200" cy="328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1464350" y="3909940"/>
            <a:ext cx="217200" cy="328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K-Means: Algorithm</a:t>
            </a:r>
            <a:endParaRPr/>
          </a:p>
        </p:txBody>
      </p:sp>
      <p:cxnSp>
        <p:nvCxnSpPr>
          <p:cNvPr id="144" name="Google Shape;144;p16"/>
          <p:cNvCxnSpPr/>
          <p:nvPr/>
        </p:nvCxnSpPr>
        <p:spPr>
          <a:xfrm>
            <a:off x="2973425" y="4008800"/>
            <a:ext cx="281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Google Shape;145;p16"/>
          <p:cNvCxnSpPr/>
          <p:nvPr/>
        </p:nvCxnSpPr>
        <p:spPr>
          <a:xfrm rot="10800000">
            <a:off x="3125825" y="1659800"/>
            <a:ext cx="0" cy="250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6" name="Google Shape;146;p16"/>
          <p:cNvSpPr/>
          <p:nvPr/>
        </p:nvSpPr>
        <p:spPr>
          <a:xfrm>
            <a:off x="4456150" y="184541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4810225" y="184541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3310300" y="3025625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3408263" y="3283450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3957700" y="3533138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3767500" y="2849738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5282900" y="2455025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3376725" y="364196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5023350" y="2455025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4341550" y="199781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4608550" y="2474488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5023350" y="1774388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4193750" y="245501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3529125" y="379436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4916200" y="2724575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5093275" y="209231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4226950" y="3231900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4092925" y="2983838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4" name="Google Shape;164;p16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p16"/>
          <p:cNvSpPr txBox="1"/>
          <p:nvPr/>
        </p:nvSpPr>
        <p:spPr>
          <a:xfrm>
            <a:off x="2127550" y="874150"/>
            <a:ext cx="42258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Step1: 클러스터 수 결정하기(K개): K=2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>
            <a:spLocks noGrp="1"/>
          </p:cNvSpPr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K-Means: Algorithm</a:t>
            </a:r>
            <a:endParaRPr/>
          </a:p>
        </p:txBody>
      </p:sp>
      <p:cxnSp>
        <p:nvCxnSpPr>
          <p:cNvPr id="171" name="Google Shape;171;p17"/>
          <p:cNvCxnSpPr/>
          <p:nvPr/>
        </p:nvCxnSpPr>
        <p:spPr>
          <a:xfrm>
            <a:off x="2973425" y="4008800"/>
            <a:ext cx="281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" name="Google Shape;172;p17"/>
          <p:cNvCxnSpPr/>
          <p:nvPr/>
        </p:nvCxnSpPr>
        <p:spPr>
          <a:xfrm rot="10800000">
            <a:off x="3125825" y="1659800"/>
            <a:ext cx="0" cy="250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3" name="Google Shape;173;p17"/>
          <p:cNvSpPr/>
          <p:nvPr/>
        </p:nvSpPr>
        <p:spPr>
          <a:xfrm>
            <a:off x="4456150" y="184541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4810225" y="184541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3310300" y="3025625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3408263" y="3283450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3957700" y="3533138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3767500" y="2849738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5282900" y="2455025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3376725" y="364196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5023350" y="2455025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4341550" y="199781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4608550" y="2474488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5023350" y="1774388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4193750" y="245501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3529125" y="379436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7"/>
          <p:cNvSpPr/>
          <p:nvPr/>
        </p:nvSpPr>
        <p:spPr>
          <a:xfrm>
            <a:off x="4916200" y="2724575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7"/>
          <p:cNvSpPr/>
          <p:nvPr/>
        </p:nvSpPr>
        <p:spPr>
          <a:xfrm>
            <a:off x="5093275" y="209231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7"/>
          <p:cNvSpPr/>
          <p:nvPr/>
        </p:nvSpPr>
        <p:spPr>
          <a:xfrm>
            <a:off x="4226950" y="3231900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7"/>
          <p:cNvSpPr/>
          <p:nvPr/>
        </p:nvSpPr>
        <p:spPr>
          <a:xfrm>
            <a:off x="4092925" y="2983838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1" name="Google Shape;191;p17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2" name="Google Shape;192;p17"/>
          <p:cNvSpPr txBox="1"/>
          <p:nvPr/>
        </p:nvSpPr>
        <p:spPr>
          <a:xfrm>
            <a:off x="2127550" y="874150"/>
            <a:ext cx="42258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Step2: 랜덤한 K개의 centroid 정하기</a:t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4341550" y="3582750"/>
            <a:ext cx="114600" cy="1146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4034450" y="1958900"/>
            <a:ext cx="114600" cy="1146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>
            <a:spLocks noGrp="1"/>
          </p:cNvSpPr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K-Means: Algorithm</a:t>
            </a:r>
            <a:endParaRPr/>
          </a:p>
        </p:txBody>
      </p:sp>
      <p:cxnSp>
        <p:nvCxnSpPr>
          <p:cNvPr id="200" name="Google Shape;200;p18"/>
          <p:cNvCxnSpPr/>
          <p:nvPr/>
        </p:nvCxnSpPr>
        <p:spPr>
          <a:xfrm>
            <a:off x="2973425" y="4008800"/>
            <a:ext cx="281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" name="Google Shape;201;p18"/>
          <p:cNvCxnSpPr/>
          <p:nvPr/>
        </p:nvCxnSpPr>
        <p:spPr>
          <a:xfrm rot="10800000">
            <a:off x="3125825" y="1659800"/>
            <a:ext cx="0" cy="250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2" name="Google Shape;202;p18"/>
          <p:cNvSpPr/>
          <p:nvPr/>
        </p:nvSpPr>
        <p:spPr>
          <a:xfrm>
            <a:off x="4456150" y="184541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4810225" y="184541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3310300" y="3025625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3408263" y="3283450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3957700" y="3533138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8"/>
          <p:cNvSpPr/>
          <p:nvPr/>
        </p:nvSpPr>
        <p:spPr>
          <a:xfrm>
            <a:off x="3767500" y="2849738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5282900" y="2455025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8"/>
          <p:cNvSpPr/>
          <p:nvPr/>
        </p:nvSpPr>
        <p:spPr>
          <a:xfrm>
            <a:off x="3376725" y="364196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8"/>
          <p:cNvSpPr/>
          <p:nvPr/>
        </p:nvSpPr>
        <p:spPr>
          <a:xfrm>
            <a:off x="5023350" y="2455025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8"/>
          <p:cNvSpPr/>
          <p:nvPr/>
        </p:nvSpPr>
        <p:spPr>
          <a:xfrm>
            <a:off x="4341550" y="199781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8"/>
          <p:cNvSpPr/>
          <p:nvPr/>
        </p:nvSpPr>
        <p:spPr>
          <a:xfrm>
            <a:off x="4608550" y="2474488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8"/>
          <p:cNvSpPr/>
          <p:nvPr/>
        </p:nvSpPr>
        <p:spPr>
          <a:xfrm>
            <a:off x="5023350" y="1774388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8"/>
          <p:cNvSpPr/>
          <p:nvPr/>
        </p:nvSpPr>
        <p:spPr>
          <a:xfrm>
            <a:off x="4193750" y="245501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8"/>
          <p:cNvSpPr/>
          <p:nvPr/>
        </p:nvSpPr>
        <p:spPr>
          <a:xfrm>
            <a:off x="3529125" y="379436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4916200" y="2724575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8"/>
          <p:cNvSpPr/>
          <p:nvPr/>
        </p:nvSpPr>
        <p:spPr>
          <a:xfrm>
            <a:off x="5093275" y="2092313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"/>
          <p:cNvSpPr/>
          <p:nvPr/>
        </p:nvSpPr>
        <p:spPr>
          <a:xfrm>
            <a:off x="4226950" y="3231900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8"/>
          <p:cNvSpPr/>
          <p:nvPr/>
        </p:nvSpPr>
        <p:spPr>
          <a:xfrm>
            <a:off x="4092925" y="2983838"/>
            <a:ext cx="114600" cy="11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0" name="Google Shape;220;p18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p18"/>
          <p:cNvSpPr txBox="1"/>
          <p:nvPr/>
        </p:nvSpPr>
        <p:spPr>
          <a:xfrm>
            <a:off x="738925" y="874150"/>
            <a:ext cx="7466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Step3: 각 데이터를 가장 가까운 centroid에 할당하여 K개의 클러스터 생성하기</a:t>
            </a:r>
            <a:endParaRPr/>
          </a:p>
        </p:txBody>
      </p:sp>
      <p:sp>
        <p:nvSpPr>
          <p:cNvPr id="222" name="Google Shape;222;p18"/>
          <p:cNvSpPr/>
          <p:nvPr/>
        </p:nvSpPr>
        <p:spPr>
          <a:xfrm>
            <a:off x="4341550" y="3582750"/>
            <a:ext cx="114600" cy="1146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8"/>
          <p:cNvSpPr/>
          <p:nvPr/>
        </p:nvSpPr>
        <p:spPr>
          <a:xfrm>
            <a:off x="4034450" y="1958900"/>
            <a:ext cx="114600" cy="1146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4" name="Google Shape;224;p18"/>
          <p:cNvCxnSpPr/>
          <p:nvPr/>
        </p:nvCxnSpPr>
        <p:spPr>
          <a:xfrm flipH="1">
            <a:off x="2950850" y="2447913"/>
            <a:ext cx="2984700" cy="69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098A42F-E137-4169-8CD0-1BF82B68735C}"/>
              </a:ext>
            </a:extLst>
          </p:cNvPr>
          <p:cNvSpPr txBox="1"/>
          <p:nvPr/>
        </p:nvSpPr>
        <p:spPr>
          <a:xfrm>
            <a:off x="6142382" y="2112413"/>
            <a:ext cx="26899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solidFill>
                  <a:srgbClr val="FF0000"/>
                </a:solidFill>
              </a:rPr>
              <a:t>파란점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 err="1">
                <a:solidFill>
                  <a:srgbClr val="FF0000"/>
                </a:solidFill>
              </a:rPr>
              <a:t>빨간점</a:t>
            </a:r>
            <a:r>
              <a:rPr lang="ko-KR" altLang="en-US" sz="1100" dirty="0">
                <a:solidFill>
                  <a:srgbClr val="FF0000"/>
                </a:solidFill>
              </a:rPr>
              <a:t> 사이의 거리가 모두 같은 지점들을 연결한 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>
            <a:spLocks noGrp="1"/>
          </p:cNvSpPr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K-Means: Algorithm</a:t>
            </a:r>
            <a:endParaRPr/>
          </a:p>
        </p:txBody>
      </p:sp>
      <p:cxnSp>
        <p:nvCxnSpPr>
          <p:cNvPr id="230" name="Google Shape;230;p19"/>
          <p:cNvCxnSpPr/>
          <p:nvPr/>
        </p:nvCxnSpPr>
        <p:spPr>
          <a:xfrm>
            <a:off x="2973425" y="4008800"/>
            <a:ext cx="281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1" name="Google Shape;231;p19"/>
          <p:cNvCxnSpPr/>
          <p:nvPr/>
        </p:nvCxnSpPr>
        <p:spPr>
          <a:xfrm rot="10800000">
            <a:off x="3125825" y="1659800"/>
            <a:ext cx="0" cy="250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2" name="Google Shape;232;p19"/>
          <p:cNvSpPr/>
          <p:nvPr/>
        </p:nvSpPr>
        <p:spPr>
          <a:xfrm>
            <a:off x="4456150" y="18454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9"/>
          <p:cNvSpPr/>
          <p:nvPr/>
        </p:nvSpPr>
        <p:spPr>
          <a:xfrm>
            <a:off x="4810225" y="18454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9"/>
          <p:cNvSpPr/>
          <p:nvPr/>
        </p:nvSpPr>
        <p:spPr>
          <a:xfrm>
            <a:off x="3310300" y="3025625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9"/>
          <p:cNvSpPr/>
          <p:nvPr/>
        </p:nvSpPr>
        <p:spPr>
          <a:xfrm>
            <a:off x="3408263" y="3283450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9"/>
          <p:cNvSpPr/>
          <p:nvPr/>
        </p:nvSpPr>
        <p:spPr>
          <a:xfrm>
            <a:off x="3957700" y="3533138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9"/>
          <p:cNvSpPr/>
          <p:nvPr/>
        </p:nvSpPr>
        <p:spPr>
          <a:xfrm>
            <a:off x="3767500" y="284973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9"/>
          <p:cNvSpPr/>
          <p:nvPr/>
        </p:nvSpPr>
        <p:spPr>
          <a:xfrm>
            <a:off x="5282900" y="2455025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9"/>
          <p:cNvSpPr/>
          <p:nvPr/>
        </p:nvSpPr>
        <p:spPr>
          <a:xfrm>
            <a:off x="3376725" y="3641963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5023350" y="2455025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9"/>
          <p:cNvSpPr/>
          <p:nvPr/>
        </p:nvSpPr>
        <p:spPr>
          <a:xfrm>
            <a:off x="4341550" y="19978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4608550" y="247448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5023350" y="177438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193750" y="24550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3529125" y="3794363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4916200" y="2724575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5093275" y="20923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4226950" y="3231900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4092925" y="2983838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0" name="Google Shape;250;p19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Google Shape;251;p19"/>
          <p:cNvSpPr/>
          <p:nvPr/>
        </p:nvSpPr>
        <p:spPr>
          <a:xfrm>
            <a:off x="4341550" y="3582750"/>
            <a:ext cx="114600" cy="1146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4034450" y="1958900"/>
            <a:ext cx="114600" cy="1146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3" name="Google Shape;253;p19"/>
          <p:cNvCxnSpPr/>
          <p:nvPr/>
        </p:nvCxnSpPr>
        <p:spPr>
          <a:xfrm flipH="1">
            <a:off x="2950850" y="2447913"/>
            <a:ext cx="2984700" cy="69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54" name="Google Shape;254;p19"/>
          <p:cNvSpPr txBox="1"/>
          <p:nvPr/>
        </p:nvSpPr>
        <p:spPr>
          <a:xfrm>
            <a:off x="738925" y="874150"/>
            <a:ext cx="7466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Step3: 각 데이터를 가장 가까운 centroid에 할당하여 K개의 클러스터 생성하기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"/>
          <p:cNvSpPr txBox="1">
            <a:spLocks noGrp="1"/>
          </p:cNvSpPr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K-Means: Algorithm</a:t>
            </a:r>
            <a:endParaRPr/>
          </a:p>
        </p:txBody>
      </p:sp>
      <p:cxnSp>
        <p:nvCxnSpPr>
          <p:cNvPr id="260" name="Google Shape;260;p20"/>
          <p:cNvCxnSpPr/>
          <p:nvPr/>
        </p:nvCxnSpPr>
        <p:spPr>
          <a:xfrm>
            <a:off x="2973425" y="4008800"/>
            <a:ext cx="281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1" name="Google Shape;261;p20"/>
          <p:cNvCxnSpPr/>
          <p:nvPr/>
        </p:nvCxnSpPr>
        <p:spPr>
          <a:xfrm rot="10800000">
            <a:off x="3125825" y="1659800"/>
            <a:ext cx="0" cy="250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2" name="Google Shape;262;p20"/>
          <p:cNvSpPr/>
          <p:nvPr/>
        </p:nvSpPr>
        <p:spPr>
          <a:xfrm>
            <a:off x="4456150" y="18454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0"/>
          <p:cNvSpPr/>
          <p:nvPr/>
        </p:nvSpPr>
        <p:spPr>
          <a:xfrm>
            <a:off x="4810225" y="18454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0"/>
          <p:cNvSpPr/>
          <p:nvPr/>
        </p:nvSpPr>
        <p:spPr>
          <a:xfrm>
            <a:off x="3310300" y="3025625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0"/>
          <p:cNvSpPr/>
          <p:nvPr/>
        </p:nvSpPr>
        <p:spPr>
          <a:xfrm>
            <a:off x="3408263" y="3283450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0"/>
          <p:cNvSpPr/>
          <p:nvPr/>
        </p:nvSpPr>
        <p:spPr>
          <a:xfrm>
            <a:off x="3957700" y="3533138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0"/>
          <p:cNvSpPr/>
          <p:nvPr/>
        </p:nvSpPr>
        <p:spPr>
          <a:xfrm>
            <a:off x="3767500" y="284973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0"/>
          <p:cNvSpPr/>
          <p:nvPr/>
        </p:nvSpPr>
        <p:spPr>
          <a:xfrm>
            <a:off x="5282900" y="2455025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0"/>
          <p:cNvSpPr/>
          <p:nvPr/>
        </p:nvSpPr>
        <p:spPr>
          <a:xfrm>
            <a:off x="3376725" y="3641963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0"/>
          <p:cNvSpPr/>
          <p:nvPr/>
        </p:nvSpPr>
        <p:spPr>
          <a:xfrm>
            <a:off x="5023350" y="2455025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0"/>
          <p:cNvSpPr/>
          <p:nvPr/>
        </p:nvSpPr>
        <p:spPr>
          <a:xfrm>
            <a:off x="4341550" y="19978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0"/>
          <p:cNvSpPr/>
          <p:nvPr/>
        </p:nvSpPr>
        <p:spPr>
          <a:xfrm>
            <a:off x="4608550" y="247448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0"/>
          <p:cNvSpPr/>
          <p:nvPr/>
        </p:nvSpPr>
        <p:spPr>
          <a:xfrm>
            <a:off x="5023350" y="177438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0"/>
          <p:cNvSpPr/>
          <p:nvPr/>
        </p:nvSpPr>
        <p:spPr>
          <a:xfrm>
            <a:off x="4193750" y="24550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0"/>
          <p:cNvSpPr/>
          <p:nvPr/>
        </p:nvSpPr>
        <p:spPr>
          <a:xfrm>
            <a:off x="3529125" y="3794363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4916200" y="2724575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5093275" y="20923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4226950" y="3231900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4092925" y="2983838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0" name="Google Shape;280;p20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1" name="Google Shape;281;p20"/>
          <p:cNvSpPr/>
          <p:nvPr/>
        </p:nvSpPr>
        <p:spPr>
          <a:xfrm>
            <a:off x="4341550" y="3582750"/>
            <a:ext cx="114600" cy="1146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0"/>
          <p:cNvSpPr/>
          <p:nvPr/>
        </p:nvSpPr>
        <p:spPr>
          <a:xfrm>
            <a:off x="4034450" y="1958900"/>
            <a:ext cx="114600" cy="1146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3" name="Google Shape;283;p20"/>
          <p:cNvCxnSpPr/>
          <p:nvPr/>
        </p:nvCxnSpPr>
        <p:spPr>
          <a:xfrm flipH="1">
            <a:off x="2950850" y="2447913"/>
            <a:ext cx="2984700" cy="69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84" name="Google Shape;284;p20"/>
          <p:cNvSpPr txBox="1"/>
          <p:nvPr/>
        </p:nvSpPr>
        <p:spPr>
          <a:xfrm>
            <a:off x="738925" y="874150"/>
            <a:ext cx="7466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Step4: 각의 클러스터의 중심을 새로운 centroid로 설정하기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5" name="Google Shape;285;p20"/>
          <p:cNvSpPr/>
          <p:nvPr/>
        </p:nvSpPr>
        <p:spPr>
          <a:xfrm>
            <a:off x="3726050" y="3168850"/>
            <a:ext cx="114600" cy="114600"/>
          </a:xfrm>
          <a:prstGeom prst="rect">
            <a:avLst/>
          </a:prstGeom>
          <a:noFill/>
          <a:ln w="9525" cap="flat" cmpd="sng">
            <a:solidFill>
              <a:srgbClr val="EA999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0"/>
          <p:cNvSpPr/>
          <p:nvPr/>
        </p:nvSpPr>
        <p:spPr>
          <a:xfrm>
            <a:off x="4801600" y="2241700"/>
            <a:ext cx="114600" cy="114600"/>
          </a:xfrm>
          <a:prstGeom prst="rect">
            <a:avLst/>
          </a:prstGeom>
          <a:noFill/>
          <a:ln w="9525" cap="flat" cmpd="sng">
            <a:solidFill>
              <a:srgbClr val="A4C2F4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7" name="Google Shape;287;p20"/>
          <p:cNvCxnSpPr/>
          <p:nvPr/>
        </p:nvCxnSpPr>
        <p:spPr>
          <a:xfrm>
            <a:off x="4188318" y="2083276"/>
            <a:ext cx="548400" cy="160500"/>
          </a:xfrm>
          <a:prstGeom prst="straightConnector1">
            <a:avLst/>
          </a:prstGeom>
          <a:noFill/>
          <a:ln w="9525" cap="flat" cmpd="sng">
            <a:solidFill>
              <a:srgbClr val="A4C2F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8" name="Google Shape;288;p20"/>
          <p:cNvCxnSpPr/>
          <p:nvPr/>
        </p:nvCxnSpPr>
        <p:spPr>
          <a:xfrm rot="10800000">
            <a:off x="3878000" y="3316050"/>
            <a:ext cx="427500" cy="266700"/>
          </a:xfrm>
          <a:prstGeom prst="straightConnector1">
            <a:avLst/>
          </a:prstGeom>
          <a:noFill/>
          <a:ln w="9525" cap="flat" cmpd="sng">
            <a:solidFill>
              <a:srgbClr val="EA999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"/>
          <p:cNvSpPr txBox="1">
            <a:spLocks noGrp="1"/>
          </p:cNvSpPr>
          <p:nvPr>
            <p:ph type="title"/>
          </p:nvPr>
        </p:nvSpPr>
        <p:spPr>
          <a:xfrm>
            <a:off x="311700" y="75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K-Means: Algorithm</a:t>
            </a:r>
            <a:endParaRPr/>
          </a:p>
        </p:txBody>
      </p:sp>
      <p:cxnSp>
        <p:nvCxnSpPr>
          <p:cNvPr id="294" name="Google Shape;294;p21"/>
          <p:cNvCxnSpPr/>
          <p:nvPr/>
        </p:nvCxnSpPr>
        <p:spPr>
          <a:xfrm>
            <a:off x="2973425" y="4008800"/>
            <a:ext cx="281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5" name="Google Shape;295;p21"/>
          <p:cNvCxnSpPr/>
          <p:nvPr/>
        </p:nvCxnSpPr>
        <p:spPr>
          <a:xfrm rot="10800000">
            <a:off x="3125825" y="1659800"/>
            <a:ext cx="0" cy="250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6" name="Google Shape;296;p21"/>
          <p:cNvSpPr/>
          <p:nvPr/>
        </p:nvSpPr>
        <p:spPr>
          <a:xfrm>
            <a:off x="4456150" y="18454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1"/>
          <p:cNvSpPr/>
          <p:nvPr/>
        </p:nvSpPr>
        <p:spPr>
          <a:xfrm>
            <a:off x="4810225" y="18454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1"/>
          <p:cNvSpPr/>
          <p:nvPr/>
        </p:nvSpPr>
        <p:spPr>
          <a:xfrm>
            <a:off x="3310300" y="3025625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1"/>
          <p:cNvSpPr/>
          <p:nvPr/>
        </p:nvSpPr>
        <p:spPr>
          <a:xfrm>
            <a:off x="3408263" y="3283450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1"/>
          <p:cNvSpPr/>
          <p:nvPr/>
        </p:nvSpPr>
        <p:spPr>
          <a:xfrm>
            <a:off x="3957700" y="3533138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1"/>
          <p:cNvSpPr/>
          <p:nvPr/>
        </p:nvSpPr>
        <p:spPr>
          <a:xfrm>
            <a:off x="3767500" y="284973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1"/>
          <p:cNvSpPr/>
          <p:nvPr/>
        </p:nvSpPr>
        <p:spPr>
          <a:xfrm>
            <a:off x="5282900" y="2455025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1"/>
          <p:cNvSpPr/>
          <p:nvPr/>
        </p:nvSpPr>
        <p:spPr>
          <a:xfrm>
            <a:off x="3376725" y="3641963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1"/>
          <p:cNvSpPr/>
          <p:nvPr/>
        </p:nvSpPr>
        <p:spPr>
          <a:xfrm>
            <a:off x="5023350" y="2455025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1"/>
          <p:cNvSpPr/>
          <p:nvPr/>
        </p:nvSpPr>
        <p:spPr>
          <a:xfrm>
            <a:off x="4341550" y="19978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1"/>
          <p:cNvSpPr/>
          <p:nvPr/>
        </p:nvSpPr>
        <p:spPr>
          <a:xfrm>
            <a:off x="4608550" y="247448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1"/>
          <p:cNvSpPr/>
          <p:nvPr/>
        </p:nvSpPr>
        <p:spPr>
          <a:xfrm>
            <a:off x="5023350" y="1774388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1"/>
          <p:cNvSpPr/>
          <p:nvPr/>
        </p:nvSpPr>
        <p:spPr>
          <a:xfrm>
            <a:off x="4193750" y="24550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1"/>
          <p:cNvSpPr/>
          <p:nvPr/>
        </p:nvSpPr>
        <p:spPr>
          <a:xfrm>
            <a:off x="3529125" y="3794363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1"/>
          <p:cNvSpPr/>
          <p:nvPr/>
        </p:nvSpPr>
        <p:spPr>
          <a:xfrm>
            <a:off x="4916200" y="2724575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1"/>
          <p:cNvSpPr/>
          <p:nvPr/>
        </p:nvSpPr>
        <p:spPr>
          <a:xfrm>
            <a:off x="5093275" y="2092313"/>
            <a:ext cx="114600" cy="114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1"/>
          <p:cNvSpPr/>
          <p:nvPr/>
        </p:nvSpPr>
        <p:spPr>
          <a:xfrm>
            <a:off x="4226950" y="3231900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1"/>
          <p:cNvSpPr/>
          <p:nvPr/>
        </p:nvSpPr>
        <p:spPr>
          <a:xfrm>
            <a:off x="4092925" y="2983838"/>
            <a:ext cx="114600" cy="114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4" name="Google Shape;314;p21"/>
          <p:cNvCxnSpPr/>
          <p:nvPr/>
        </p:nvCxnSpPr>
        <p:spPr>
          <a:xfrm>
            <a:off x="-1075" y="678500"/>
            <a:ext cx="915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5" name="Google Shape;315;p21"/>
          <p:cNvSpPr/>
          <p:nvPr/>
        </p:nvSpPr>
        <p:spPr>
          <a:xfrm>
            <a:off x="3726050" y="3168850"/>
            <a:ext cx="114600" cy="1146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1"/>
          <p:cNvSpPr/>
          <p:nvPr/>
        </p:nvSpPr>
        <p:spPr>
          <a:xfrm>
            <a:off x="4801600" y="2241700"/>
            <a:ext cx="114600" cy="1146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7" name="Google Shape;317;p21"/>
          <p:cNvCxnSpPr/>
          <p:nvPr/>
        </p:nvCxnSpPr>
        <p:spPr>
          <a:xfrm rot="10800000">
            <a:off x="3404875" y="1815875"/>
            <a:ext cx="1912500" cy="210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18" name="Google Shape;318;p21"/>
          <p:cNvSpPr txBox="1"/>
          <p:nvPr/>
        </p:nvSpPr>
        <p:spPr>
          <a:xfrm>
            <a:off x="738925" y="874150"/>
            <a:ext cx="7466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Step5: 각 데이터를 새로운 centroid에 할당하기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329</Words>
  <Application>Microsoft Office PowerPoint</Application>
  <PresentationFormat>화면 슬라이드 쇼(16:9)</PresentationFormat>
  <Paragraphs>68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0" baseType="lpstr">
      <vt:lpstr>Arial</vt:lpstr>
      <vt:lpstr>Simple Light</vt:lpstr>
      <vt:lpstr>Clustering</vt:lpstr>
      <vt:lpstr>K-Means: Intuition</vt:lpstr>
      <vt:lpstr>K-Means: Algorithm</vt:lpstr>
      <vt:lpstr>K-Means: Algorithm</vt:lpstr>
      <vt:lpstr>K-Means: Algorithm</vt:lpstr>
      <vt:lpstr>K-Means: Algorithm</vt:lpstr>
      <vt:lpstr>K-Means: Algorithm</vt:lpstr>
      <vt:lpstr>K-Means: Algorithm</vt:lpstr>
      <vt:lpstr>K-Means: Algorithm</vt:lpstr>
      <vt:lpstr>K-Means: Algorithm</vt:lpstr>
      <vt:lpstr>K-Means: Algorithm</vt:lpstr>
      <vt:lpstr>K-Means: Algorithm</vt:lpstr>
      <vt:lpstr>K-Means: Disadvantages</vt:lpstr>
      <vt:lpstr>K-Means: Disadvantages</vt:lpstr>
      <vt:lpstr>K-Means: Disadvantages</vt:lpstr>
      <vt:lpstr>K-Means: Number of Clusters</vt:lpstr>
      <vt:lpstr>K-Means: Number of Clusters</vt:lpstr>
      <vt:lpstr>K-Means: Number of Clusters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cp:lastModifiedBy>이 현정</cp:lastModifiedBy>
  <cp:revision>2</cp:revision>
  <dcterms:modified xsi:type="dcterms:W3CDTF">2021-03-16T12:37:37Z</dcterms:modified>
</cp:coreProperties>
</file>