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5"/>
  </p:notesMasterIdLst>
  <p:sldIdLst>
    <p:sldId id="256" r:id="rId2"/>
    <p:sldId id="257" r:id="rId3"/>
    <p:sldId id="258" r:id="rId4"/>
    <p:sldId id="32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93" r:id="rId20"/>
    <p:sldId id="275" r:id="rId21"/>
    <p:sldId id="276" r:id="rId22"/>
    <p:sldId id="277" r:id="rId23"/>
    <p:sldId id="278" r:id="rId24"/>
    <p:sldId id="279" r:id="rId25"/>
    <p:sldId id="280" r:id="rId26"/>
    <p:sldId id="325" r:id="rId27"/>
    <p:sldId id="326" r:id="rId28"/>
    <p:sldId id="328" r:id="rId29"/>
    <p:sldId id="329" r:id="rId30"/>
    <p:sldId id="330" r:id="rId31"/>
    <p:sldId id="281" r:id="rId32"/>
    <p:sldId id="341" r:id="rId33"/>
    <p:sldId id="342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97" r:id="rId42"/>
    <p:sldId id="298" r:id="rId43"/>
    <p:sldId id="299" r:id="rId44"/>
    <p:sldId id="336" r:id="rId45"/>
    <p:sldId id="357" r:id="rId46"/>
    <p:sldId id="343" r:id="rId47"/>
    <p:sldId id="289" r:id="rId48"/>
    <p:sldId id="337" r:id="rId49"/>
    <p:sldId id="344" r:id="rId50"/>
    <p:sldId id="290" r:id="rId51"/>
    <p:sldId id="360" r:id="rId52"/>
    <p:sldId id="361" r:id="rId53"/>
    <p:sldId id="339" r:id="rId54"/>
    <p:sldId id="358" r:id="rId55"/>
    <p:sldId id="359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6" r:id="rId67"/>
    <p:sldId id="305" r:id="rId68"/>
    <p:sldId id="306" r:id="rId69"/>
    <p:sldId id="321" r:id="rId70"/>
    <p:sldId id="322" r:id="rId71"/>
    <p:sldId id="303" r:id="rId72"/>
    <p:sldId id="332" r:id="rId73"/>
    <p:sldId id="333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66FFFF"/>
    <a:srgbClr val="FF535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4"/>
    <p:restoredTop sz="94643"/>
  </p:normalViewPr>
  <p:slideViewPr>
    <p:cSldViewPr>
      <p:cViewPr>
        <p:scale>
          <a:sx n="120" d="100"/>
          <a:sy n="120" d="100"/>
        </p:scale>
        <p:origin x="15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DD7D-95EC-4497-8235-3153790107FF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2922A-B826-46A1-AFE1-E4C7A3F2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2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CVCS</a:t>
            </a:r>
            <a:r>
              <a:rPr lang="en-US" baseline="0" dirty="0"/>
              <a:t> = Centralized Version Control System. Also see https://git-scm.com/book/en/v2/Getting-Started-Git-Basics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55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36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</a:t>
            </a:r>
            <a:r>
              <a:rPr lang="en-US" baseline="0" dirty="0"/>
              <a:t> extra time and only if the instructor deems it appropriate.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92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explains the workflow of</a:t>
            </a:r>
            <a:r>
              <a:rPr lang="en-US" baseline="0" dirty="0"/>
              <a:t> the next exercise.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3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request (PR)</a:t>
            </a:r>
            <a:r>
              <a:rPr lang="en-US" baseline="0" dirty="0"/>
              <a:t> will be explained in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07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5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7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 to fork the repo once per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04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 –b branch1, followed by modifying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03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push origin branch1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will cover GitHub in this</a:t>
            </a:r>
            <a:r>
              <a:rPr lang="en-US" baseline="0" dirty="0"/>
              <a:t> workshop.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05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PR from branch1 on your fork. </a:t>
            </a:r>
            <a:r>
              <a:rPr lang="en-US" dirty="0" err="1"/>
              <a:t>spacetelescope</a:t>
            </a:r>
            <a:r>
              <a:rPr lang="en-US" dirty="0"/>
              <a:t>/code will not change until PR is merged.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73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someone else got their changes in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next set of changes: git checkout -b branch2; git pull upstream master (should fast forward if no conflict)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06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new changes in branch2.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2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new changes in branch2. And so the cycle repeats.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18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coding here would be</a:t>
            </a:r>
            <a:r>
              <a:rPr lang="en-US" baseline="0" dirty="0"/>
              <a:t> very useful.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24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Live coding here would be</a:t>
            </a:r>
            <a:r>
              <a:rPr lang="en-US" baseline="0" dirty="0"/>
              <a:t> very useful.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377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Rebase</a:t>
            </a:r>
            <a:r>
              <a:rPr lang="en-US" baseline="0" dirty="0"/>
              <a:t>/squash re-writes history. Never do it on “public” branch (e.g., master branch, release branch) unless you really mean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5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when you have existing branch but</a:t>
            </a:r>
            <a:r>
              <a:rPr lang="en-US" baseline="0" dirty="0"/>
              <a:t> upstream/master has changed, and how to keep your branch in sync with upstream/master.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08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that you can rewrite</a:t>
            </a:r>
            <a:r>
              <a:rPr lang="en-US" baseline="0" dirty="0"/>
              <a:t> history of PR and not having to create new PR when you add new commits to a branch that already has a PR.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1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SSH is easier if you have 2-factor set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5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is a pointer to a series of snapshots.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22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explains the workflow of</a:t>
            </a:r>
            <a:r>
              <a:rPr lang="en-US" baseline="0" dirty="0"/>
              <a:t> the next exercise.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explains the workflow of</a:t>
            </a:r>
            <a:r>
              <a:rPr lang="en-US" baseline="0" dirty="0"/>
              <a:t> the next exercise.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87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 is very</a:t>
            </a:r>
            <a:r>
              <a:rPr lang="en-US" baseline="0" dirty="0"/>
              <a:t> painful with </a:t>
            </a:r>
            <a:r>
              <a:rPr lang="en-US" baseline="0"/>
              <a:t>2-factor authentication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71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explains the workflow of</a:t>
            </a:r>
            <a:r>
              <a:rPr lang="en-US" baseline="0" dirty="0"/>
              <a:t> the next exercise.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9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request (PR)</a:t>
            </a:r>
            <a:r>
              <a:rPr lang="en-US" baseline="0" dirty="0"/>
              <a:t> will be explained in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2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1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69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 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57578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5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9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2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EB48-4475-4BE1-B649-C146BDA17EF9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1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30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30.jpg"/><Relationship Id="rId7" Type="http://schemas.openxmlformats.org/officeDocument/2006/relationships/image" Target="../media/image31.png"/><Relationship Id="rId8" Type="http://schemas.openxmlformats.org/officeDocument/2006/relationships/image" Target="../media/image32.sv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sername/swc-training-test.g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Version Control with </a:t>
            </a:r>
            <a:r>
              <a:rPr lang="en-US" dirty="0" err="1" smtClean="0">
                <a:cs typeface="Courier New" panose="02070309020205020404" pitchFamily="49" charset="0"/>
              </a:rPr>
              <a:t>git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8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r>
              <a:rPr lang="en-US" dirty="0"/>
              <a:t>Viewing your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450" y="2789237"/>
            <a:ext cx="4991100" cy="277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 –-</a:t>
            </a:r>
            <a:r>
              <a:rPr lang="en-US" sz="3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endParaRPr lang="en-US" sz="36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help log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 --stat</a:t>
            </a:r>
          </a:p>
          <a:p>
            <a:pPr marL="0" indent="0" algn="ctr">
              <a:buNone/>
            </a:pPr>
            <a:endParaRPr lang="en-US" sz="36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3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Open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  <a:r>
              <a:rPr lang="en-US" dirty="0"/>
              <a:t> file and add: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two moons may be a problem</a:t>
            </a:r>
          </a:p>
          <a:p>
            <a:r>
              <a:rPr lang="en-US" dirty="0"/>
              <a:t>Check the status of your files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/>
              <a:t>View the changes you made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mars.txt</a:t>
            </a:r>
          </a:p>
          <a:p>
            <a:r>
              <a:rPr lang="en-US" dirty="0"/>
              <a:t>Tell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which files you want to record changes in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mars.txt</a:t>
            </a:r>
          </a:p>
          <a:p>
            <a:r>
              <a:rPr lang="en-US" dirty="0"/>
              <a:t>Save changes to revision history</a:t>
            </a:r>
          </a:p>
          <a:p>
            <a:pPr marL="57150" indent="0">
              <a:buNone/>
            </a:pPr>
            <a:r>
              <a:rPr lang="en-US" sz="2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-m “Concerns about Mars’ moons”</a:t>
            </a:r>
          </a:p>
        </p:txBody>
      </p:sp>
    </p:spTree>
    <p:extLst>
      <p:ext uri="{BB962C8B-B14F-4D97-AF65-F5344CB8AC3E}">
        <p14:creationId xmlns:p14="http://schemas.microsoft.com/office/powerpoint/2010/main" val="202410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124200"/>
            <a:ext cx="3478696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03" y="1295400"/>
            <a:ext cx="4504290" cy="1676724"/>
          </a:xfrm>
        </p:spPr>
      </p:pic>
    </p:spTree>
    <p:extLst>
      <p:ext uri="{BB962C8B-B14F-4D97-AF65-F5344CB8AC3E}">
        <p14:creationId xmlns:p14="http://schemas.microsoft.com/office/powerpoint/2010/main" val="104560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Open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  <a:r>
              <a:rPr lang="en-US" dirty="0"/>
              <a:t> in your text editor</a:t>
            </a:r>
          </a:p>
          <a:p>
            <a:r>
              <a:rPr lang="en-US" dirty="0"/>
              <a:t>Add a line</a:t>
            </a:r>
          </a:p>
          <a:p>
            <a:r>
              <a:rPr lang="en-US" dirty="0"/>
              <a:t>View the change you made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Record your changes in the project’s history</a:t>
            </a:r>
          </a:p>
          <a:p>
            <a:r>
              <a:rPr lang="en-US" dirty="0"/>
              <a:t>View your project’s history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you are done</a:t>
            </a:r>
          </a:p>
          <a:p>
            <a:r>
              <a:rPr lang="en-US" dirty="0"/>
              <a:t>Bonus:</a:t>
            </a:r>
          </a:p>
          <a:p>
            <a:pPr lvl="1"/>
            <a:r>
              <a:rPr lang="en-US" dirty="0"/>
              <a:t>Make another change</a:t>
            </a:r>
          </a:p>
          <a:p>
            <a:pPr lvl="1"/>
            <a:r>
              <a:rPr lang="en-US" dirty="0"/>
              <a:t>Try any one of these variations</a:t>
            </a:r>
          </a:p>
          <a:p>
            <a:pPr lvl="2"/>
            <a:r>
              <a:rPr lang="en-US" dirty="0"/>
              <a:t>Commit without adding</a:t>
            </a:r>
          </a:p>
          <a:p>
            <a:pPr lvl="2"/>
            <a:r>
              <a:rPr lang="en-US" dirty="0"/>
              <a:t>View changes between adding and committing</a:t>
            </a:r>
          </a:p>
          <a:p>
            <a:pPr lvl="2"/>
            <a:r>
              <a:rPr lang="en-US" dirty="0"/>
              <a:t>Commit without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09895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viewing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/>
              <a:t>Changes between working directory and what was last staged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</a:t>
            </a:r>
          </a:p>
          <a:p>
            <a:pPr marL="457200" lvl="1" indent="0">
              <a:buNone/>
            </a:pP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Changes between staging area and last commit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--staged</a:t>
            </a:r>
          </a:p>
        </p:txBody>
      </p:sp>
    </p:spTree>
    <p:extLst>
      <p:ext uri="{BB962C8B-B14F-4D97-AF65-F5344CB8AC3E}">
        <p14:creationId xmlns:p14="http://schemas.microsoft.com/office/powerpoint/2010/main" val="405267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239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Changes made in the last commit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HEAD~1</a:t>
            </a:r>
          </a:p>
          <a:p>
            <a:r>
              <a:rPr lang="en-US" dirty="0"/>
              <a:t>Changes made in the last 2 commits</a:t>
            </a:r>
          </a:p>
          <a:p>
            <a:pPr marL="400050" lvl="2" indent="0">
              <a:buNone/>
            </a:pPr>
            <a:r>
              <a:rPr lang="en-US" sz="2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HEAD~2</a:t>
            </a:r>
            <a:endParaRPr lang="en-US" sz="2800" dirty="0"/>
          </a:p>
          <a:p>
            <a:r>
              <a:rPr lang="en-US" dirty="0"/>
              <a:t>Changes made in the last 3 commits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HEAD~3</a:t>
            </a:r>
          </a:p>
          <a:p>
            <a:r>
              <a:rPr lang="en-US" dirty="0"/>
              <a:t>Changes made since some commit hash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0b0d55e</a:t>
            </a:r>
          </a:p>
          <a:p>
            <a:pPr lvl="1"/>
            <a:r>
              <a:rPr lang="en-US" dirty="0"/>
              <a:t>First 7 characters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r>
              <a:rPr lang="en-US" dirty="0"/>
              <a:t> to find the desired commit</a:t>
            </a:r>
          </a:p>
        </p:txBody>
      </p:sp>
    </p:spTree>
    <p:extLst>
      <p:ext uri="{BB962C8B-B14F-4D97-AF65-F5344CB8AC3E}">
        <p14:creationId xmlns:p14="http://schemas.microsoft.com/office/powerpoint/2010/main" val="7707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older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Overwrite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“Gamma will like the dry air” &gt; mars.txt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mars.txt</a:t>
            </a:r>
          </a:p>
          <a:p>
            <a:r>
              <a:rPr lang="en-US" dirty="0"/>
              <a:t>Recover last recorded version:</a:t>
            </a:r>
          </a:p>
          <a:p>
            <a:pPr marL="457200" lvl="1" indent="0">
              <a:buNone/>
            </a:pPr>
            <a:r>
              <a:rPr lang="en-US" sz="22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2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HEAD mars.txt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HEAD</a:t>
            </a:r>
            <a:r>
              <a:rPr lang="en-US" sz="2600" dirty="0"/>
              <a:t> : Revert to version in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lvl="1"/>
            <a:r>
              <a:rPr lang="en-US" sz="2600" dirty="0"/>
              <a:t>Can use commit hash to revert to even older version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  <a:r>
              <a:rPr lang="en-US" sz="2600" dirty="0"/>
              <a:t> : Tells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600" dirty="0"/>
              <a:t> which file to revert</a:t>
            </a:r>
          </a:p>
          <a:p>
            <a:pPr lvl="1"/>
            <a:r>
              <a:rPr lang="en-US" sz="2600" dirty="0"/>
              <a:t>In </a:t>
            </a:r>
            <a:r>
              <a:rPr lang="en-US" sz="2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r>
              <a:rPr lang="en-US" sz="2600" dirty="0"/>
              <a:t>, they list this option with </a:t>
            </a:r>
            <a:r>
              <a:rPr lang="en-US" sz="2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600" dirty="0"/>
              <a:t> instead of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600" dirty="0"/>
              <a:t>; This is a shortcut.</a:t>
            </a:r>
          </a:p>
        </p:txBody>
      </p:sp>
    </p:spTree>
    <p:extLst>
      <p:ext uri="{BB962C8B-B14F-4D97-AF65-F5344CB8AC3E}">
        <p14:creationId xmlns:p14="http://schemas.microsoft.com/office/powerpoint/2010/main" val="1239580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/>
              <a:t>What is going on here?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2424906"/>
            <a:ext cx="5133975" cy="2876550"/>
          </a:xfrm>
        </p:spPr>
      </p:pic>
    </p:spTree>
    <p:extLst>
      <p:ext uri="{BB962C8B-B14F-4D97-AF65-F5344CB8AC3E}">
        <p14:creationId xmlns:p14="http://schemas.microsoft.com/office/powerpoint/2010/main" val="133519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and then recover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you are done</a:t>
            </a:r>
          </a:p>
          <a:p>
            <a:r>
              <a:rPr lang="en-US" dirty="0"/>
              <a:t>Bonus:</a:t>
            </a:r>
          </a:p>
          <a:p>
            <a:pPr lvl="1"/>
            <a:r>
              <a:rPr lang="en-US" dirty="0"/>
              <a:t>Revert to the first saved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</a:p>
          <a:p>
            <a:pPr lvl="1"/>
            <a:r>
              <a:rPr lang="en-US" dirty="0"/>
              <a:t>Switch back to the most recent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</a:p>
        </p:txBody>
      </p:sp>
    </p:spTree>
    <p:extLst>
      <p:ext uri="{BB962C8B-B14F-4D97-AF65-F5344CB8AC3E}">
        <p14:creationId xmlns:p14="http://schemas.microsoft.com/office/powerpoint/2010/main" val="1045549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some data files that you don’t want to track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results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a.dat b.dat c.dat results/</a:t>
            </a:r>
            <a:r>
              <a:rPr lang="en-US" sz="2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2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results/</a:t>
            </a:r>
            <a:r>
              <a:rPr lang="en-US" sz="2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b.out</a:t>
            </a:r>
            <a:endParaRPr lang="en-US" sz="26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file with this content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results/</a:t>
            </a:r>
          </a:p>
          <a:p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to the project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.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-m "Add the ignore file”</a:t>
            </a:r>
          </a:p>
          <a:p>
            <a:r>
              <a:rPr lang="en-US" dirty="0"/>
              <a:t>Now try the following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a.dat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clean -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xdn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124200"/>
            <a:ext cx="1752600" cy="60960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2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95600"/>
            <a:ext cx="7696200" cy="2667000"/>
          </a:xfrm>
        </p:spPr>
        <p:txBody>
          <a:bodyPr/>
          <a:lstStyle/>
          <a:p>
            <a:r>
              <a:rPr lang="en-US" dirty="0"/>
              <a:t>A tool to track the history of a project</a:t>
            </a:r>
          </a:p>
          <a:p>
            <a:pPr lvl="1"/>
            <a:r>
              <a:rPr lang="en-US" dirty="0"/>
              <a:t>Who changed what? When?</a:t>
            </a:r>
          </a:p>
          <a:p>
            <a:r>
              <a:rPr lang="en-US" dirty="0"/>
              <a:t>Individual or collaborative</a:t>
            </a:r>
          </a:p>
        </p:txBody>
      </p:sp>
    </p:spTree>
    <p:extLst>
      <p:ext uri="{BB962C8B-B14F-4D97-AF65-F5344CB8AC3E}">
        <p14:creationId xmlns:p14="http://schemas.microsoft.com/office/powerpoint/2010/main" val="8070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/>
              <a:t>Remote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620000" cy="2971800"/>
          </a:xfrm>
        </p:spPr>
        <p:txBody>
          <a:bodyPr>
            <a:normAutofit/>
          </a:bodyPr>
          <a:lstStyle/>
          <a:p>
            <a:r>
              <a:rPr lang="en-US" dirty="0"/>
              <a:t>Central location where everyone can see</a:t>
            </a:r>
          </a:p>
          <a:p>
            <a:r>
              <a:rPr lang="en-US" dirty="0"/>
              <a:t>Requires Internet</a:t>
            </a:r>
          </a:p>
          <a:p>
            <a:r>
              <a:rPr lang="en-US" dirty="0">
                <a:solidFill>
                  <a:srgbClr val="FFC000"/>
                </a:solidFill>
              </a:rPr>
              <a:t>GitHub</a:t>
            </a:r>
            <a:r>
              <a:rPr lang="en-US" dirty="0"/>
              <a:t>, </a:t>
            </a:r>
            <a:r>
              <a:rPr lang="en-US" dirty="0" err="1"/>
              <a:t>GitLab</a:t>
            </a:r>
            <a:r>
              <a:rPr lang="en-US" dirty="0"/>
              <a:t>, </a:t>
            </a:r>
            <a:r>
              <a:rPr lang="en-US" dirty="0" err="1"/>
              <a:t>BitBucket</a:t>
            </a:r>
            <a:r>
              <a:rPr lang="en-US" dirty="0"/>
              <a:t>, </a:t>
            </a:r>
            <a:r>
              <a:rPr lang="en-US" dirty="0" err="1" smtClean="0"/>
              <a:t>SourceForge</a:t>
            </a:r>
            <a:endParaRPr lang="en-US" dirty="0"/>
          </a:p>
          <a:p>
            <a:r>
              <a:rPr lang="en-US" dirty="0"/>
              <a:t>Public vs private</a:t>
            </a:r>
          </a:p>
        </p:txBody>
      </p:sp>
    </p:spTree>
    <p:extLst>
      <p:ext uri="{BB962C8B-B14F-4D97-AF65-F5344CB8AC3E}">
        <p14:creationId xmlns:p14="http://schemas.microsoft.com/office/powerpoint/2010/main" val="1956679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US" dirty="0"/>
              <a:t>Sign in at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971800"/>
            <a:ext cx="7696200" cy="3154363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</a:t>
            </a:r>
            <a:endParaRPr lang="en-US" dirty="0"/>
          </a:p>
          <a:p>
            <a:r>
              <a:rPr lang="en-US" dirty="0"/>
              <a:t>Sign into your account</a:t>
            </a:r>
          </a:p>
          <a:p>
            <a:r>
              <a:rPr lang="en-US" dirty="0"/>
              <a:t>Put up a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you are done</a:t>
            </a:r>
          </a:p>
        </p:txBody>
      </p:sp>
    </p:spTree>
    <p:extLst>
      <p:ext uri="{BB962C8B-B14F-4D97-AF65-F5344CB8AC3E}">
        <p14:creationId xmlns:p14="http://schemas.microsoft.com/office/powerpoint/2010/main" val="3308823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/>
              <a:t>Press create a new repo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Call your repo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planets</a:t>
            </a:r>
            <a:r>
              <a:rPr lang="en-US" dirty="0"/>
              <a:t> and “create repository”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done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23" y="2266979"/>
            <a:ext cx="6705600" cy="69151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620000" y="2192876"/>
            <a:ext cx="457200" cy="4219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352800"/>
            <a:ext cx="3797808" cy="253939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029200" y="5410200"/>
            <a:ext cx="990600" cy="481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91200" y="3352800"/>
            <a:ext cx="1524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0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 your remote and local repositories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Copy and paste circled commands into the terminal where you create your local repository</a:t>
            </a:r>
          </a:p>
          <a:p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remote add</a:t>
            </a:r>
            <a:r>
              <a:rPr lang="en-US" dirty="0">
                <a:solidFill>
                  <a:srgbClr val="FFFF99"/>
                </a:solidFill>
              </a:rPr>
              <a:t> </a:t>
            </a:r>
            <a:r>
              <a:rPr lang="en-US" dirty="0"/>
              <a:t>: Gives the nickname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dirty="0"/>
              <a:t> to the URL of the remote repository</a:t>
            </a:r>
          </a:p>
          <a:p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-u</a:t>
            </a:r>
            <a:r>
              <a:rPr lang="en-US" dirty="0">
                <a:solidFill>
                  <a:srgbClr val="FFFF99"/>
                </a:solidFill>
              </a:rPr>
              <a:t> </a:t>
            </a:r>
            <a:r>
              <a:rPr lang="en-US" dirty="0"/>
              <a:t>: Creates remote branch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dirty="0"/>
              <a:t>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752600"/>
            <a:ext cx="4329861" cy="4267200"/>
          </a:xfrm>
        </p:spPr>
      </p:pic>
    </p:spTree>
    <p:extLst>
      <p:ext uri="{BB962C8B-B14F-4D97-AF65-F5344CB8AC3E}">
        <p14:creationId xmlns:p14="http://schemas.microsoft.com/office/powerpoint/2010/main" val="1952906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 the top of the page, click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username/planets</a:t>
            </a:r>
          </a:p>
          <a:p>
            <a:r>
              <a:rPr lang="en-US" dirty="0">
                <a:cs typeface="Courier New" panose="02070309020205020404" pitchFamily="49" charset="0"/>
              </a:rPr>
              <a:t>Refresh browser if needed</a:t>
            </a:r>
          </a:p>
          <a:p>
            <a:r>
              <a:rPr lang="en-US" dirty="0"/>
              <a:t>Explore…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8400"/>
            <a:ext cx="5049842" cy="3200400"/>
          </a:xfrm>
        </p:spPr>
      </p:pic>
    </p:spTree>
    <p:extLst>
      <p:ext uri="{BB962C8B-B14F-4D97-AF65-F5344CB8AC3E}">
        <p14:creationId xmlns:p14="http://schemas.microsoft.com/office/powerpoint/2010/main" val="2267795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7800" y="2133600"/>
            <a:ext cx="6248400" cy="3581400"/>
          </a:xfrm>
        </p:spPr>
        <p:txBody>
          <a:bodyPr/>
          <a:lstStyle/>
          <a:p>
            <a:r>
              <a:rPr lang="en-US" dirty="0"/>
              <a:t>What branch am I 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Default branch: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r>
              <a:rPr lang="en-US" dirty="0"/>
              <a:t>What is my remote repository?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remote -v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Default nickname: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3356835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branch?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2960" y="4800600"/>
            <a:ext cx="7467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Branches are very cheap 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Use them often – new features, bug fix,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25858"/>
            <a:ext cx="5760720" cy="289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09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branch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1"/>
            <a:ext cx="7467600" cy="2286000"/>
          </a:xfrm>
        </p:spPr>
        <p:txBody>
          <a:bodyPr/>
          <a:lstStyle/>
          <a:p>
            <a:pPr marL="57150" indent="0">
              <a:buNone/>
            </a:pP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testing</a:t>
            </a:r>
          </a:p>
          <a:p>
            <a:pPr marL="57150" indent="0">
              <a:buNone/>
            </a:pP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</a:t>
            </a:r>
          </a:p>
          <a:p>
            <a:pPr marL="857250" lvl="2" indent="0">
              <a:buNone/>
            </a:pP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*master</a:t>
            </a:r>
          </a:p>
          <a:p>
            <a:pPr marL="857250" lvl="2" indent="0">
              <a:buNone/>
            </a:pP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971800"/>
            <a:ext cx="4396356" cy="3065463"/>
          </a:xfrm>
        </p:spPr>
      </p:pic>
    </p:spTree>
    <p:extLst>
      <p:ext uri="{BB962C8B-B14F-4D97-AF65-F5344CB8AC3E}">
        <p14:creationId xmlns:p14="http://schemas.microsoft.com/office/powerpoint/2010/main" val="3437925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Courier New" panose="02070309020205020404" pitchFamily="49" charset="0"/>
              </a:rPr>
              <a:t>Switching branch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24000"/>
            <a:ext cx="7543800" cy="5181599"/>
          </a:xfrm>
        </p:spPr>
        <p:txBody>
          <a:bodyPr/>
          <a:lstStyle/>
          <a:p>
            <a:pPr marL="57150" indent="0">
              <a:buNone/>
            </a:pP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testing</a:t>
            </a:r>
          </a:p>
          <a:p>
            <a:pPr marL="57150" indent="0">
              <a:buNone/>
            </a:pP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b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*testing</a:t>
            </a:r>
            <a:endParaRPr lang="en-US" sz="2400" dirty="0">
              <a:solidFill>
                <a:srgbClr val="FFFF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16" y="2743200"/>
            <a:ext cx="4331208" cy="342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97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commit to branch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99"/>
                </a:solidFill>
              </a:rPr>
              <a:t>% </a:t>
            </a:r>
            <a:r>
              <a:rPr lang="en-US" sz="2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–m “another change”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67000"/>
            <a:ext cx="5524500" cy="31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8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Why do I care about the history of a project?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Individual:</a:t>
            </a:r>
          </a:p>
          <a:p>
            <a:pPr lvl="1"/>
            <a:r>
              <a:rPr lang="en-US" sz="2000" dirty="0"/>
              <a:t>Fix (or undo) mistakes</a:t>
            </a:r>
          </a:p>
          <a:p>
            <a:pPr lvl="1"/>
            <a:r>
              <a:rPr lang="en-US" sz="2000" dirty="0"/>
              <a:t>What was done and why</a:t>
            </a:r>
          </a:p>
          <a:p>
            <a:pPr lvl="1"/>
            <a:r>
              <a:rPr lang="en-US" sz="2000" dirty="0"/>
              <a:t>Definitive (final?) version</a:t>
            </a:r>
          </a:p>
          <a:p>
            <a:pPr lvl="1"/>
            <a:r>
              <a:rPr lang="en-US" sz="2000" dirty="0"/>
              <a:t>Hard to delete accidentally</a:t>
            </a:r>
          </a:p>
          <a:p>
            <a:r>
              <a:rPr lang="en-US" sz="2400" dirty="0"/>
              <a:t>Collaborative</a:t>
            </a:r>
          </a:p>
          <a:p>
            <a:pPr lvl="1"/>
            <a:r>
              <a:rPr lang="en-US" sz="2000" dirty="0"/>
              <a:t>Who to ask if you have questions</a:t>
            </a:r>
          </a:p>
          <a:p>
            <a:pPr lvl="1"/>
            <a:r>
              <a:rPr lang="en-US" sz="2000" dirty="0"/>
              <a:t>Work simultaneously</a:t>
            </a:r>
          </a:p>
          <a:p>
            <a:pPr lvl="1"/>
            <a:r>
              <a:rPr lang="en-US" sz="2000" dirty="0"/>
              <a:t>Hard to overwrite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64" y="1600200"/>
            <a:ext cx="3394472" cy="4525963"/>
          </a:xfrm>
        </p:spPr>
      </p:pic>
    </p:spTree>
    <p:extLst>
      <p:ext uri="{BB962C8B-B14F-4D97-AF65-F5344CB8AC3E}">
        <p14:creationId xmlns:p14="http://schemas.microsoft.com/office/powerpoint/2010/main" val="1198463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Diverging branches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4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4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–m “another change to master”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743200"/>
            <a:ext cx="4362450" cy="33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48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/>
              <a:t>Starting your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276600"/>
          </a:xfrm>
        </p:spPr>
        <p:txBody>
          <a:bodyPr/>
          <a:lstStyle/>
          <a:p>
            <a:r>
              <a:rPr lang="en-US" dirty="0"/>
              <a:t>Find a partner</a:t>
            </a:r>
          </a:p>
          <a:p>
            <a:r>
              <a:rPr lang="en-US" dirty="0"/>
              <a:t>Decide who is Alpha and who is Beta</a:t>
            </a:r>
          </a:p>
          <a:p>
            <a:r>
              <a:rPr lang="en-US" dirty="0"/>
              <a:t>You will be using Alpha’s repository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done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FF5353"/>
                </a:solidFill>
              </a:rPr>
              <a:t>red</a:t>
            </a:r>
            <a:r>
              <a:rPr lang="en-US" dirty="0"/>
              <a:t> Post-It if you need a partner</a:t>
            </a:r>
          </a:p>
        </p:txBody>
      </p:sp>
    </p:spTree>
    <p:extLst>
      <p:ext uri="{BB962C8B-B14F-4D97-AF65-F5344CB8AC3E}">
        <p14:creationId xmlns:p14="http://schemas.microsoft.com/office/powerpoint/2010/main" val="2866852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remote "central" repository</a:t>
            </a:r>
          </a:p>
          <a:p>
            <a:r>
              <a:rPr lang="en-US" dirty="0"/>
              <a:t>everyone clones it</a:t>
            </a:r>
          </a:p>
          <a:p>
            <a:r>
              <a:rPr lang="en-US" dirty="0"/>
              <a:t>everyone makes changes on the master branch of their clone</a:t>
            </a:r>
          </a:p>
          <a:p>
            <a:r>
              <a:rPr lang="en-US" dirty="0"/>
              <a:t>the branch is pushed to the remote repository </a:t>
            </a:r>
          </a:p>
          <a:p>
            <a:r>
              <a:rPr lang="en-US" dirty="0"/>
              <a:t>pull the remote master branch before making another change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2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892969" y="178594"/>
            <a:ext cx="7358063" cy="5447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The simplest workflow</a:t>
            </a:r>
            <a:endParaRPr dirty="0"/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58097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202625" y="4286359"/>
            <a:ext cx="61234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Alpha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29200" y="2594946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2570000" y="1828800"/>
            <a:ext cx="2375227" cy="2089397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3467569" y="2357020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2819400" y="1976024"/>
            <a:ext cx="197322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>
                <a:solidFill>
                  <a:schemeClr val="bg1"/>
                </a:solidFill>
              </a:rPr>
              <a:t>alpha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120499" y="4526951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56"/>
          <p:cNvSpPr/>
          <p:nvPr/>
        </p:nvSpPr>
        <p:spPr>
          <a:xfrm>
            <a:off x="701040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7" name="Shape 260"/>
          <p:cNvSpPr/>
          <p:nvPr/>
        </p:nvSpPr>
        <p:spPr>
          <a:xfrm rot="2561969">
            <a:off x="8402710" y="4276861"/>
            <a:ext cx="49609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Beta</a:t>
            </a:r>
            <a:endParaRPr dirty="0"/>
          </a:p>
        </p:txBody>
      </p:sp>
      <p:sp>
        <p:nvSpPr>
          <p:cNvPr id="28" name="Shape 298"/>
          <p:cNvSpPr/>
          <p:nvPr/>
        </p:nvSpPr>
        <p:spPr>
          <a:xfrm>
            <a:off x="4553907" y="3995990"/>
            <a:ext cx="1452070" cy="126181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Shape 298"/>
          <p:cNvSpPr/>
          <p:nvPr/>
        </p:nvSpPr>
        <p:spPr>
          <a:xfrm flipH="1">
            <a:off x="3081177" y="3995990"/>
            <a:ext cx="541585" cy="91087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triangle"/>
          </a:ln>
          <a:effectLst/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588821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Beta: Cloning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new directory for collaboration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planets_collab</a:t>
            </a:r>
            <a:endParaRPr lang="en-US" b="1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planets_collab</a:t>
            </a:r>
            <a:endParaRPr lang="en-US" b="1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Clone Alpha’s repository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@...</a:t>
            </a:r>
          </a:p>
          <a:p>
            <a:pPr marL="457200" lvl="1" indent="0">
              <a:buNone/>
            </a:pPr>
            <a:r>
              <a:rPr lang="en-US" dirty="0"/>
              <a:t>(Make sure it is set to SSH)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planets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done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63813"/>
            <a:ext cx="4038600" cy="2398736"/>
          </a:xfrm>
        </p:spPr>
      </p:pic>
      <p:sp>
        <p:nvSpPr>
          <p:cNvPr id="6" name="Oval 5"/>
          <p:cNvSpPr/>
          <p:nvPr/>
        </p:nvSpPr>
        <p:spPr>
          <a:xfrm>
            <a:off x="5257800" y="3886200"/>
            <a:ext cx="28194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 flipV="1">
            <a:off x="3962400" y="4114800"/>
            <a:ext cx="12954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70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Alpha: Adding a collaborator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399"/>
          </a:xfrm>
        </p:spPr>
        <p:txBody>
          <a:bodyPr>
            <a:normAutofit fontScale="92500"/>
          </a:bodyPr>
          <a:lstStyle/>
          <a:p>
            <a:r>
              <a:rPr lang="en-US" dirty="0"/>
              <a:t>Anyone can clone; Only collaborators can write</a:t>
            </a:r>
          </a:p>
          <a:p>
            <a:r>
              <a:rPr lang="en-US" dirty="0"/>
              <a:t>Alpha only:</a:t>
            </a:r>
          </a:p>
          <a:p>
            <a:pPr lvl="1"/>
            <a:r>
              <a:rPr lang="en-US" dirty="0"/>
              <a:t>Click “Settings” on the RHS</a:t>
            </a:r>
          </a:p>
          <a:p>
            <a:pPr lvl="1"/>
            <a:r>
              <a:rPr lang="en-US" dirty="0"/>
              <a:t>Click “Collaborators” on the LHS</a:t>
            </a:r>
          </a:p>
          <a:p>
            <a:pPr lvl="1"/>
            <a:r>
              <a:rPr lang="en-US" dirty="0"/>
              <a:t>Add Beta’s GitHub username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14800"/>
            <a:ext cx="6361398" cy="1354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806535"/>
            <a:ext cx="6019800" cy="1689307"/>
          </a:xfrm>
          <a:prstGeom prst="rect">
            <a:avLst/>
          </a:prstGeom>
          <a:ln w="76200">
            <a:solidFill>
              <a:schemeClr val="bg1">
                <a:lumMod val="75000"/>
                <a:lumOff val="25000"/>
              </a:schemeClr>
            </a:solidFill>
          </a:ln>
        </p:spPr>
      </p:pic>
      <p:sp>
        <p:nvSpPr>
          <p:cNvPr id="6" name="Oval 5"/>
          <p:cNvSpPr/>
          <p:nvPr/>
        </p:nvSpPr>
        <p:spPr>
          <a:xfrm>
            <a:off x="4343400" y="43434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5715000"/>
            <a:ext cx="838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24016" y="6019800"/>
            <a:ext cx="4114800" cy="6041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7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Alpha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</a:p>
          <a:p>
            <a:r>
              <a:rPr lang="en-US" dirty="0"/>
              <a:t>Save your changes</a:t>
            </a:r>
          </a:p>
          <a:p>
            <a:r>
              <a:rPr lang="en-US" dirty="0"/>
              <a:t>Add and commit your changes</a:t>
            </a:r>
          </a:p>
          <a:p>
            <a:r>
              <a:rPr lang="en-US" dirty="0"/>
              <a:t>Push your changes to the remote repository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Beta (do this </a:t>
            </a:r>
            <a:r>
              <a:rPr lang="en-US" i="1" dirty="0"/>
              <a:t>after</a:t>
            </a:r>
            <a:r>
              <a:rPr lang="en-US" dirty="0"/>
              <a:t> Alpha)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Pull down Alpha’s changes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 origin master</a:t>
            </a:r>
          </a:p>
          <a:p>
            <a:r>
              <a:rPr lang="en-US" dirty="0"/>
              <a:t>Add a line to the end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</a:p>
          <a:p>
            <a:r>
              <a:rPr lang="en-US" dirty="0"/>
              <a:t>Save your changes</a:t>
            </a:r>
          </a:p>
          <a:p>
            <a:r>
              <a:rPr lang="en-US" dirty="0"/>
              <a:t>Add and commit your changes</a:t>
            </a:r>
          </a:p>
          <a:p>
            <a:r>
              <a:rPr lang="en-US" dirty="0"/>
              <a:t>Push your changes to the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12238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without conflict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Alpha: Modify the first line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  <a:r>
              <a:rPr lang="en-US" dirty="0"/>
              <a:t>, save, add, and commit</a:t>
            </a:r>
          </a:p>
          <a:p>
            <a:r>
              <a:rPr lang="en-US" dirty="0"/>
              <a:t>Beta: Modify the last line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  <a:r>
              <a:rPr lang="en-US" dirty="0"/>
              <a:t>, save, add, and commit</a:t>
            </a:r>
          </a:p>
          <a:p>
            <a:r>
              <a:rPr lang="en-US" dirty="0"/>
              <a:t>Alpha: Pull down changes from Beta</a:t>
            </a:r>
          </a:p>
          <a:p>
            <a:pPr lvl="1"/>
            <a:r>
              <a:rPr lang="en-US" dirty="0"/>
              <a:t>You will be asked to save a merge commit message in your editor; Save and close</a:t>
            </a:r>
          </a:p>
          <a:p>
            <a:r>
              <a:rPr lang="en-US" dirty="0"/>
              <a:t>Alpha: Push your changes to the remote repository</a:t>
            </a:r>
          </a:p>
          <a:p>
            <a:r>
              <a:rPr lang="en-US" dirty="0"/>
              <a:t>Beta: Pull down changes from Alpha and save the commit message</a:t>
            </a:r>
          </a:p>
          <a:p>
            <a:r>
              <a:rPr lang="en-US" dirty="0"/>
              <a:t>Beta: Push your changes to the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832564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with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Alpha: Edit the last line of the mars.txt, save, add, and commit</a:t>
            </a:r>
          </a:p>
          <a:p>
            <a:r>
              <a:rPr lang="en-US" dirty="0"/>
              <a:t>Alpha: Try to pull down changes from the remote repository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10000"/>
            <a:ext cx="5029200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36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Alpha: 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Alpha: Edit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  <a:r>
              <a:rPr lang="en-US" dirty="0"/>
              <a:t> to look like correct file</a:t>
            </a:r>
          </a:p>
          <a:p>
            <a:pPr lvl="1"/>
            <a:r>
              <a:rPr lang="en-US" dirty="0"/>
              <a:t>Remove extra text</a:t>
            </a:r>
          </a:p>
          <a:p>
            <a:pPr lvl="1"/>
            <a:r>
              <a:rPr lang="en-US" dirty="0"/>
              <a:t>Choose which lines you want to keep</a:t>
            </a:r>
          </a:p>
          <a:p>
            <a:r>
              <a:rPr lang="en-US" dirty="0"/>
              <a:t>Alpha: Save, add, commit, push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87" y="2057400"/>
            <a:ext cx="5149232" cy="2027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2979320"/>
            <a:ext cx="25306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Text from Alpha’s version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3452537"/>
            <a:ext cx="152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Text from</a:t>
            </a:r>
          </a:p>
          <a:p>
            <a:r>
              <a:rPr lang="en-US" dirty="0"/>
              <a:t>Beta’s version</a:t>
            </a:r>
          </a:p>
        </p:txBody>
      </p:sp>
    </p:spTree>
    <p:extLst>
      <p:ext uri="{BB962C8B-B14F-4D97-AF65-F5344CB8AC3E}">
        <p14:creationId xmlns:p14="http://schemas.microsoft.com/office/powerpoint/2010/main" val="107551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</a:t>
            </a:r>
            <a:r>
              <a:rPr lang="en-US" dirty="0">
                <a:latin typeface="Courier" pitchFamily="2" charset="0"/>
              </a:rPr>
              <a:t>git</a:t>
            </a:r>
            <a:r>
              <a:rPr lang="en-US" dirty="0"/>
              <a:t> differ from other version control systems?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7800" y="2362200"/>
            <a:ext cx="62484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Nearly every operation is local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stores snapshots, not differences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Everything is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checksummed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before stored and is referred to by that checksum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generally only adds data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is distributed -- a clone is a complete copy of the original repo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70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Repeat for Beta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Beta: Pull down Alpha’s changes</a:t>
            </a:r>
          </a:p>
          <a:p>
            <a:r>
              <a:rPr lang="en-US" dirty="0"/>
              <a:t>Alpha: Change the first line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</a:p>
          <a:p>
            <a:r>
              <a:rPr lang="en-US" dirty="0"/>
              <a:t>Alpha: Save, add, commit, push</a:t>
            </a:r>
          </a:p>
          <a:p>
            <a:r>
              <a:rPr lang="en-US" dirty="0"/>
              <a:t>Beta: Change the first line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  <a:r>
              <a:rPr lang="en-US" dirty="0"/>
              <a:t>, add, commit</a:t>
            </a:r>
          </a:p>
          <a:p>
            <a:r>
              <a:rPr lang="en-US" dirty="0"/>
              <a:t>Beta: Pull down Alpha’s changes</a:t>
            </a:r>
          </a:p>
          <a:p>
            <a:pPr lvl="1"/>
            <a:r>
              <a:rPr lang="en-US" dirty="0"/>
              <a:t>You will get a conflict</a:t>
            </a:r>
          </a:p>
          <a:p>
            <a:pPr lvl="1"/>
            <a:r>
              <a:rPr lang="en-US" dirty="0"/>
              <a:t>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  <a:r>
              <a:rPr lang="en-US" dirty="0"/>
              <a:t> and edit to look like final version</a:t>
            </a:r>
          </a:p>
          <a:p>
            <a:pPr lvl="1"/>
            <a:r>
              <a:rPr lang="en-US" dirty="0"/>
              <a:t>Save changes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</a:p>
          <a:p>
            <a:pPr lvl="1"/>
            <a:r>
              <a:rPr lang="en-US" dirty="0"/>
              <a:t>Add, commit, push</a:t>
            </a:r>
          </a:p>
        </p:txBody>
      </p:sp>
    </p:spTree>
    <p:extLst>
      <p:ext uri="{BB962C8B-B14F-4D97-AF65-F5344CB8AC3E}">
        <p14:creationId xmlns:p14="http://schemas.microsoft.com/office/powerpoint/2010/main" val="3368675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Closed model</a:t>
            </a:r>
          </a:p>
          <a:p>
            <a:pPr lvl="1"/>
            <a:r>
              <a:rPr lang="en-US" dirty="0"/>
              <a:t>Research paper behind paywall</a:t>
            </a:r>
          </a:p>
          <a:p>
            <a:pPr lvl="1"/>
            <a:r>
              <a:rPr lang="en-US" dirty="0"/>
              <a:t>Code not always available</a:t>
            </a:r>
          </a:p>
          <a:p>
            <a:pPr lvl="1"/>
            <a:r>
              <a:rPr lang="en-US" dirty="0"/>
              <a:t>Results not always reproducible</a:t>
            </a:r>
          </a:p>
          <a:p>
            <a:r>
              <a:rPr lang="en-US" dirty="0"/>
              <a:t>Open model</a:t>
            </a:r>
          </a:p>
          <a:p>
            <a:pPr lvl="1"/>
            <a:r>
              <a:rPr lang="en-US" dirty="0"/>
              <a:t>Open access data (</a:t>
            </a:r>
            <a:r>
              <a:rPr lang="en-US" dirty="0" err="1"/>
              <a:t>figshare</a:t>
            </a:r>
            <a:r>
              <a:rPr lang="en-US" dirty="0"/>
              <a:t>, </a:t>
            </a:r>
            <a:r>
              <a:rPr lang="en-US" dirty="0" err="1"/>
              <a:t>Zenodo</a:t>
            </a:r>
            <a:r>
              <a:rPr lang="en-US" dirty="0"/>
              <a:t>, Dryad) with DOI</a:t>
            </a:r>
          </a:p>
          <a:p>
            <a:pPr lvl="1"/>
            <a:r>
              <a:rPr lang="en-US" dirty="0"/>
              <a:t>Paper and code on GitHub (separately)</a:t>
            </a:r>
          </a:p>
          <a:p>
            <a:pPr lvl="1"/>
            <a:r>
              <a:rPr lang="en-US" dirty="0" err="1"/>
              <a:t>arXiv</a:t>
            </a:r>
            <a:r>
              <a:rPr lang="en-US" dirty="0"/>
              <a:t> pre-print</a:t>
            </a:r>
          </a:p>
          <a:p>
            <a:pPr lvl="1"/>
            <a:r>
              <a:rPr lang="en-US" dirty="0"/>
              <a:t>Published paper has links to pre-print, code, and data</a:t>
            </a:r>
          </a:p>
          <a:p>
            <a:r>
              <a:rPr lang="en-US" b="1" dirty="0"/>
              <a:t>Open scientific work is more useful and more highly cited than closed</a:t>
            </a:r>
          </a:p>
          <a:p>
            <a:r>
              <a:rPr lang="en-US" dirty="0"/>
              <a:t>Further reading</a:t>
            </a:r>
          </a:p>
          <a:p>
            <a:pPr lvl="1"/>
            <a:r>
              <a:rPr lang="en-US" dirty="0"/>
              <a:t>https://doi.org/10.1371/journal.pone.0000308</a:t>
            </a:r>
          </a:p>
          <a:p>
            <a:pPr lvl="1"/>
            <a:r>
              <a:rPr lang="en-US" dirty="0"/>
              <a:t>https://link.springer.com/book/10.1007/978-3-319-00026-8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29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505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File on repo: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LICENSE.txt</a:t>
            </a:r>
          </a:p>
          <a:p>
            <a:r>
              <a:rPr lang="en-US" dirty="0"/>
              <a:t>Non-lawyers should not try to write licenses from scratch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General Public License (GPL) is infectious</a:t>
            </a:r>
          </a:p>
          <a:p>
            <a:r>
              <a:rPr lang="en-US" dirty="0"/>
              <a:t>The Creative Commons family of licenses allow mix and match</a:t>
            </a:r>
          </a:p>
          <a:p>
            <a:r>
              <a:rPr lang="en-US" dirty="0"/>
              <a:t>Check with your team/branch/division/mission/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Further reading:</a:t>
            </a:r>
          </a:p>
          <a:p>
            <a:pPr lvl="1"/>
            <a:r>
              <a:rPr lang="en-US" dirty="0"/>
              <a:t>https://choosealicense.com/</a:t>
            </a:r>
          </a:p>
          <a:p>
            <a:pPr lvl="1"/>
            <a:r>
              <a:rPr lang="en-US" dirty="0"/>
              <a:t>https://opensource.org/licenses</a:t>
            </a:r>
          </a:p>
          <a:p>
            <a:pPr lvl="1"/>
            <a:r>
              <a:rPr lang="en-US" dirty="0"/>
              <a:t>https://www.gnu.org/licenses/license-list.html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70941"/>
            <a:ext cx="5486400" cy="133666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11349" y="2209800"/>
            <a:ext cx="1066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25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 on repo: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CITATION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CITATION.txt</a:t>
            </a:r>
          </a:p>
          <a:p>
            <a:r>
              <a:rPr lang="en-US" dirty="0"/>
              <a:t>Explains how you want your work cited</a:t>
            </a:r>
          </a:p>
          <a:p>
            <a:r>
              <a:rPr lang="en-US" dirty="0" err="1"/>
              <a:t>BibTeX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https://guides.github.com/activities/citable-code/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30523"/>
            <a:ext cx="4267200" cy="253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5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"central" repository</a:t>
            </a:r>
          </a:p>
          <a:p>
            <a:r>
              <a:rPr lang="en-US" dirty="0"/>
              <a:t>everyone clones it</a:t>
            </a:r>
          </a:p>
          <a:p>
            <a:r>
              <a:rPr lang="en-US" dirty="0"/>
              <a:t>changes are made on feature branches in the clones</a:t>
            </a:r>
          </a:p>
          <a:p>
            <a:r>
              <a:rPr lang="en-US" dirty="0"/>
              <a:t>the feature branches are pushed to the central repository</a:t>
            </a:r>
          </a:p>
          <a:p>
            <a:r>
              <a:rPr lang="en-US" dirty="0"/>
              <a:t>a PR is made in order to merge the feature branch into the master branch</a:t>
            </a:r>
          </a:p>
          <a:p>
            <a:r>
              <a:rPr lang="en-US" dirty="0"/>
              <a:t>to make the next change - pull master from the remote repository and start with a new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3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892969" y="178594"/>
            <a:ext cx="7358063" cy="5447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The simplest workflow</a:t>
            </a:r>
            <a:endParaRPr dirty="0"/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58097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202625" y="4286359"/>
            <a:ext cx="61234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Alpha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29200" y="2594946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2570000" y="1828800"/>
            <a:ext cx="2375227" cy="2089397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3467569" y="2357020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2819400" y="1976024"/>
            <a:ext cx="197322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>
                <a:solidFill>
                  <a:schemeClr val="bg1"/>
                </a:solidFill>
              </a:rPr>
              <a:t>alpha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120499" y="4526951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56"/>
          <p:cNvSpPr/>
          <p:nvPr/>
        </p:nvSpPr>
        <p:spPr>
          <a:xfrm>
            <a:off x="701040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7" name="Shape 260"/>
          <p:cNvSpPr/>
          <p:nvPr/>
        </p:nvSpPr>
        <p:spPr>
          <a:xfrm rot="2561969">
            <a:off x="8402710" y="4276861"/>
            <a:ext cx="49609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Beta</a:t>
            </a:r>
            <a:endParaRPr dirty="0"/>
          </a:p>
        </p:txBody>
      </p:sp>
      <p:sp>
        <p:nvSpPr>
          <p:cNvPr id="28" name="Shape 298"/>
          <p:cNvSpPr/>
          <p:nvPr/>
        </p:nvSpPr>
        <p:spPr>
          <a:xfrm>
            <a:off x="4553907" y="3995990"/>
            <a:ext cx="1452070" cy="126181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Shape 298"/>
          <p:cNvSpPr/>
          <p:nvPr/>
        </p:nvSpPr>
        <p:spPr>
          <a:xfrm flipH="1">
            <a:off x="3081177" y="3995990"/>
            <a:ext cx="541585" cy="91087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triangle"/>
          </a:ln>
          <a:effectLst/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148060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892969" y="178594"/>
            <a:ext cx="7358063" cy="5447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 better workflow</a:t>
            </a:r>
            <a:endParaRPr dirty="0"/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58097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202625" y="4286359"/>
            <a:ext cx="61234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Alpha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41432" y="2375207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3288104" y="1831069"/>
            <a:ext cx="2375227" cy="2089397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191184" y="2366901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3489102" y="1970127"/>
            <a:ext cx="197322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>
                <a:solidFill>
                  <a:schemeClr val="bg1"/>
                </a:solidFill>
              </a:rPr>
              <a:t>alpha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120499" y="4526951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56"/>
          <p:cNvSpPr/>
          <p:nvPr/>
        </p:nvSpPr>
        <p:spPr>
          <a:xfrm>
            <a:off x="701040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7" name="Shape 260"/>
          <p:cNvSpPr/>
          <p:nvPr/>
        </p:nvSpPr>
        <p:spPr>
          <a:xfrm rot="2561969">
            <a:off x="8402710" y="4276861"/>
            <a:ext cx="49609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Beta</a:t>
            </a:r>
            <a:endParaRPr dirty="0"/>
          </a:p>
        </p:txBody>
      </p:sp>
      <p:sp>
        <p:nvSpPr>
          <p:cNvPr id="28" name="Shape 298"/>
          <p:cNvSpPr/>
          <p:nvPr/>
        </p:nvSpPr>
        <p:spPr>
          <a:xfrm>
            <a:off x="6728667" y="3825943"/>
            <a:ext cx="586533" cy="691324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none"/>
          </a:ln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Shape 298"/>
          <p:cNvSpPr/>
          <p:nvPr/>
        </p:nvSpPr>
        <p:spPr>
          <a:xfrm flipH="1">
            <a:off x="1786733" y="3808977"/>
            <a:ext cx="363300" cy="67537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none"/>
          </a:ln>
          <a:effectLst/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 262"/>
          <p:cNvSpPr/>
          <p:nvPr/>
        </p:nvSpPr>
        <p:spPr>
          <a:xfrm>
            <a:off x="1458147" y="2429155"/>
            <a:ext cx="1519863" cy="1343529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262"/>
          <p:cNvSpPr/>
          <p:nvPr/>
        </p:nvSpPr>
        <p:spPr>
          <a:xfrm>
            <a:off x="5973425" y="2423699"/>
            <a:ext cx="1519863" cy="1343529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1710373" y="2541515"/>
            <a:ext cx="894473" cy="50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alpha</a:t>
            </a:r>
            <a:r>
              <a:rPr sz="1400" dirty="0">
                <a:solidFill>
                  <a:schemeClr val="bg1"/>
                </a:solidFill>
              </a:rPr>
              <a:t>/code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(branch1)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0" name="Shape 263"/>
          <p:cNvSpPr/>
          <p:nvPr/>
        </p:nvSpPr>
        <p:spPr>
          <a:xfrm>
            <a:off x="1926564" y="3024675"/>
            <a:ext cx="458456" cy="718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sz="1400" dirty="0">
                <a:solidFill>
                  <a:schemeClr val="bg1"/>
                </a:solidFill>
              </a:rPr>
              <a:t>File1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File 2</a:t>
            </a:r>
          </a:p>
          <a:p>
            <a:r>
              <a:rPr lang="en-US" sz="1400" dirty="0">
                <a:solidFill>
                  <a:schemeClr val="bg1"/>
                </a:solidFill>
              </a:rPr>
              <a:t>File 3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1" name="Shape 267"/>
          <p:cNvSpPr/>
          <p:nvPr/>
        </p:nvSpPr>
        <p:spPr>
          <a:xfrm>
            <a:off x="6286119" y="2541515"/>
            <a:ext cx="894473" cy="50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alpha</a:t>
            </a:r>
            <a:r>
              <a:rPr sz="1400" dirty="0">
                <a:solidFill>
                  <a:schemeClr val="bg1"/>
                </a:solidFill>
              </a:rPr>
              <a:t>/code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(branch2)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2" name="Shape 263"/>
          <p:cNvSpPr/>
          <p:nvPr/>
        </p:nvSpPr>
        <p:spPr>
          <a:xfrm>
            <a:off x="6504127" y="3027256"/>
            <a:ext cx="458456" cy="718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sz="1400" dirty="0">
                <a:solidFill>
                  <a:schemeClr val="bg1"/>
                </a:solidFill>
              </a:rPr>
              <a:t>File1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File 2</a:t>
            </a:r>
          </a:p>
          <a:p>
            <a:r>
              <a:rPr lang="en-US" sz="1400" dirty="0">
                <a:solidFill>
                  <a:schemeClr val="bg1"/>
                </a:solidFill>
              </a:rPr>
              <a:t>File 3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3" name="Elbow Connector 2"/>
          <p:cNvCxnSpPr>
            <a:stCxn id="16" idx="0"/>
          </p:cNvCxnSpPr>
          <p:nvPr/>
        </p:nvCxnSpPr>
        <p:spPr>
          <a:xfrm rot="5400000" flipH="1" flipV="1">
            <a:off x="2575631" y="1800155"/>
            <a:ext cx="271449" cy="986553"/>
          </a:xfrm>
          <a:prstGeom prst="bentConnector2">
            <a:avLst/>
          </a:prstGeom>
          <a:ln w="50800" cmpd="sng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8" idx="0"/>
          </p:cNvCxnSpPr>
          <p:nvPr/>
        </p:nvCxnSpPr>
        <p:spPr>
          <a:xfrm rot="16200000" flipV="1">
            <a:off x="6084676" y="1775017"/>
            <a:ext cx="279007" cy="1018357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48000" y="3962400"/>
            <a:ext cx="990600" cy="106680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979565" y="3983867"/>
            <a:ext cx="1090585" cy="1087267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76073" y="45269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pull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41479" y="388020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84886" y="17359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458147" y="5334000"/>
            <a:ext cx="826739" cy="0"/>
          </a:xfrm>
          <a:prstGeom prst="line">
            <a:avLst/>
          </a:prstGeom>
          <a:ln w="50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832823" y="3352800"/>
            <a:ext cx="674647" cy="0"/>
          </a:xfrm>
          <a:prstGeom prst="line">
            <a:avLst/>
          </a:prstGeom>
          <a:ln w="381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901830" y="5867400"/>
            <a:ext cx="826739" cy="0"/>
          </a:xfrm>
          <a:prstGeom prst="line">
            <a:avLst/>
          </a:prstGeom>
          <a:ln w="50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91343" y="3581155"/>
            <a:ext cx="674647" cy="0"/>
          </a:xfrm>
          <a:prstGeom prst="line">
            <a:avLst/>
          </a:prstGeom>
          <a:ln w="381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77201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(PR)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124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PR = Proposed change</a:t>
            </a:r>
          </a:p>
          <a:p>
            <a:r>
              <a:rPr lang="en-US" sz="2400" dirty="0"/>
              <a:t>Never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r>
              <a:rPr lang="en-US" sz="2400" dirty="0"/>
              <a:t>Meaningful title</a:t>
            </a:r>
          </a:p>
          <a:p>
            <a:r>
              <a:rPr lang="en-US" sz="2400" dirty="0"/>
              <a:t>Concise description (tip: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fix #166</a:t>
            </a:r>
            <a:r>
              <a:rPr lang="en-US" sz="2400" dirty="0"/>
              <a:t> would auto-close it)</a:t>
            </a:r>
          </a:p>
          <a:p>
            <a:r>
              <a:rPr lang="en-US" sz="2400" dirty="0"/>
              <a:t>Include change log, test, and doc (if applicable)</a:t>
            </a:r>
          </a:p>
          <a:p>
            <a:r>
              <a:rPr lang="en-US" sz="2400" dirty="0"/>
              <a:t>Adhere to code of conduct</a:t>
            </a:r>
          </a:p>
          <a:p>
            <a:r>
              <a:rPr lang="en-US" sz="2400" dirty="0"/>
              <a:t>Address review comments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Maintainer: Labels, milestone, review, merge</a:t>
            </a:r>
          </a:p>
          <a:p>
            <a:r>
              <a:rPr lang="en-US" sz="2400" dirty="0"/>
              <a:t>Optional: Delete branch after merge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770227"/>
            <a:ext cx="4953000" cy="755333"/>
          </a:xfrm>
          <a:prstGeom prst="rect">
            <a:avLst/>
          </a:prstGeom>
          <a:ln w="38100" cap="sq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7149517" y="5943600"/>
            <a:ext cx="1295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61" y="1226509"/>
            <a:ext cx="4858439" cy="4459115"/>
          </a:xfrm>
        </p:spPr>
      </p:pic>
    </p:spTree>
    <p:extLst>
      <p:ext uri="{BB962C8B-B14F-4D97-AF65-F5344CB8AC3E}">
        <p14:creationId xmlns:p14="http://schemas.microsoft.com/office/powerpoint/2010/main" val="2761104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dirty="0"/>
              <a:t>Create a new feature branch in your clone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-b </a:t>
            </a:r>
            <a:r>
              <a:rPr lang="en-US" sz="2000" i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-add-planet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/>
              <a:t>Create a new file and add some text</a:t>
            </a:r>
          </a:p>
          <a:p>
            <a:r>
              <a:rPr lang="en-US" dirty="0"/>
              <a:t>Commit and push to the repository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sz="2000" i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your_new_file</a:t>
            </a:r>
            <a:endParaRPr lang="en-US" sz="3600" i="1" dirty="0"/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–m “</a:t>
            </a:r>
            <a:r>
              <a:rPr lang="en-US" sz="2000" i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useful message</a:t>
            </a:r>
            <a:r>
              <a:rPr 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</a:t>
            </a:r>
            <a:r>
              <a:rPr lang="en-US" sz="2000" i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-add-planet</a:t>
            </a:r>
          </a:p>
        </p:txBody>
      </p:sp>
    </p:spTree>
    <p:extLst>
      <p:ext uri="{BB962C8B-B14F-4D97-AF65-F5344CB8AC3E}">
        <p14:creationId xmlns:p14="http://schemas.microsoft.com/office/powerpoint/2010/main" val="3132794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458200" cy="1162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 to </a:t>
            </a:r>
            <a:r>
              <a:rPr lang="en-US" dirty="0">
                <a:solidFill>
                  <a:srgbClr val="66FFFF"/>
                </a:solidFill>
              </a:rPr>
              <a:t>https://github.com/alpha/planets/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pull request</a:t>
            </a:r>
          </a:p>
          <a:p>
            <a:r>
              <a:rPr lang="en-US" dirty="0"/>
              <a:t>Ask partner for review and merge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done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964961" y="2362199"/>
            <a:ext cx="1832008" cy="470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47800" y="2832628"/>
            <a:ext cx="1136650" cy="4445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3450878"/>
            <a:ext cx="4886325" cy="704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264289"/>
            <a:ext cx="4400550" cy="842963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601292" y="5569089"/>
            <a:ext cx="1250950" cy="538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62" y="5259304"/>
            <a:ext cx="2852738" cy="84794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910262" y="5683278"/>
            <a:ext cx="1481138" cy="538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configuration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600200"/>
            <a:ext cx="7353300" cy="1447800"/>
          </a:xfr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8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lang="en-US" sz="18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“Your Name”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8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8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.email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“YourEmail@email.edu”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8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18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.ui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“auto”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8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en-US" sz="18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.editor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5814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/>
              <a:t> command format: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verb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verb: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400" dirty="0"/>
              <a:t>: Color-coded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en-US" sz="2400" dirty="0"/>
              <a:t>: Set default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change these settings 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--list</a:t>
            </a:r>
          </a:p>
        </p:txBody>
      </p:sp>
    </p:spTree>
    <p:extLst>
      <p:ext uri="{BB962C8B-B14F-4D97-AF65-F5344CB8AC3E}">
        <p14:creationId xmlns:p14="http://schemas.microsoft.com/office/powerpoint/2010/main" val="13940191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never stops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Advanced features of interest</a:t>
            </a:r>
            <a:r>
              <a:rPr lang="en-US" dirty="0" smtClean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cs typeface="Courier New" panose="02070309020205020404" pitchFamily="49" charset="0"/>
              </a:rPr>
              <a:t>forks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GPG</a:t>
            </a:r>
          </a:p>
          <a:p>
            <a:pPr marL="914400" lvl="2" indent="0">
              <a:buNone/>
            </a:pPr>
            <a:r>
              <a:rPr lang="en-US" dirty="0"/>
              <a:t>https://help.github.com/articles/signing-commits-using-gpg/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… and much more!</a:t>
            </a:r>
          </a:p>
          <a:p>
            <a:r>
              <a:rPr lang="en-US" dirty="0">
                <a:cs typeface="Courier New" panose="02070309020205020404" pitchFamily="49" charset="0"/>
              </a:rPr>
              <a:t>INS RIAB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cs typeface="Courier New" panose="02070309020205020404" pitchFamily="49" charset="0"/>
              </a:rPr>
              <a:t> training: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http://stsci-riab.github.io/riatraining/version_control.html</a:t>
            </a:r>
          </a:p>
        </p:txBody>
      </p:sp>
    </p:spTree>
    <p:extLst>
      <p:ext uri="{BB962C8B-B14F-4D97-AF65-F5344CB8AC3E}">
        <p14:creationId xmlns:p14="http://schemas.microsoft.com/office/powerpoint/2010/main" val="740229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133600"/>
            <a:ext cx="6705600" cy="3733800"/>
          </a:xfrm>
        </p:spPr>
        <p:txBody>
          <a:bodyPr/>
          <a:lstStyle/>
          <a:p>
            <a:r>
              <a:rPr lang="en-US" dirty="0" err="1" smtClean="0"/>
              <a:t>STScI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Training</a:t>
            </a:r>
            <a:endParaRPr lang="en-US" dirty="0"/>
          </a:p>
          <a:p>
            <a:r>
              <a:rPr lang="en-US" dirty="0" err="1" smtClean="0"/>
              <a:t>Azalee</a:t>
            </a:r>
            <a:r>
              <a:rPr lang="en-US" dirty="0" smtClean="0"/>
              <a:t> </a:t>
            </a:r>
            <a:r>
              <a:rPr lang="en-US" dirty="0" err="1"/>
              <a:t>Bostroem</a:t>
            </a:r>
            <a:endParaRPr lang="en-US" dirty="0"/>
          </a:p>
          <a:p>
            <a:r>
              <a:rPr lang="en-US" dirty="0"/>
              <a:t>Erik </a:t>
            </a:r>
            <a:r>
              <a:rPr lang="en-US" dirty="0" err="1"/>
              <a:t>Tollerud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90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Bonus Materials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Exercises on </a:t>
            </a:r>
            <a:r>
              <a:rPr lang="en-US" dirty="0" smtClean="0"/>
              <a:t>forks, rebase, </a:t>
            </a:r>
            <a:r>
              <a:rPr lang="en-US" dirty="0"/>
              <a:t>and squash</a:t>
            </a:r>
          </a:p>
        </p:txBody>
      </p:sp>
    </p:spTree>
    <p:extLst>
      <p:ext uri="{BB962C8B-B14F-4D97-AF65-F5344CB8AC3E}">
        <p14:creationId xmlns:p14="http://schemas.microsoft.com/office/powerpoint/2010/main" val="209705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even better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there's a "central" repository</a:t>
            </a:r>
          </a:p>
          <a:p>
            <a:r>
              <a:rPr lang="en-US" dirty="0"/>
              <a:t>everyone forks it to their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/>
              <a:t>everyone clones their own fork</a:t>
            </a:r>
          </a:p>
          <a:p>
            <a:r>
              <a:rPr lang="en-US" dirty="0"/>
              <a:t>work is done on a feature branch in the cloned repository</a:t>
            </a:r>
          </a:p>
          <a:p>
            <a:r>
              <a:rPr lang="en-US" dirty="0"/>
              <a:t>push the branch with the changes to your fork</a:t>
            </a:r>
          </a:p>
          <a:p>
            <a:r>
              <a:rPr lang="en-US" dirty="0"/>
              <a:t>create a PR from the feature branch in your fork to the master branch in the "central" repo and merge with master</a:t>
            </a:r>
          </a:p>
          <a:p>
            <a:r>
              <a:rPr lang="en-US" dirty="0"/>
              <a:t>- to start a new feature branch, fetch (or pull) master from the central repo</a:t>
            </a:r>
          </a:p>
        </p:txBody>
      </p:sp>
    </p:spTree>
    <p:extLst>
      <p:ext uri="{BB962C8B-B14F-4D97-AF65-F5344CB8AC3E}">
        <p14:creationId xmlns:p14="http://schemas.microsoft.com/office/powerpoint/2010/main" val="104330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892969" y="178594"/>
            <a:ext cx="7358063" cy="5447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The simplest workflow</a:t>
            </a:r>
            <a:endParaRPr dirty="0"/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58097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202625" y="4286359"/>
            <a:ext cx="61234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Alpha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29200" y="2594946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2570000" y="1828800"/>
            <a:ext cx="2375227" cy="2089397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3467569" y="2357020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2819400" y="1976024"/>
            <a:ext cx="197322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>
                <a:solidFill>
                  <a:schemeClr val="bg1"/>
                </a:solidFill>
              </a:rPr>
              <a:t>alpha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120499" y="4526951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56"/>
          <p:cNvSpPr/>
          <p:nvPr/>
        </p:nvSpPr>
        <p:spPr>
          <a:xfrm>
            <a:off x="701040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7" name="Shape 260"/>
          <p:cNvSpPr/>
          <p:nvPr/>
        </p:nvSpPr>
        <p:spPr>
          <a:xfrm rot="2561969">
            <a:off x="8402710" y="4276861"/>
            <a:ext cx="49609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Beta</a:t>
            </a:r>
            <a:endParaRPr dirty="0"/>
          </a:p>
        </p:txBody>
      </p:sp>
      <p:sp>
        <p:nvSpPr>
          <p:cNvPr id="28" name="Shape 298"/>
          <p:cNvSpPr/>
          <p:nvPr/>
        </p:nvSpPr>
        <p:spPr>
          <a:xfrm>
            <a:off x="4553907" y="3995990"/>
            <a:ext cx="1452070" cy="126181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Shape 298"/>
          <p:cNvSpPr/>
          <p:nvPr/>
        </p:nvSpPr>
        <p:spPr>
          <a:xfrm flipH="1">
            <a:off x="3081177" y="3995990"/>
            <a:ext cx="541585" cy="91087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triangle"/>
          </a:ln>
          <a:effectLst/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03923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892969" y="178594"/>
            <a:ext cx="7358063" cy="5447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 better workflow</a:t>
            </a:r>
            <a:endParaRPr dirty="0"/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58097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202625" y="4286359"/>
            <a:ext cx="61234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Alpha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41432" y="2375207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3288104" y="1831069"/>
            <a:ext cx="2375227" cy="2089397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191184" y="2366901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3489102" y="1970127"/>
            <a:ext cx="197322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>
                <a:solidFill>
                  <a:schemeClr val="bg1"/>
                </a:solidFill>
              </a:rPr>
              <a:t>alpha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120499" y="4526951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56"/>
          <p:cNvSpPr/>
          <p:nvPr/>
        </p:nvSpPr>
        <p:spPr>
          <a:xfrm>
            <a:off x="701040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7" name="Shape 260"/>
          <p:cNvSpPr/>
          <p:nvPr/>
        </p:nvSpPr>
        <p:spPr>
          <a:xfrm rot="2561969">
            <a:off x="8402710" y="4276861"/>
            <a:ext cx="49609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Beta</a:t>
            </a:r>
            <a:endParaRPr dirty="0"/>
          </a:p>
        </p:txBody>
      </p:sp>
      <p:sp>
        <p:nvSpPr>
          <p:cNvPr id="28" name="Shape 298"/>
          <p:cNvSpPr/>
          <p:nvPr/>
        </p:nvSpPr>
        <p:spPr>
          <a:xfrm>
            <a:off x="6728667" y="3825943"/>
            <a:ext cx="586533" cy="691324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none"/>
          </a:ln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Shape 298"/>
          <p:cNvSpPr/>
          <p:nvPr/>
        </p:nvSpPr>
        <p:spPr>
          <a:xfrm flipH="1">
            <a:off x="1786733" y="3808977"/>
            <a:ext cx="363300" cy="67537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none"/>
          </a:ln>
          <a:effectLst/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 262"/>
          <p:cNvSpPr/>
          <p:nvPr/>
        </p:nvSpPr>
        <p:spPr>
          <a:xfrm>
            <a:off x="1458147" y="2429155"/>
            <a:ext cx="1519863" cy="1343529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262"/>
          <p:cNvSpPr/>
          <p:nvPr/>
        </p:nvSpPr>
        <p:spPr>
          <a:xfrm>
            <a:off x="5973425" y="2423699"/>
            <a:ext cx="1519863" cy="1343529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1710373" y="2541515"/>
            <a:ext cx="894473" cy="50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alpha</a:t>
            </a:r>
            <a:r>
              <a:rPr sz="1400" dirty="0">
                <a:solidFill>
                  <a:schemeClr val="bg1"/>
                </a:solidFill>
              </a:rPr>
              <a:t>/code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(branch1)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0" name="Shape 263"/>
          <p:cNvSpPr/>
          <p:nvPr/>
        </p:nvSpPr>
        <p:spPr>
          <a:xfrm>
            <a:off x="1926564" y="3024675"/>
            <a:ext cx="458456" cy="718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sz="1400" dirty="0">
                <a:solidFill>
                  <a:schemeClr val="bg1"/>
                </a:solidFill>
              </a:rPr>
              <a:t>File1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File 2</a:t>
            </a:r>
          </a:p>
          <a:p>
            <a:r>
              <a:rPr lang="en-US" sz="1400" dirty="0">
                <a:solidFill>
                  <a:schemeClr val="bg1"/>
                </a:solidFill>
              </a:rPr>
              <a:t>File 3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1" name="Shape 267"/>
          <p:cNvSpPr/>
          <p:nvPr/>
        </p:nvSpPr>
        <p:spPr>
          <a:xfrm>
            <a:off x="6286119" y="2541515"/>
            <a:ext cx="894473" cy="50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alpha</a:t>
            </a:r>
            <a:r>
              <a:rPr sz="1400" dirty="0">
                <a:solidFill>
                  <a:schemeClr val="bg1"/>
                </a:solidFill>
              </a:rPr>
              <a:t>/code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(branch2)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2" name="Shape 263"/>
          <p:cNvSpPr/>
          <p:nvPr/>
        </p:nvSpPr>
        <p:spPr>
          <a:xfrm>
            <a:off x="6504127" y="3027256"/>
            <a:ext cx="458456" cy="718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sz="1400" dirty="0">
                <a:solidFill>
                  <a:schemeClr val="bg1"/>
                </a:solidFill>
              </a:rPr>
              <a:t>File1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File 2</a:t>
            </a:r>
          </a:p>
          <a:p>
            <a:r>
              <a:rPr lang="en-US" sz="1400" dirty="0">
                <a:solidFill>
                  <a:schemeClr val="bg1"/>
                </a:solidFill>
              </a:rPr>
              <a:t>File 3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3" name="Elbow Connector 2"/>
          <p:cNvCxnSpPr>
            <a:stCxn id="16" idx="0"/>
          </p:cNvCxnSpPr>
          <p:nvPr/>
        </p:nvCxnSpPr>
        <p:spPr>
          <a:xfrm rot="5400000" flipH="1" flipV="1">
            <a:off x="2575631" y="1800155"/>
            <a:ext cx="271449" cy="986553"/>
          </a:xfrm>
          <a:prstGeom prst="bentConnector2">
            <a:avLst/>
          </a:prstGeom>
          <a:ln w="50800" cmpd="sng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8" idx="0"/>
          </p:cNvCxnSpPr>
          <p:nvPr/>
        </p:nvCxnSpPr>
        <p:spPr>
          <a:xfrm rot="16200000" flipV="1">
            <a:off x="6084676" y="1775017"/>
            <a:ext cx="279007" cy="1018357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48000" y="3962400"/>
            <a:ext cx="990600" cy="106680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979565" y="3983867"/>
            <a:ext cx="1090585" cy="1087267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76073" y="45269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pull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41479" y="388020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84886" y="17359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458147" y="5334000"/>
            <a:ext cx="826739" cy="0"/>
          </a:xfrm>
          <a:prstGeom prst="line">
            <a:avLst/>
          </a:prstGeom>
          <a:ln w="50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832823" y="3352800"/>
            <a:ext cx="674647" cy="0"/>
          </a:xfrm>
          <a:prstGeom prst="line">
            <a:avLst/>
          </a:prstGeom>
          <a:ln w="381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901830" y="5867400"/>
            <a:ext cx="826739" cy="0"/>
          </a:xfrm>
          <a:prstGeom prst="line">
            <a:avLst/>
          </a:prstGeom>
          <a:ln w="50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91343" y="3581155"/>
            <a:ext cx="674647" cy="0"/>
          </a:xfrm>
          <a:prstGeom prst="line">
            <a:avLst/>
          </a:prstGeom>
          <a:ln w="381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19125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892969" y="178594"/>
            <a:ext cx="7358063" cy="5447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 even better workflow</a:t>
            </a:r>
            <a:endParaRPr dirty="0"/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58097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483487" y="2400412"/>
            <a:ext cx="258935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collaborator</a:t>
            </a:r>
            <a:r>
              <a:rPr dirty="0" smtClean="0">
                <a:solidFill>
                  <a:schemeClr val="bg1"/>
                </a:solidFill>
              </a:rPr>
              <a:t>/code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(master)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" name="Shape 298"/>
          <p:cNvSpPr/>
          <p:nvPr/>
        </p:nvSpPr>
        <p:spPr>
          <a:xfrm flipH="1">
            <a:off x="1786733" y="3808977"/>
            <a:ext cx="363300" cy="67537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none"/>
          </a:ln>
          <a:effectLst/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35140" y="2053884"/>
            <a:ext cx="93954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3080129" y="3880204"/>
            <a:ext cx="2413508" cy="146119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>
            <a:off x="3077963" y="2771447"/>
            <a:ext cx="1111383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09006" y="47093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pull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50871" y="41388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push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2014" y="34633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1ED4A5C-55B0-473F-8627-2994C8667649}"/>
              </a:ext>
            </a:extLst>
          </p:cNvPr>
          <p:cNvCxnSpPr>
            <a:cxnSpLocks/>
          </p:cNvCxnSpPr>
          <p:nvPr/>
        </p:nvCxnSpPr>
        <p:spPr>
          <a:xfrm>
            <a:off x="3115626" y="3382717"/>
            <a:ext cx="1073720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4EF72DB0-4EA4-4ABD-8359-01FCA5844E50}"/>
              </a:ext>
            </a:extLst>
          </p:cNvPr>
          <p:cNvSpPr txBox="1"/>
          <p:nvPr/>
        </p:nvSpPr>
        <p:spPr>
          <a:xfrm>
            <a:off x="3447925" y="2366502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fork</a:t>
            </a:r>
          </a:p>
        </p:txBody>
      </p:sp>
      <p:sp>
        <p:nvSpPr>
          <p:cNvPr id="47" name="Shape 262">
            <a:extLst>
              <a:ext uri="{FF2B5EF4-FFF2-40B4-BE49-F238E27FC236}">
                <a16:creationId xmlns="" xmlns:a16="http://schemas.microsoft.com/office/drawing/2014/main" id="{B9225F9C-18A5-4634-962A-37B999E06BC5}"/>
              </a:ext>
            </a:extLst>
          </p:cNvPr>
          <p:cNvSpPr/>
          <p:nvPr/>
        </p:nvSpPr>
        <p:spPr>
          <a:xfrm>
            <a:off x="1903585" y="2552659"/>
            <a:ext cx="1144892" cy="437577"/>
          </a:xfrm>
          <a:prstGeom prst="roundRect">
            <a:avLst>
              <a:gd name="adj" fmla="val 15000"/>
            </a:avLst>
          </a:prstGeom>
          <a:ln w="38100">
            <a:solidFill>
              <a:schemeClr val="tx1">
                <a:lumMod val="75000"/>
              </a:schemeClr>
            </a:solidFill>
            <a:miter lim="400000"/>
          </a:ln>
        </p:spPr>
        <p:txBody>
          <a:bodyPr lIns="35717" tIns="35717" rIns="35717" bIns="35717" anchor="ctr"/>
          <a:lstStyle/>
          <a:p>
            <a:pPr algn="ctr"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dirty="0">
                <a:solidFill>
                  <a:schemeClr val="bg1"/>
                </a:solidFill>
              </a:rPr>
              <a:t>master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8" name="Shape 262">
            <a:extLst>
              <a:ext uri="{FF2B5EF4-FFF2-40B4-BE49-F238E27FC236}">
                <a16:creationId xmlns="" xmlns:a16="http://schemas.microsoft.com/office/drawing/2014/main" id="{A96DB685-6C00-427A-9998-EF5D68D3EC3B}"/>
              </a:ext>
            </a:extLst>
          </p:cNvPr>
          <p:cNvSpPr/>
          <p:nvPr/>
        </p:nvSpPr>
        <p:spPr>
          <a:xfrm>
            <a:off x="1933071" y="3163929"/>
            <a:ext cx="1144892" cy="437577"/>
          </a:xfrm>
          <a:prstGeom prst="roundRect">
            <a:avLst>
              <a:gd name="adj" fmla="val 15000"/>
            </a:avLst>
          </a:prstGeom>
          <a:ln w="38100">
            <a:solidFill>
              <a:schemeClr val="tx1">
                <a:lumMod val="75000"/>
              </a:schemeClr>
            </a:solidFill>
            <a:miter lim="400000"/>
          </a:ln>
        </p:spPr>
        <p:txBody>
          <a:bodyPr lIns="35717" tIns="35717" rIns="35717" bIns="35717" anchor="ctr"/>
          <a:lstStyle/>
          <a:p>
            <a:pPr algn="ctr"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dirty="0">
                <a:solidFill>
                  <a:schemeClr val="bg1"/>
                </a:solidFill>
              </a:rPr>
              <a:t>branch1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BAE47D35-E669-42D6-950A-0917C293AE80}"/>
              </a:ext>
            </a:extLst>
          </p:cNvPr>
          <p:cNvCxnSpPr>
            <a:cxnSpLocks/>
          </p:cNvCxnSpPr>
          <p:nvPr/>
        </p:nvCxnSpPr>
        <p:spPr>
          <a:xfrm flipH="1">
            <a:off x="2476031" y="3865404"/>
            <a:ext cx="343369" cy="635403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C651E0B-C17F-4785-9014-DA7800777238}"/>
              </a:ext>
            </a:extLst>
          </p:cNvPr>
          <p:cNvSpPr txBox="1"/>
          <p:nvPr/>
        </p:nvSpPr>
        <p:spPr>
          <a:xfrm>
            <a:off x="2728883" y="396883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2AD9D35-EA5A-4DF6-B9F2-508206740A8B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877050F-D692-4624-BBD9-5352BD58181A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403895256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892969" y="178594"/>
            <a:ext cx="7358063" cy="5447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Let’s dig down…</a:t>
            </a:r>
            <a:endParaRPr dirty="0"/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Shape 267"/>
          <p:cNvSpPr/>
          <p:nvPr/>
        </p:nvSpPr>
        <p:spPr>
          <a:xfrm>
            <a:off x="4483487" y="2400412"/>
            <a:ext cx="258935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collaborator</a:t>
            </a:r>
            <a:r>
              <a:rPr dirty="0" smtClean="0">
                <a:solidFill>
                  <a:schemeClr val="bg1"/>
                </a:solidFill>
              </a:rPr>
              <a:t>/code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(master)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31979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(master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 flipH="1">
            <a:off x="3263004" y="2771447"/>
            <a:ext cx="926343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4EF72DB0-4EA4-4ABD-8359-01FCA5844E50}"/>
              </a:ext>
            </a:extLst>
          </p:cNvPr>
          <p:cNvSpPr txBox="1"/>
          <p:nvPr/>
        </p:nvSpPr>
        <p:spPr>
          <a:xfrm>
            <a:off x="3447925" y="2366502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fork</a:t>
            </a:r>
          </a:p>
        </p:txBody>
      </p:sp>
      <p:sp>
        <p:nvSpPr>
          <p:cNvPr id="26" name="Shape 263">
            <a:extLst>
              <a:ext uri="{FF2B5EF4-FFF2-40B4-BE49-F238E27FC236}">
                <a16:creationId xmlns="" xmlns:a16="http://schemas.microsoft.com/office/drawing/2014/main" id="{6DD751C1-19FC-42BB-9488-7615821478CA}"/>
              </a:ext>
            </a:extLst>
          </p:cNvPr>
          <p:cNvSpPr/>
          <p:nvPr/>
        </p:nvSpPr>
        <p:spPr>
          <a:xfrm>
            <a:off x="2218541" y="2613398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8454741-AFDB-40D3-8DDA-FA28159FF96F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2137D19-3BAE-4900-8E91-F1306B71FB70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  <p:sp>
        <p:nvSpPr>
          <p:cNvPr id="17" name="Shape 267"/>
          <p:cNvSpPr/>
          <p:nvPr/>
        </p:nvSpPr>
        <p:spPr>
          <a:xfrm>
            <a:off x="4483487" y="2400412"/>
            <a:ext cx="258935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collaborator</a:t>
            </a:r>
            <a:r>
              <a:rPr dirty="0" smtClean="0">
                <a:solidFill>
                  <a:schemeClr val="bg1"/>
                </a:solidFill>
              </a:rPr>
              <a:t>/code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(master)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82969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353178" y="4762982"/>
            <a:ext cx="865362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/>
            <a:r>
              <a:rPr lang="en-US" dirty="0"/>
              <a:t>(master)</a:t>
            </a:r>
          </a:p>
          <a:p>
            <a:pPr algn="ctr"/>
            <a:r>
              <a:rPr dirty="0"/>
              <a:t>File1</a:t>
            </a:r>
            <a:endParaRPr lang="en-US" dirty="0"/>
          </a:p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(master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BAE47D35-E669-42D6-950A-0917C293AE80}"/>
              </a:ext>
            </a:extLst>
          </p:cNvPr>
          <p:cNvCxnSpPr>
            <a:cxnSpLocks/>
          </p:cNvCxnSpPr>
          <p:nvPr/>
        </p:nvCxnSpPr>
        <p:spPr>
          <a:xfrm flipH="1">
            <a:off x="2476031" y="3865404"/>
            <a:ext cx="343369" cy="635403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C651E0B-C17F-4785-9014-DA7800777238}"/>
              </a:ext>
            </a:extLst>
          </p:cNvPr>
          <p:cNvSpPr txBox="1"/>
          <p:nvPr/>
        </p:nvSpPr>
        <p:spPr>
          <a:xfrm>
            <a:off x="2728883" y="396883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clone</a:t>
            </a:r>
          </a:p>
        </p:txBody>
      </p:sp>
      <p:sp>
        <p:nvSpPr>
          <p:cNvPr id="27" name="Shape 263">
            <a:extLst>
              <a:ext uri="{FF2B5EF4-FFF2-40B4-BE49-F238E27FC236}">
                <a16:creationId xmlns="" xmlns:a16="http://schemas.microsoft.com/office/drawing/2014/main" id="{8702236C-8E18-4EBA-BB33-610BB6E45AAA}"/>
              </a:ext>
            </a:extLst>
          </p:cNvPr>
          <p:cNvSpPr/>
          <p:nvPr/>
        </p:nvSpPr>
        <p:spPr>
          <a:xfrm>
            <a:off x="2218540" y="266076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752FA2D-C044-47CB-AEFB-F6F5DD97BF9C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B735898-97C4-40F8-9319-FA7D0EBD52FC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  <p:sp>
        <p:nvSpPr>
          <p:cNvPr id="17" name="Shape 267"/>
          <p:cNvSpPr/>
          <p:nvPr/>
        </p:nvSpPr>
        <p:spPr>
          <a:xfrm>
            <a:off x="4483487" y="2400412"/>
            <a:ext cx="258935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collaborator</a:t>
            </a:r>
            <a:r>
              <a:rPr dirty="0" smtClean="0">
                <a:solidFill>
                  <a:schemeClr val="bg1"/>
                </a:solidFill>
              </a:rPr>
              <a:t>/code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(master)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5367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/>
              <a:t>The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62200"/>
            <a:ext cx="6781800" cy="3048000"/>
          </a:xfrm>
        </p:spPr>
        <p:txBody>
          <a:bodyPr/>
          <a:lstStyle/>
          <a:p>
            <a:r>
              <a:rPr lang="en-US" dirty="0"/>
              <a:t>Three people are collaborating on a project</a:t>
            </a:r>
          </a:p>
          <a:p>
            <a:pPr lvl="1"/>
            <a:r>
              <a:rPr lang="en-US" dirty="0"/>
              <a:t>Alpha, Beta, and Gamma</a:t>
            </a:r>
          </a:p>
          <a:p>
            <a:r>
              <a:rPr lang="en-US" dirty="0"/>
              <a:t>Research moving to another planet</a:t>
            </a:r>
          </a:p>
          <a:p>
            <a:r>
              <a:rPr lang="en-US" dirty="0"/>
              <a:t>Want to share their research</a:t>
            </a:r>
          </a:p>
        </p:txBody>
      </p:sp>
    </p:spTree>
    <p:extLst>
      <p:ext uri="{BB962C8B-B14F-4D97-AF65-F5344CB8AC3E}">
        <p14:creationId xmlns:p14="http://schemas.microsoft.com/office/powerpoint/2010/main" val="3094198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296110" y="4762982"/>
            <a:ext cx="979496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/>
            <a:r>
              <a:rPr lang="en-US" dirty="0"/>
              <a:t>(branch1)</a:t>
            </a:r>
          </a:p>
          <a:p>
            <a:pPr algn="ctr"/>
            <a:r>
              <a:rPr dirty="0"/>
              <a:t>File1</a:t>
            </a:r>
            <a:endParaRPr lang="en-US" dirty="0"/>
          </a:p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(master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7" name="Shape 263">
            <a:extLst>
              <a:ext uri="{FF2B5EF4-FFF2-40B4-BE49-F238E27FC236}">
                <a16:creationId xmlns="" xmlns:a16="http://schemas.microsoft.com/office/drawing/2014/main" id="{8702236C-8E18-4EBA-BB33-610BB6E45AAA}"/>
              </a:ext>
            </a:extLst>
          </p:cNvPr>
          <p:cNvSpPr/>
          <p:nvPr/>
        </p:nvSpPr>
        <p:spPr>
          <a:xfrm>
            <a:off x="2218540" y="266076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39ED0E-7443-481D-9112-85226F238462}"/>
              </a:ext>
            </a:extLst>
          </p:cNvPr>
          <p:cNvCxnSpPr>
            <a:cxnSpLocks/>
          </p:cNvCxnSpPr>
          <p:nvPr/>
        </p:nvCxnSpPr>
        <p:spPr>
          <a:xfrm>
            <a:off x="1371600" y="54864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DAD9C6A-749D-4973-A53D-24173F620500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E17947F-DA81-487D-B8A3-1983387EBACE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  <p:sp>
        <p:nvSpPr>
          <p:cNvPr id="17" name="Shape 267"/>
          <p:cNvSpPr/>
          <p:nvPr/>
        </p:nvSpPr>
        <p:spPr>
          <a:xfrm>
            <a:off x="4483487" y="2400412"/>
            <a:ext cx="258935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collaborator</a:t>
            </a:r>
            <a:r>
              <a:rPr dirty="0" smtClean="0">
                <a:solidFill>
                  <a:schemeClr val="bg1"/>
                </a:solidFill>
              </a:rPr>
              <a:t>/code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(master)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60089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296110" y="4762982"/>
            <a:ext cx="979496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/>
            <a:r>
              <a:rPr lang="en-US" dirty="0"/>
              <a:t>(branch1)</a:t>
            </a:r>
          </a:p>
          <a:p>
            <a:pPr algn="ctr"/>
            <a:r>
              <a:rPr dirty="0"/>
              <a:t>File1</a:t>
            </a:r>
            <a:endParaRPr lang="en-US" dirty="0"/>
          </a:p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(branch1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7" name="Shape 263">
            <a:extLst>
              <a:ext uri="{FF2B5EF4-FFF2-40B4-BE49-F238E27FC236}">
                <a16:creationId xmlns="" xmlns:a16="http://schemas.microsoft.com/office/drawing/2014/main" id="{8702236C-8E18-4EBA-BB33-610BB6E45AAA}"/>
              </a:ext>
            </a:extLst>
          </p:cNvPr>
          <p:cNvSpPr/>
          <p:nvPr/>
        </p:nvSpPr>
        <p:spPr>
          <a:xfrm>
            <a:off x="2218540" y="266076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39ED0E-7443-481D-9112-85226F238462}"/>
              </a:ext>
            </a:extLst>
          </p:cNvPr>
          <p:cNvCxnSpPr>
            <a:cxnSpLocks/>
          </p:cNvCxnSpPr>
          <p:nvPr/>
        </p:nvCxnSpPr>
        <p:spPr>
          <a:xfrm>
            <a:off x="1371600" y="54864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hape 298">
            <a:extLst>
              <a:ext uri="{FF2B5EF4-FFF2-40B4-BE49-F238E27FC236}">
                <a16:creationId xmlns="" xmlns:a16="http://schemas.microsoft.com/office/drawing/2014/main" id="{02D8B9CA-D4E3-4980-9AA2-E7E415547D44}"/>
              </a:ext>
            </a:extLst>
          </p:cNvPr>
          <p:cNvSpPr/>
          <p:nvPr/>
        </p:nvSpPr>
        <p:spPr>
          <a:xfrm flipH="1">
            <a:off x="1786733" y="3808977"/>
            <a:ext cx="363300" cy="67537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none"/>
          </a:ln>
          <a:effectLst/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6558F3-96DA-480F-B06C-84C3D0CCF95A}"/>
              </a:ext>
            </a:extLst>
          </p:cNvPr>
          <p:cNvSpPr txBox="1"/>
          <p:nvPr/>
        </p:nvSpPr>
        <p:spPr>
          <a:xfrm>
            <a:off x="1150871" y="41388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push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32EFB619-3A01-4146-A3A4-96BF65710255}"/>
              </a:ext>
            </a:extLst>
          </p:cNvPr>
          <p:cNvCxnSpPr>
            <a:cxnSpLocks/>
          </p:cNvCxnSpPr>
          <p:nvPr/>
        </p:nvCxnSpPr>
        <p:spPr>
          <a:xfrm>
            <a:off x="2133600" y="31242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97114D0-6641-46A9-8864-173EE5FA0C67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A7A391A-1F28-4660-9365-D6D058872FB6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  <p:sp>
        <p:nvSpPr>
          <p:cNvPr id="21" name="Shape 267"/>
          <p:cNvSpPr/>
          <p:nvPr/>
        </p:nvSpPr>
        <p:spPr>
          <a:xfrm>
            <a:off x="4483487" y="2400412"/>
            <a:ext cx="258935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collaborator</a:t>
            </a:r>
            <a:r>
              <a:rPr dirty="0" smtClean="0">
                <a:solidFill>
                  <a:schemeClr val="bg1"/>
                </a:solidFill>
              </a:rPr>
              <a:t>/code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(master)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14671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296110" y="4762982"/>
            <a:ext cx="979496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/>
            <a:r>
              <a:rPr lang="en-US" dirty="0"/>
              <a:t>(branch1)</a:t>
            </a:r>
          </a:p>
          <a:p>
            <a:pPr algn="ctr"/>
            <a:r>
              <a:rPr dirty="0"/>
              <a:t>File1</a:t>
            </a:r>
            <a:endParaRPr lang="en-US" dirty="0"/>
          </a:p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(branch1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7" name="Shape 263">
            <a:extLst>
              <a:ext uri="{FF2B5EF4-FFF2-40B4-BE49-F238E27FC236}">
                <a16:creationId xmlns="" xmlns:a16="http://schemas.microsoft.com/office/drawing/2014/main" id="{8702236C-8E18-4EBA-BB33-610BB6E45AAA}"/>
              </a:ext>
            </a:extLst>
          </p:cNvPr>
          <p:cNvSpPr/>
          <p:nvPr/>
        </p:nvSpPr>
        <p:spPr>
          <a:xfrm>
            <a:off x="2218540" y="266076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39ED0E-7443-481D-9112-85226F238462}"/>
              </a:ext>
            </a:extLst>
          </p:cNvPr>
          <p:cNvCxnSpPr>
            <a:cxnSpLocks/>
          </p:cNvCxnSpPr>
          <p:nvPr/>
        </p:nvCxnSpPr>
        <p:spPr>
          <a:xfrm>
            <a:off x="1371600" y="54864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32EFB619-3A01-4146-A3A4-96BF65710255}"/>
              </a:ext>
            </a:extLst>
          </p:cNvPr>
          <p:cNvCxnSpPr>
            <a:cxnSpLocks/>
          </p:cNvCxnSpPr>
          <p:nvPr/>
        </p:nvCxnSpPr>
        <p:spPr>
          <a:xfrm>
            <a:off x="2133600" y="31242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8271BC-9029-4CB6-A6C6-1419F98C6B11}"/>
              </a:ext>
            </a:extLst>
          </p:cNvPr>
          <p:cNvSpPr txBox="1"/>
          <p:nvPr/>
        </p:nvSpPr>
        <p:spPr>
          <a:xfrm>
            <a:off x="3500017" y="2633082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2077D8FE-D9E4-46A4-A1DC-3449A6082BCF}"/>
              </a:ext>
            </a:extLst>
          </p:cNvPr>
          <p:cNvCxnSpPr>
            <a:cxnSpLocks/>
          </p:cNvCxnSpPr>
          <p:nvPr/>
        </p:nvCxnSpPr>
        <p:spPr>
          <a:xfrm>
            <a:off x="3263004" y="3048000"/>
            <a:ext cx="982157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3E4CC33-EFC4-4E6F-B6F5-4C250C6C3B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07" y="3253278"/>
            <a:ext cx="1408356" cy="333558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1E37FAFC-C706-4F56-8D0B-3FBED3B8F40F}"/>
              </a:ext>
            </a:extLst>
          </p:cNvPr>
          <p:cNvCxnSpPr>
            <a:cxnSpLocks/>
          </p:cNvCxnSpPr>
          <p:nvPr/>
        </p:nvCxnSpPr>
        <p:spPr>
          <a:xfrm>
            <a:off x="5397168" y="3227074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47129F9-F978-4328-A22C-845697A3B272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7920D82-8C91-4140-ADF2-093DF94F9C84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  <p:sp>
        <p:nvSpPr>
          <p:cNvPr id="21" name="Shape 267"/>
          <p:cNvSpPr/>
          <p:nvPr/>
        </p:nvSpPr>
        <p:spPr>
          <a:xfrm>
            <a:off x="4483487" y="2400412"/>
            <a:ext cx="258935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collaborator</a:t>
            </a:r>
            <a:r>
              <a:rPr dirty="0" smtClean="0">
                <a:solidFill>
                  <a:schemeClr val="bg1"/>
                </a:solidFill>
              </a:rPr>
              <a:t>/code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(master)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77944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296110" y="4762982"/>
            <a:ext cx="979496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/>
            <a:r>
              <a:rPr lang="en-US" dirty="0"/>
              <a:t>(branch1)</a:t>
            </a:r>
          </a:p>
          <a:p>
            <a:pPr algn="ctr"/>
            <a:r>
              <a:rPr dirty="0"/>
              <a:t>File1</a:t>
            </a:r>
            <a:endParaRPr lang="en-US" dirty="0"/>
          </a:p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684479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3*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(branch1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7" name="Shape 263">
            <a:extLst>
              <a:ext uri="{FF2B5EF4-FFF2-40B4-BE49-F238E27FC236}">
                <a16:creationId xmlns="" xmlns:a16="http://schemas.microsoft.com/office/drawing/2014/main" id="{8702236C-8E18-4EBA-BB33-610BB6E45AAA}"/>
              </a:ext>
            </a:extLst>
          </p:cNvPr>
          <p:cNvSpPr/>
          <p:nvPr/>
        </p:nvSpPr>
        <p:spPr>
          <a:xfrm>
            <a:off x="2218540" y="266076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39ED0E-7443-481D-9112-85226F238462}"/>
              </a:ext>
            </a:extLst>
          </p:cNvPr>
          <p:cNvCxnSpPr>
            <a:cxnSpLocks/>
          </p:cNvCxnSpPr>
          <p:nvPr/>
        </p:nvCxnSpPr>
        <p:spPr>
          <a:xfrm>
            <a:off x="1371600" y="54864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32EFB619-3A01-4146-A3A4-96BF65710255}"/>
              </a:ext>
            </a:extLst>
          </p:cNvPr>
          <p:cNvCxnSpPr>
            <a:cxnSpLocks/>
          </p:cNvCxnSpPr>
          <p:nvPr/>
        </p:nvCxnSpPr>
        <p:spPr>
          <a:xfrm>
            <a:off x="2133600" y="31242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8271BC-9029-4CB6-A6C6-1419F98C6B11}"/>
              </a:ext>
            </a:extLst>
          </p:cNvPr>
          <p:cNvSpPr txBox="1"/>
          <p:nvPr/>
        </p:nvSpPr>
        <p:spPr>
          <a:xfrm>
            <a:off x="7173227" y="4218258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2077D8FE-D9E4-46A4-A1DC-3449A6082BC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3897509"/>
            <a:ext cx="834177" cy="865474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3E4CC33-EFC4-4E6F-B6F5-4C250C6C3B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40" y="3701200"/>
            <a:ext cx="1408356" cy="333558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1E37FAFC-C706-4F56-8D0B-3FBED3B8F40F}"/>
              </a:ext>
            </a:extLst>
          </p:cNvPr>
          <p:cNvCxnSpPr>
            <a:cxnSpLocks/>
          </p:cNvCxnSpPr>
          <p:nvPr/>
        </p:nvCxnSpPr>
        <p:spPr>
          <a:xfrm>
            <a:off x="5397168" y="3227074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Sunglasses">
            <a:extLst>
              <a:ext uri="{FF2B5EF4-FFF2-40B4-BE49-F238E27FC236}">
                <a16:creationId xmlns="" xmlns:a16="http://schemas.microsoft.com/office/drawing/2014/main" id="{D2FF0890-448B-47AB-928B-79CFB57F04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4200" y="4539959"/>
            <a:ext cx="1172738" cy="11727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A2A4E46-8998-4DA4-8847-C8BFC54EC7F2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375DAD7-774F-4702-A43D-039F15AE4533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  <p:sp>
        <p:nvSpPr>
          <p:cNvPr id="22" name="Shape 267"/>
          <p:cNvSpPr/>
          <p:nvPr/>
        </p:nvSpPr>
        <p:spPr>
          <a:xfrm>
            <a:off x="4483487" y="2400412"/>
            <a:ext cx="258935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collaborator</a:t>
            </a:r>
            <a:r>
              <a:rPr dirty="0" smtClean="0">
                <a:solidFill>
                  <a:schemeClr val="bg1"/>
                </a:solidFill>
              </a:rPr>
              <a:t>/code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(master)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64093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296110" y="4762982"/>
            <a:ext cx="979496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/>
            <a:r>
              <a:rPr lang="en-US" dirty="0"/>
              <a:t>(branch2)</a:t>
            </a:r>
          </a:p>
          <a:p>
            <a:pPr algn="ctr"/>
            <a:r>
              <a:rPr dirty="0"/>
              <a:t>File1</a:t>
            </a:r>
            <a:endParaRPr lang="en-US" dirty="0"/>
          </a:p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File 3*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684479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3*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(branch1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7" name="Shape 263">
            <a:extLst>
              <a:ext uri="{FF2B5EF4-FFF2-40B4-BE49-F238E27FC236}">
                <a16:creationId xmlns="" xmlns:a16="http://schemas.microsoft.com/office/drawing/2014/main" id="{8702236C-8E18-4EBA-BB33-610BB6E45AAA}"/>
              </a:ext>
            </a:extLst>
          </p:cNvPr>
          <p:cNvSpPr/>
          <p:nvPr/>
        </p:nvSpPr>
        <p:spPr>
          <a:xfrm>
            <a:off x="2218540" y="266076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39ED0E-7443-481D-9112-85226F238462}"/>
              </a:ext>
            </a:extLst>
          </p:cNvPr>
          <p:cNvCxnSpPr>
            <a:cxnSpLocks/>
          </p:cNvCxnSpPr>
          <p:nvPr/>
        </p:nvCxnSpPr>
        <p:spPr>
          <a:xfrm>
            <a:off x="1371600" y="54864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32EFB619-3A01-4146-A3A4-96BF65710255}"/>
              </a:ext>
            </a:extLst>
          </p:cNvPr>
          <p:cNvCxnSpPr>
            <a:cxnSpLocks/>
          </p:cNvCxnSpPr>
          <p:nvPr/>
        </p:nvCxnSpPr>
        <p:spPr>
          <a:xfrm>
            <a:off x="2133600" y="31242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1E37FAFC-C706-4F56-8D0B-3FBED3B8F40F}"/>
              </a:ext>
            </a:extLst>
          </p:cNvPr>
          <p:cNvCxnSpPr>
            <a:cxnSpLocks/>
          </p:cNvCxnSpPr>
          <p:nvPr/>
        </p:nvCxnSpPr>
        <p:spPr>
          <a:xfrm>
            <a:off x="5397168" y="3227074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54EBADE0-0634-4F29-8267-D93D8103BBFB}"/>
              </a:ext>
            </a:extLst>
          </p:cNvPr>
          <p:cNvCxnSpPr>
            <a:cxnSpLocks/>
          </p:cNvCxnSpPr>
          <p:nvPr/>
        </p:nvCxnSpPr>
        <p:spPr>
          <a:xfrm flipH="1">
            <a:off x="3080129" y="3880204"/>
            <a:ext cx="2413508" cy="146119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7F5CBDE-7902-4B49-BF5C-47892A611B66}"/>
              </a:ext>
            </a:extLst>
          </p:cNvPr>
          <p:cNvSpPr txBox="1"/>
          <p:nvPr/>
        </p:nvSpPr>
        <p:spPr>
          <a:xfrm>
            <a:off x="4109006" y="47093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8B71A0A-4A11-4CC8-ADB3-036974FD89DE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8ACF4D2-EACF-4837-9798-F87319C8E4BE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  <p:sp>
        <p:nvSpPr>
          <p:cNvPr id="20" name="Shape 267"/>
          <p:cNvSpPr/>
          <p:nvPr/>
        </p:nvSpPr>
        <p:spPr>
          <a:xfrm>
            <a:off x="4483487" y="2400412"/>
            <a:ext cx="258935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collaborator</a:t>
            </a:r>
            <a:r>
              <a:rPr dirty="0" smtClean="0">
                <a:solidFill>
                  <a:schemeClr val="bg1"/>
                </a:solidFill>
              </a:rPr>
              <a:t>/code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(master)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39134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296110" y="4762982"/>
            <a:ext cx="979496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/>
            <a:r>
              <a:rPr lang="en-US" dirty="0"/>
              <a:t>(branch2)</a:t>
            </a:r>
          </a:p>
          <a:p>
            <a:pPr algn="ctr"/>
            <a:r>
              <a:rPr dirty="0"/>
              <a:t>File1</a:t>
            </a:r>
            <a:r>
              <a:rPr lang="en-US" dirty="0"/>
              <a:t>*</a:t>
            </a:r>
          </a:p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File 3*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684479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3*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(branch1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7" name="Shape 263">
            <a:extLst>
              <a:ext uri="{FF2B5EF4-FFF2-40B4-BE49-F238E27FC236}">
                <a16:creationId xmlns="" xmlns:a16="http://schemas.microsoft.com/office/drawing/2014/main" id="{8702236C-8E18-4EBA-BB33-610BB6E45AAA}"/>
              </a:ext>
            </a:extLst>
          </p:cNvPr>
          <p:cNvSpPr/>
          <p:nvPr/>
        </p:nvSpPr>
        <p:spPr>
          <a:xfrm>
            <a:off x="2218540" y="266076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39ED0E-7443-481D-9112-85226F238462}"/>
              </a:ext>
            </a:extLst>
          </p:cNvPr>
          <p:cNvCxnSpPr>
            <a:cxnSpLocks/>
          </p:cNvCxnSpPr>
          <p:nvPr/>
        </p:nvCxnSpPr>
        <p:spPr>
          <a:xfrm>
            <a:off x="1371600" y="54864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32EFB619-3A01-4146-A3A4-96BF65710255}"/>
              </a:ext>
            </a:extLst>
          </p:cNvPr>
          <p:cNvCxnSpPr>
            <a:cxnSpLocks/>
          </p:cNvCxnSpPr>
          <p:nvPr/>
        </p:nvCxnSpPr>
        <p:spPr>
          <a:xfrm>
            <a:off x="2133600" y="31242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C0867D0-A319-4435-8933-21E4EA967571}"/>
              </a:ext>
            </a:extLst>
          </p:cNvPr>
          <p:cNvCxnSpPr>
            <a:cxnSpLocks/>
          </p:cNvCxnSpPr>
          <p:nvPr/>
        </p:nvCxnSpPr>
        <p:spPr>
          <a:xfrm>
            <a:off x="5397168" y="3227074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08D727-D7FA-4A91-9E7B-669853B79078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6017484-3CAB-458A-8FFC-CEB8F6C6F9C4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  <p:sp>
        <p:nvSpPr>
          <p:cNvPr id="18" name="Shape 267"/>
          <p:cNvSpPr/>
          <p:nvPr/>
        </p:nvSpPr>
        <p:spPr>
          <a:xfrm>
            <a:off x="4483487" y="2400412"/>
            <a:ext cx="258935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collaborator</a:t>
            </a:r>
            <a:r>
              <a:rPr dirty="0" smtClean="0">
                <a:solidFill>
                  <a:schemeClr val="bg1"/>
                </a:solidFill>
              </a:rPr>
              <a:t>/code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(master)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98341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296110" y="4762982"/>
            <a:ext cx="979496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/>
            <a:r>
              <a:rPr lang="en-US" dirty="0"/>
              <a:t>(branch2)</a:t>
            </a:r>
          </a:p>
          <a:p>
            <a:pPr algn="ctr"/>
            <a:r>
              <a:rPr dirty="0"/>
              <a:t>File1</a:t>
            </a:r>
            <a:r>
              <a:rPr lang="en-US" dirty="0"/>
              <a:t>*</a:t>
            </a:r>
          </a:p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File 3*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684479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3*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(branch2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7" name="Shape 263">
            <a:extLst>
              <a:ext uri="{FF2B5EF4-FFF2-40B4-BE49-F238E27FC236}">
                <a16:creationId xmlns="" xmlns:a16="http://schemas.microsoft.com/office/drawing/2014/main" id="{8702236C-8E18-4EBA-BB33-610BB6E45AAA}"/>
              </a:ext>
            </a:extLst>
          </p:cNvPr>
          <p:cNvSpPr/>
          <p:nvPr/>
        </p:nvSpPr>
        <p:spPr>
          <a:xfrm>
            <a:off x="2218540" y="2660760"/>
            <a:ext cx="684479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r>
              <a:rPr lang="en-US" dirty="0">
                <a:solidFill>
                  <a:schemeClr val="bg1"/>
                </a:solidFill>
              </a:rPr>
              <a:t>*</a:t>
            </a: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3*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39ED0E-7443-481D-9112-85226F238462}"/>
              </a:ext>
            </a:extLst>
          </p:cNvPr>
          <p:cNvCxnSpPr>
            <a:cxnSpLocks/>
          </p:cNvCxnSpPr>
          <p:nvPr/>
        </p:nvCxnSpPr>
        <p:spPr>
          <a:xfrm>
            <a:off x="1371600" y="54864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hape 298">
            <a:extLst>
              <a:ext uri="{FF2B5EF4-FFF2-40B4-BE49-F238E27FC236}">
                <a16:creationId xmlns="" xmlns:a16="http://schemas.microsoft.com/office/drawing/2014/main" id="{02D8B9CA-D4E3-4980-9AA2-E7E415547D44}"/>
              </a:ext>
            </a:extLst>
          </p:cNvPr>
          <p:cNvSpPr/>
          <p:nvPr/>
        </p:nvSpPr>
        <p:spPr>
          <a:xfrm flipH="1">
            <a:off x="1786733" y="3808977"/>
            <a:ext cx="363300" cy="67537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none"/>
          </a:ln>
          <a:effectLst/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C6558F3-96DA-480F-B06C-84C3D0CCF95A}"/>
              </a:ext>
            </a:extLst>
          </p:cNvPr>
          <p:cNvSpPr txBox="1"/>
          <p:nvPr/>
        </p:nvSpPr>
        <p:spPr>
          <a:xfrm>
            <a:off x="1150871" y="41388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push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32EFB619-3A01-4146-A3A4-96BF65710255}"/>
              </a:ext>
            </a:extLst>
          </p:cNvPr>
          <p:cNvCxnSpPr>
            <a:cxnSpLocks/>
          </p:cNvCxnSpPr>
          <p:nvPr/>
        </p:nvCxnSpPr>
        <p:spPr>
          <a:xfrm>
            <a:off x="2133600" y="31242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0AC77E9-B50C-4DB9-B1DD-99B89153ED2C}"/>
              </a:ext>
            </a:extLst>
          </p:cNvPr>
          <p:cNvSpPr txBox="1"/>
          <p:nvPr/>
        </p:nvSpPr>
        <p:spPr>
          <a:xfrm>
            <a:off x="3500017" y="2633082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DDE270B8-F077-40CA-BEB4-012AAD192865}"/>
              </a:ext>
            </a:extLst>
          </p:cNvPr>
          <p:cNvCxnSpPr>
            <a:cxnSpLocks/>
          </p:cNvCxnSpPr>
          <p:nvPr/>
        </p:nvCxnSpPr>
        <p:spPr>
          <a:xfrm>
            <a:off x="3263004" y="3048000"/>
            <a:ext cx="982157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C0867D0-A319-4435-8933-21E4EA967571}"/>
              </a:ext>
            </a:extLst>
          </p:cNvPr>
          <p:cNvCxnSpPr>
            <a:cxnSpLocks/>
          </p:cNvCxnSpPr>
          <p:nvPr/>
        </p:nvCxnSpPr>
        <p:spPr>
          <a:xfrm>
            <a:off x="5397168" y="3227074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908D727-D7FA-4A91-9E7B-669853B79078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6017484-3CAB-458A-8FFC-CEB8F6C6F9C4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  <p:sp>
        <p:nvSpPr>
          <p:cNvPr id="25" name="Shape 267"/>
          <p:cNvSpPr/>
          <p:nvPr/>
        </p:nvSpPr>
        <p:spPr>
          <a:xfrm>
            <a:off x="4483487" y="2400412"/>
            <a:ext cx="258935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collaborator</a:t>
            </a:r>
            <a:r>
              <a:rPr dirty="0" smtClean="0">
                <a:solidFill>
                  <a:schemeClr val="bg1"/>
                </a:solidFill>
              </a:rPr>
              <a:t>/code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(master)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74692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267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julesfowler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-training-test</a:t>
            </a:r>
            <a:r>
              <a:rPr lang="en-US" dirty="0" smtClean="0"/>
              <a:t> </a:t>
            </a:r>
            <a:r>
              <a:rPr lang="en-US" dirty="0"/>
              <a:t>repo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Clone your fork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git_training_fork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git_training_fork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2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2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22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200" dirty="0" err="1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200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/your-username/</a:t>
            </a:r>
            <a:r>
              <a:rPr lang="en-US" sz="2200" dirty="0" err="1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swc</a:t>
            </a:r>
            <a:r>
              <a:rPr lang="en-US" sz="2200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-training-</a:t>
            </a:r>
            <a:r>
              <a:rPr lang="en-US" sz="2200" dirty="0" err="1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test.git</a:t>
            </a:r>
            <a:r>
              <a:rPr lang="en-US" sz="2200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swc</a:t>
            </a:r>
            <a:r>
              <a:rPr lang="en-US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-training-test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Add remote to repo you cloned </a:t>
            </a:r>
            <a:r>
              <a:rPr lang="en-US" i="1" dirty="0"/>
              <a:t>from</a:t>
            </a:r>
          </a:p>
          <a:p>
            <a:pPr marL="457200" lvl="1" indent="0">
              <a:buNone/>
            </a:pPr>
            <a:r>
              <a:rPr lang="en-US" sz="21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1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remote add upstream </a:t>
            </a:r>
            <a:r>
              <a:rPr lang="en-US" sz="21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1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1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1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julesfowler</a:t>
            </a:r>
            <a:r>
              <a:rPr lang="en-US" sz="21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1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swc</a:t>
            </a:r>
            <a:r>
              <a:rPr lang="en-US" sz="21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-training-</a:t>
            </a:r>
            <a:r>
              <a:rPr lang="en-US" sz="21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test.git</a:t>
            </a:r>
            <a:r>
              <a:rPr lang="en-US" sz="23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300" dirty="0" smtClean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 -v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done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91" y="1990411"/>
            <a:ext cx="8382000" cy="82898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924800" y="1905000"/>
            <a:ext cx="889591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354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a new feature branch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-b my-first-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Pull to ensure your local checkout is up-to-date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pull upstream master</a:t>
            </a:r>
          </a:p>
          <a:p>
            <a:r>
              <a:rPr lang="en-US" dirty="0"/>
              <a:t>Instructor: Assign each a new number not in repo already</a:t>
            </a:r>
          </a:p>
          <a:p>
            <a:r>
              <a:rPr lang="en-US" dirty="0"/>
              <a:t>Create a new file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add_yourself</a:t>
            </a:r>
            <a:r>
              <a:rPr lang="en-US" dirty="0" smtClean="0"/>
              <a:t> </a:t>
            </a:r>
            <a:r>
              <a:rPr lang="en-US" dirty="0"/>
              <a:t>directory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add_yourself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Filename: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patient_xxx.txt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dirty="0" smtClean="0"/>
              <a:t> </a:t>
            </a:r>
            <a:r>
              <a:rPr lang="en-US" dirty="0"/>
              <a:t>= Assigned number)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dirty="0"/>
              <a:t>Add and commit the file, and then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my-first-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US" dirty="0"/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954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915"/>
            <a:ext cx="8229600" cy="1143000"/>
          </a:xfrm>
        </p:spPr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7.3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45196"/>
            <a:ext cx="8686800" cy="4857710"/>
          </a:xfrm>
        </p:spPr>
        <p:txBody>
          <a:bodyPr>
            <a:normAutofit fontScale="92500" lnSpcReduction="20000"/>
          </a:bodyPr>
          <a:lstStyle/>
          <a:p>
            <a:endParaRPr lang="en-US" sz="3600" dirty="0">
              <a:solidFill>
                <a:srgbClr val="66FFFF"/>
              </a:solidFill>
            </a:endParaRPr>
          </a:p>
          <a:p>
            <a:r>
              <a:rPr lang="en-US" sz="2400" dirty="0"/>
              <a:t>G</a:t>
            </a:r>
            <a:r>
              <a:rPr lang="en-US" sz="2400" dirty="0" smtClean="0"/>
              <a:t>o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FCC99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FFCC99"/>
                </a:solidFill>
                <a:hlinkClick r:id="rId2"/>
              </a:rPr>
              <a:t>github.com/username/swc-training-test.git</a:t>
            </a:r>
            <a:endParaRPr lang="en-US" sz="2400" dirty="0" smtClean="0">
              <a:solidFill>
                <a:srgbClr val="FFCC99"/>
              </a:solidFill>
            </a:endParaRPr>
          </a:p>
          <a:p>
            <a:endParaRPr lang="en-US" sz="2400" dirty="0">
              <a:solidFill>
                <a:srgbClr val="FFCC99"/>
              </a:solidFill>
            </a:endParaRPr>
          </a:p>
          <a:p>
            <a:endParaRPr lang="en-US" sz="2400" dirty="0" smtClean="0">
              <a:solidFill>
                <a:srgbClr val="FFCC99"/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Click compare.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Create the PR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6878"/>
            <a:ext cx="6096000" cy="209892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57200" y="2337137"/>
            <a:ext cx="1828800" cy="354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1200" y="4148724"/>
            <a:ext cx="685800" cy="2848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971297"/>
            <a:ext cx="5899298" cy="1505703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2438400" y="6047981"/>
            <a:ext cx="1371600" cy="354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43200" y="5410200"/>
            <a:ext cx="2590800" cy="365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60580" y="5410200"/>
            <a:ext cx="2716619" cy="365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cs typeface="Courier New" panose="02070309020205020404" pitchFamily="49" charset="0"/>
              </a:rPr>
              <a:t>Create a directory for the repository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planets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planets</a:t>
            </a:r>
          </a:p>
          <a:p>
            <a:r>
              <a:rPr lang="en-US" sz="2800" dirty="0"/>
              <a:t>Make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planets</a:t>
            </a:r>
            <a:r>
              <a:rPr lang="en-US" sz="2800" dirty="0"/>
              <a:t> directory a repository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directory is where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/>
              <a:t> stores the history of the project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365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Comment on your partner’s PR</a:t>
            </a:r>
          </a:p>
          <a:p>
            <a:r>
              <a:rPr lang="en-US" dirty="0"/>
              <a:t>Optional: Instructor submit a GitHub review</a:t>
            </a:r>
          </a:p>
          <a:p>
            <a:r>
              <a:rPr lang="en-US" dirty="0"/>
              <a:t>Instructor/helper: Merge the PRs</a:t>
            </a:r>
          </a:p>
          <a:p>
            <a:r>
              <a:rPr lang="en-US" dirty="0"/>
              <a:t>Sync your local repo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 upstream master</a:t>
            </a:r>
          </a:p>
          <a:p>
            <a:r>
              <a:rPr lang="en-US" dirty="0"/>
              <a:t>Clean your local repo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-D my-first-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remote prune origin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-–delete my-first-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216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Rebase, squash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in doubt, backup first</a:t>
            </a:r>
          </a:p>
          <a:p>
            <a:r>
              <a:rPr lang="en-US" dirty="0"/>
              <a:t>Rebase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fetch upstream master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rebase upstream/master</a:t>
            </a:r>
          </a:p>
          <a:p>
            <a:pPr lvl="1"/>
            <a:r>
              <a:rPr lang="en-US" dirty="0"/>
              <a:t>Pick up bug fixes</a:t>
            </a:r>
          </a:p>
          <a:p>
            <a:pPr lvl="1"/>
            <a:r>
              <a:rPr lang="en-US" dirty="0"/>
              <a:t>Resolve conflicts</a:t>
            </a:r>
          </a:p>
          <a:p>
            <a:r>
              <a:rPr lang="en-US" dirty="0"/>
              <a:t>Squash commits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rebase -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HEAD~n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to do when it gets ugly?</a:t>
            </a:r>
          </a:p>
          <a:p>
            <a:pPr lvl="1"/>
            <a:r>
              <a:rPr lang="en-US" dirty="0"/>
              <a:t>Abort</a:t>
            </a:r>
          </a:p>
          <a:p>
            <a:pPr lvl="1"/>
            <a:r>
              <a:rPr lang="en-US" dirty="0"/>
              <a:t>Ask an expert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86805" y="3733800"/>
            <a:ext cx="3810000" cy="2432369"/>
            <a:chOff x="3886200" y="1989942"/>
            <a:chExt cx="5017143" cy="33472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989942"/>
              <a:ext cx="5017143" cy="285714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178444" y="4871298"/>
              <a:ext cx="2865493" cy="465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https://xkcd.com/1296/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62637" y="1571538"/>
            <a:ext cx="2234168" cy="1724070"/>
            <a:chOff x="6362637" y="1193817"/>
            <a:chExt cx="2234168" cy="172407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2637" y="1600200"/>
              <a:ext cx="2234168" cy="1317687"/>
            </a:xfrm>
            <a:prstGeom prst="rect">
              <a:avLst/>
            </a:prstGeom>
            <a:ln w="38100" cap="sq">
              <a:solidFill>
                <a:schemeClr val="bg1">
                  <a:lumMod val="85000"/>
                  <a:lumOff val="1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362637" y="1193817"/>
              <a:ext cx="1106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Disclaimer: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4648200" y="4572000"/>
            <a:ext cx="2452195" cy="838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1" idx="1"/>
          </p:cNvCxnSpPr>
          <p:nvPr/>
        </p:nvCxnSpPr>
        <p:spPr>
          <a:xfrm rot="10800000">
            <a:off x="4419600" y="4419600"/>
            <a:ext cx="228601" cy="57150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9600" y="4434980"/>
            <a:ext cx="45720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3464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Instructor: Modify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https://github.com/spacetelescope/training-ground/blob/master/trainees/hello_000.txt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/>
              <a:t>directly on the web</a:t>
            </a:r>
          </a:p>
          <a:p>
            <a:r>
              <a:rPr lang="en-US" sz="2000" dirty="0"/>
              <a:t>Go back to your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training-ground</a:t>
            </a:r>
            <a:r>
              <a:rPr lang="en-US" sz="2000" dirty="0"/>
              <a:t> fork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sz="1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git_training_fork</a:t>
            </a:r>
            <a:r>
              <a:rPr lang="en-US" sz="1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/training-ground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Create new feature branch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-b my-second-</a:t>
            </a:r>
            <a:r>
              <a:rPr lang="en-US" sz="1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US" sz="16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trainees</a:t>
            </a:r>
          </a:p>
          <a:p>
            <a:r>
              <a:rPr lang="en-US" sz="2000" dirty="0"/>
              <a:t>Modify your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hello_nnn.txt</a:t>
            </a:r>
          </a:p>
          <a:p>
            <a:r>
              <a:rPr lang="en-US" sz="2000" dirty="0"/>
              <a:t>Add and commit the file</a:t>
            </a:r>
          </a:p>
          <a:p>
            <a:r>
              <a:rPr lang="en-US" sz="2000" dirty="0"/>
              <a:t>Rebase (not pull) to sync with cloud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fetch upstream master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rebase upstream/master</a:t>
            </a:r>
          </a:p>
        </p:txBody>
      </p:sp>
    </p:spTree>
    <p:extLst>
      <p:ext uri="{BB962C8B-B14F-4D97-AF65-F5344CB8AC3E}">
        <p14:creationId xmlns:p14="http://schemas.microsoft.com/office/powerpoint/2010/main" val="4418972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Push your branch out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my-second-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another pull request</a:t>
            </a:r>
          </a:p>
          <a:p>
            <a:r>
              <a:rPr lang="en-US" dirty="0"/>
              <a:t>Modify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hello_nnn.txt</a:t>
            </a:r>
            <a:r>
              <a:rPr lang="en-US" dirty="0"/>
              <a:t> a second time</a:t>
            </a:r>
          </a:p>
          <a:p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r>
              <a:rPr lang="en-US" dirty="0"/>
              <a:t>Squash your two latest edits into one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rebase -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HEAD~2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Follow terminal instructions</a:t>
            </a:r>
          </a:p>
          <a:p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r>
              <a:rPr lang="en-US" dirty="0"/>
              <a:t>Push your branch out again (with 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--force</a:t>
            </a:r>
            <a:r>
              <a:rPr lang="en-US" dirty="0"/>
              <a:t>)</a:t>
            </a:r>
          </a:p>
          <a:p>
            <a:r>
              <a:rPr lang="en-US" dirty="0"/>
              <a:t>Inspect your pull request: What has changed?</a:t>
            </a:r>
          </a:p>
          <a:p>
            <a:r>
              <a:rPr lang="en-US" dirty="0"/>
              <a:t>Instructor: Merge/close pull requests</a:t>
            </a:r>
          </a:p>
        </p:txBody>
      </p:sp>
    </p:spTree>
    <p:extLst>
      <p:ext uri="{BB962C8B-B14F-4D97-AF65-F5344CB8AC3E}">
        <p14:creationId xmlns:p14="http://schemas.microsoft.com/office/powerpoint/2010/main" val="127047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changes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a file to track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Open your text editor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Type: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Cold and dry, but everything is my favorite color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Save file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</a:p>
          <a:p>
            <a:r>
              <a:rPr lang="en-US" dirty="0"/>
              <a:t>Check in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4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/>
              <a:t>Start tracking file:</a:t>
            </a:r>
          </a:p>
          <a:p>
            <a:pPr marL="457200" lvl="1" indent="0">
              <a:buNone/>
            </a:pPr>
            <a:r>
              <a:rPr lang="en-US" sz="24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mars.txt</a:t>
            </a:r>
          </a:p>
          <a:p>
            <a:r>
              <a:rPr lang="en-US" dirty="0"/>
              <a:t>Record current state:</a:t>
            </a:r>
          </a:p>
          <a:p>
            <a:pPr marL="457200" lvl="1" indent="0">
              <a:buNone/>
            </a:pPr>
            <a:r>
              <a:rPr lang="en-US" sz="24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-m “Start notes on Mars as base”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  <a:r>
              <a:rPr lang="en-US" dirty="0"/>
              <a:t> : Commit message inline</a:t>
            </a:r>
          </a:p>
        </p:txBody>
      </p:sp>
    </p:spTree>
    <p:extLst>
      <p:ext uri="{BB962C8B-B14F-4D97-AF65-F5344CB8AC3E}">
        <p14:creationId xmlns:p14="http://schemas.microsoft.com/office/powerpoint/2010/main" val="273610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a file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  <a:r>
              <a:rPr lang="en-US" dirty="0"/>
              <a:t> with a sentence about Jupiter in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planets</a:t>
            </a:r>
            <a:r>
              <a:rPr lang="en-US" dirty="0"/>
              <a:t> directory</a:t>
            </a:r>
          </a:p>
          <a:p>
            <a:r>
              <a:rPr lang="en-US" dirty="0"/>
              <a:t>Start tracking and record the current state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up when you are done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Hint: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filename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-m “commit message”</a:t>
            </a:r>
          </a:p>
        </p:txBody>
      </p:sp>
    </p:spTree>
    <p:extLst>
      <p:ext uri="{BB962C8B-B14F-4D97-AF65-F5344CB8AC3E}">
        <p14:creationId xmlns:p14="http://schemas.microsoft.com/office/powerpoint/2010/main" val="321468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EEF3"/>
      </a:hlink>
      <a:folHlink>
        <a:srgbClr val="DBEEF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3129</Words>
  <Application>Microsoft Macintosh PowerPoint</Application>
  <PresentationFormat>On-screen Show (4:3)</PresentationFormat>
  <Paragraphs>813</Paragraphs>
  <Slides>73</Slides>
  <Notes>29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Calibri</vt:lpstr>
      <vt:lpstr>Courier</vt:lpstr>
      <vt:lpstr>Courier New</vt:lpstr>
      <vt:lpstr>Wingdings</vt:lpstr>
      <vt:lpstr>Arial</vt:lpstr>
      <vt:lpstr>Office Theme</vt:lpstr>
      <vt:lpstr>Version Control with git</vt:lpstr>
      <vt:lpstr>What is version control?</vt:lpstr>
      <vt:lpstr>Why do I care about the history of a project?</vt:lpstr>
      <vt:lpstr>How does git differ from other version control systems?</vt:lpstr>
      <vt:lpstr>git configuration</vt:lpstr>
      <vt:lpstr>The situation</vt:lpstr>
      <vt:lpstr>Creating a repository</vt:lpstr>
      <vt:lpstr>Tracking changes to files</vt:lpstr>
      <vt:lpstr>Exercise 1</vt:lpstr>
      <vt:lpstr>Viewing your history</vt:lpstr>
      <vt:lpstr>Changing a file</vt:lpstr>
      <vt:lpstr>What are we doing?</vt:lpstr>
      <vt:lpstr>Exercise 2</vt:lpstr>
      <vt:lpstr>A note on viewing changes</vt:lpstr>
      <vt:lpstr>Exploring history</vt:lpstr>
      <vt:lpstr>Recovering older versions</vt:lpstr>
      <vt:lpstr>What is going on here?</vt:lpstr>
      <vt:lpstr>Exercise 3</vt:lpstr>
      <vt:lpstr>Ignoring things</vt:lpstr>
      <vt:lpstr>Remote repository</vt:lpstr>
      <vt:lpstr>Sign in at GitHub</vt:lpstr>
      <vt:lpstr>Create a new repository</vt:lpstr>
      <vt:lpstr>Connect your remote and local repositories</vt:lpstr>
      <vt:lpstr>Exercise 4</vt:lpstr>
      <vt:lpstr>More information</vt:lpstr>
      <vt:lpstr>What is a branch?</vt:lpstr>
      <vt:lpstr>Creating a new branch</vt:lpstr>
      <vt:lpstr>Switching branch</vt:lpstr>
      <vt:lpstr>Adding commit to branch </vt:lpstr>
      <vt:lpstr>Diverging branches</vt:lpstr>
      <vt:lpstr>Starting your collaboration</vt:lpstr>
      <vt:lpstr>The simplest workflow</vt:lpstr>
      <vt:lpstr>The simplest workflow</vt:lpstr>
      <vt:lpstr>Beta: Cloning a repository</vt:lpstr>
      <vt:lpstr>Alpha: Adding a collaborator</vt:lpstr>
      <vt:lpstr>Collaborating</vt:lpstr>
      <vt:lpstr>Merge without conflict</vt:lpstr>
      <vt:lpstr>Merge with conflicts</vt:lpstr>
      <vt:lpstr>Resolving conflicts</vt:lpstr>
      <vt:lpstr>Exercise 5: Repeat for Beta</vt:lpstr>
      <vt:lpstr>Open Science</vt:lpstr>
      <vt:lpstr>Licensing</vt:lpstr>
      <vt:lpstr>Citation</vt:lpstr>
      <vt:lpstr>A better workflow</vt:lpstr>
      <vt:lpstr>The simplest workflow</vt:lpstr>
      <vt:lpstr>A better workflow</vt:lpstr>
      <vt:lpstr>Pull Request (PR)</vt:lpstr>
      <vt:lpstr>Exercise 6.1</vt:lpstr>
      <vt:lpstr>Exercise 6.2</vt:lpstr>
      <vt:lpstr>Learning never stops</vt:lpstr>
      <vt:lpstr>Special Thanks</vt:lpstr>
      <vt:lpstr>Bonus Materials</vt:lpstr>
      <vt:lpstr>An even better workflow</vt:lpstr>
      <vt:lpstr>The simplest workflow</vt:lpstr>
      <vt:lpstr>A better workflow</vt:lpstr>
      <vt:lpstr>A even better workflow</vt:lpstr>
      <vt:lpstr>Let’s dig down…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7.1</vt:lpstr>
      <vt:lpstr>Exercise 7.2</vt:lpstr>
      <vt:lpstr>Exercise 7.3</vt:lpstr>
      <vt:lpstr>Exercise 7.4</vt:lpstr>
      <vt:lpstr>Rebase, squash</vt:lpstr>
      <vt:lpstr>Exercise 8.1</vt:lpstr>
      <vt:lpstr>Exercise 8.2</vt:lpstr>
    </vt:vector>
  </TitlesOfParts>
  <Company>Space Telescope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STScI</dc:creator>
  <cp:lastModifiedBy>Microsoft Office User</cp:lastModifiedBy>
  <cp:revision>302</cp:revision>
  <dcterms:created xsi:type="dcterms:W3CDTF">2018-02-01T15:57:05Z</dcterms:created>
  <dcterms:modified xsi:type="dcterms:W3CDTF">2019-01-22T18:33:57Z</dcterms:modified>
</cp:coreProperties>
</file>