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3" r:id="rId5"/>
    <p:sldId id="26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A0"/>
    <a:srgbClr val="B5CCE4"/>
    <a:srgbClr val="DBEBF8"/>
    <a:srgbClr val="6D93BD"/>
    <a:srgbClr val="FFFFFF"/>
    <a:srgbClr val="D9D9D9"/>
    <a:srgbClr val="DFDFD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57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Planning</a:t>
          </a:r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/>
            <a:t>Actuator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Planning</a:t>
          </a:r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Actuator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18.09.2020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sv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754445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4569DBB-C4C7-4C3C-8B5D-D05235224ECD}"/>
              </a:ext>
            </a:extLst>
          </p:cNvPr>
          <p:cNvSpPr txBox="1"/>
          <p:nvPr/>
        </p:nvSpPr>
        <p:spPr>
          <a:xfrm>
            <a:off x="5882397" y="377032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3668A0"/>
                </a:solidFill>
              </a:rPr>
              <a:t>DDP</a:t>
            </a:r>
            <a:endParaRPr lang="en-US" dirty="0">
              <a:solidFill>
                <a:srgbClr val="3668A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CEAFA3-A186-4C7A-8F92-BE482AC83C0C}"/>
              </a:ext>
            </a:extLst>
          </p:cNvPr>
          <p:cNvSpPr txBox="1"/>
          <p:nvPr/>
        </p:nvSpPr>
        <p:spPr>
          <a:xfrm>
            <a:off x="3384654" y="2868411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Contact </a:t>
            </a:r>
            <a:r>
              <a:rPr lang="de-DE" sz="1400" dirty="0" err="1"/>
              <a:t>Sequence</a:t>
            </a:r>
            <a:endParaRPr lang="en-US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3F2448-0209-4336-9EF6-DD77EDE4C352}"/>
              </a:ext>
            </a:extLst>
          </p:cNvPr>
          <p:cNvSpPr txBox="1"/>
          <p:nvPr/>
        </p:nvSpPr>
        <p:spPr>
          <a:xfrm>
            <a:off x="7398075" y="3054082"/>
            <a:ext cx="97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Trajectory</a:t>
            </a:r>
            <a:endParaRPr lang="en-US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876EDB-444D-4248-A45C-C79F7BB4E92F}"/>
              </a:ext>
            </a:extLst>
          </p:cNvPr>
          <p:cNvSpPr txBox="1"/>
          <p:nvPr/>
        </p:nvSpPr>
        <p:spPr>
          <a:xfrm>
            <a:off x="3665546" y="331616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Constraints</a:t>
            </a:r>
            <a:endParaRPr lang="en-US" sz="14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1B808E-04B4-4E17-AEA2-37DCFFBF5F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327" y="3140604"/>
            <a:ext cx="526933" cy="16533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B5748E98-F16F-4FC5-B746-FE85BD85D579}"/>
              </a:ext>
            </a:extLst>
          </p:cNvPr>
          <p:cNvSpPr/>
          <p:nvPr/>
        </p:nvSpPr>
        <p:spPr>
          <a:xfrm>
            <a:off x="4982011" y="2927828"/>
            <a:ext cx="2389396" cy="828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279FC62-1025-4A5A-AB9E-9811A6BFB4AD}"/>
              </a:ext>
            </a:extLst>
          </p:cNvPr>
          <p:cNvCxnSpPr>
            <a:cxnSpLocks/>
          </p:cNvCxnSpPr>
          <p:nvPr/>
        </p:nvCxnSpPr>
        <p:spPr>
          <a:xfrm>
            <a:off x="3439444" y="3584200"/>
            <a:ext cx="154256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C194B65-A94D-4E80-A4EC-9386C95D4029}"/>
              </a:ext>
            </a:extLst>
          </p:cNvPr>
          <p:cNvCxnSpPr>
            <a:cxnSpLocks/>
          </p:cNvCxnSpPr>
          <p:nvPr/>
        </p:nvCxnSpPr>
        <p:spPr>
          <a:xfrm>
            <a:off x="3439444" y="3140604"/>
            <a:ext cx="154256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7C38169-E2EA-4457-82AB-13F81A3271C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71407" y="3342114"/>
            <a:ext cx="170353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1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8" y="2456837"/>
            <a:ext cx="9899011" cy="2031263"/>
          </a:xfrm>
          <a:prstGeom prst="rect">
            <a:avLst/>
          </a:prstGeom>
          <a:solidFill>
            <a:srgbClr val="B5CCE4">
              <a:alpha val="69804"/>
            </a:srgbClr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8" y="631371"/>
            <a:ext cx="9899011" cy="182546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8" idx="3"/>
            <a:endCxn id="40" idx="2"/>
          </p:cNvCxnSpPr>
          <p:nvPr/>
        </p:nvCxnSpPr>
        <p:spPr>
          <a:xfrm>
            <a:off x="3934749" y="3431170"/>
            <a:ext cx="110610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319613" y="3429349"/>
            <a:ext cx="897059" cy="182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120" idx="2"/>
            <a:endCxn id="8" idx="0"/>
          </p:cNvCxnSpPr>
          <p:nvPr/>
        </p:nvCxnSpPr>
        <p:spPr>
          <a:xfrm flipH="1">
            <a:off x="3087895" y="2130516"/>
            <a:ext cx="5635" cy="9808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endCxn id="40" idx="4"/>
          </p:cNvCxnSpPr>
          <p:nvPr/>
        </p:nvCxnSpPr>
        <p:spPr>
          <a:xfrm rot="5400000" flipH="1">
            <a:off x="7006163" y="1636132"/>
            <a:ext cx="237754" cy="3994744"/>
          </a:xfrm>
          <a:prstGeom prst="bentConnector3">
            <a:avLst>
              <a:gd name="adj1" fmla="val -14907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5040850" y="3347713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33" idx="1"/>
          </p:cNvCxnSpPr>
          <p:nvPr/>
        </p:nvCxnSpPr>
        <p:spPr>
          <a:xfrm>
            <a:off x="5214485" y="3431170"/>
            <a:ext cx="4114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>
            <a:off x="167779" y="2456837"/>
            <a:ext cx="989901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631369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470202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10B98813-5084-4541-8A59-E45805FA0D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96" y="3919619"/>
            <a:ext cx="407817" cy="132829"/>
          </a:xfrm>
          <a:prstGeom prst="rect">
            <a:avLst/>
          </a:prstGeom>
        </p:spPr>
      </p:pic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A3077063-60B2-466B-8C46-9E2D03B7632F}"/>
              </a:ext>
            </a:extLst>
          </p:cNvPr>
          <p:cNvCxnSpPr>
            <a:cxnSpLocks/>
          </p:cNvCxnSpPr>
          <p:nvPr/>
        </p:nvCxnSpPr>
        <p:spPr>
          <a:xfrm>
            <a:off x="655112" y="1358843"/>
            <a:ext cx="128501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509008C-341A-4D20-B63E-98FD7E76F17E}"/>
              </a:ext>
            </a:extLst>
          </p:cNvPr>
          <p:cNvSpPr txBox="1"/>
          <p:nvPr/>
        </p:nvSpPr>
        <p:spPr>
          <a:xfrm>
            <a:off x="570683" y="1096189"/>
            <a:ext cx="1309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Contact </a:t>
            </a:r>
            <a:r>
              <a:rPr lang="de-DE" sz="1200" dirty="0" err="1"/>
              <a:t>Sequence</a:t>
            </a:r>
            <a:endParaRPr lang="en-US" sz="1200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E1F7C2B-9837-406B-9AE3-6A238479403B}"/>
              </a:ext>
            </a:extLst>
          </p:cNvPr>
          <p:cNvSpPr txBox="1"/>
          <p:nvPr/>
        </p:nvSpPr>
        <p:spPr>
          <a:xfrm>
            <a:off x="781381" y="1576481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Constraints</a:t>
            </a:r>
            <a:endParaRPr lang="en-US" sz="12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ABF57C6-83E7-4883-98D8-BA6FC949A517}"/>
              </a:ext>
            </a:extLst>
          </p:cNvPr>
          <p:cNvSpPr/>
          <p:nvPr/>
        </p:nvSpPr>
        <p:spPr>
          <a:xfrm>
            <a:off x="1940124" y="1002706"/>
            <a:ext cx="2306811" cy="11278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Trajectory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68464425-61F3-4D3C-AABF-DF4A1CA11D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41" y="1625885"/>
            <a:ext cx="2004107" cy="448808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01370D3-615E-4C7E-AF99-4D1471345E41}"/>
              </a:ext>
            </a:extLst>
          </p:cNvPr>
          <p:cNvSpPr/>
          <p:nvPr/>
        </p:nvSpPr>
        <p:spPr>
          <a:xfrm>
            <a:off x="5625905" y="3111336"/>
            <a:ext cx="1693708" cy="6396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Task Space </a:t>
            </a:r>
            <a:r>
              <a:rPr lang="de-DE" sz="1600">
                <a:solidFill>
                  <a:schemeClr val="tx1"/>
                </a:solidFill>
              </a:rPr>
              <a:t>Inverse Dynamics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075AD94-FD4A-4F01-B035-71C1E10CF578}"/>
              </a:ext>
            </a:extLst>
          </p:cNvPr>
          <p:cNvSpPr/>
          <p:nvPr/>
        </p:nvSpPr>
        <p:spPr>
          <a:xfrm>
            <a:off x="8216672" y="3109515"/>
            <a:ext cx="1693708" cy="6396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Low-Level </a:t>
            </a:r>
            <a:r>
              <a:rPr lang="de-DE" sz="1600" err="1">
                <a:solidFill>
                  <a:schemeClr val="tx1"/>
                </a:solidFill>
              </a:rPr>
              <a:t>Actuator</a:t>
            </a:r>
            <a:r>
              <a:rPr lang="de-DE" sz="1600">
                <a:solidFill>
                  <a:schemeClr val="tx1"/>
                </a:solidFill>
              </a:rPr>
              <a:t>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FFCB8B96-65F6-4412-A017-93DA863003C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278" y="3228510"/>
            <a:ext cx="533783" cy="15266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2F3F0AF-B6B2-4E1C-AC6A-693142DC2C28}"/>
              </a:ext>
            </a:extLst>
          </p:cNvPr>
          <p:cNvSpPr/>
          <p:nvPr/>
        </p:nvSpPr>
        <p:spPr>
          <a:xfrm>
            <a:off x="2241041" y="3111336"/>
            <a:ext cx="1693708" cy="6396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23840991">
                  <a:custGeom>
                    <a:avLst/>
                    <a:gdLst>
                      <a:gd name="connsiteX0" fmla="*/ 0 w 1133911"/>
                      <a:gd name="connsiteY0" fmla="*/ 0 h 1299569"/>
                      <a:gd name="connsiteX1" fmla="*/ 555616 w 1133911"/>
                      <a:gd name="connsiteY1" fmla="*/ 0 h 1299569"/>
                      <a:gd name="connsiteX2" fmla="*/ 1133911 w 1133911"/>
                      <a:gd name="connsiteY2" fmla="*/ 0 h 1299569"/>
                      <a:gd name="connsiteX3" fmla="*/ 1133911 w 1133911"/>
                      <a:gd name="connsiteY3" fmla="*/ 394203 h 1299569"/>
                      <a:gd name="connsiteX4" fmla="*/ 1133911 w 1133911"/>
                      <a:gd name="connsiteY4" fmla="*/ 788405 h 1299569"/>
                      <a:gd name="connsiteX5" fmla="*/ 1133911 w 1133911"/>
                      <a:gd name="connsiteY5" fmla="*/ 1299569 h 1299569"/>
                      <a:gd name="connsiteX6" fmla="*/ 555616 w 1133911"/>
                      <a:gd name="connsiteY6" fmla="*/ 1299569 h 1299569"/>
                      <a:gd name="connsiteX7" fmla="*/ 0 w 1133911"/>
                      <a:gd name="connsiteY7" fmla="*/ 1299569 h 1299569"/>
                      <a:gd name="connsiteX8" fmla="*/ 0 w 1133911"/>
                      <a:gd name="connsiteY8" fmla="*/ 892371 h 1299569"/>
                      <a:gd name="connsiteX9" fmla="*/ 0 w 1133911"/>
                      <a:gd name="connsiteY9" fmla="*/ 485172 h 1299569"/>
                      <a:gd name="connsiteX10" fmla="*/ 0 w 1133911"/>
                      <a:gd name="connsiteY10" fmla="*/ 0 h 1299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33911" h="1299569" fill="none" extrusionOk="0">
                        <a:moveTo>
                          <a:pt x="0" y="0"/>
                        </a:moveTo>
                        <a:cubicBezTo>
                          <a:pt x="119004" y="-11532"/>
                          <a:pt x="347399" y="33428"/>
                          <a:pt x="555616" y="0"/>
                        </a:cubicBezTo>
                        <a:cubicBezTo>
                          <a:pt x="763833" y="-33428"/>
                          <a:pt x="896275" y="46225"/>
                          <a:pt x="1133911" y="0"/>
                        </a:cubicBezTo>
                        <a:cubicBezTo>
                          <a:pt x="1160492" y="148666"/>
                          <a:pt x="1108285" y="238477"/>
                          <a:pt x="1133911" y="394203"/>
                        </a:cubicBezTo>
                        <a:cubicBezTo>
                          <a:pt x="1159537" y="549929"/>
                          <a:pt x="1088408" y="614930"/>
                          <a:pt x="1133911" y="788405"/>
                        </a:cubicBezTo>
                        <a:cubicBezTo>
                          <a:pt x="1179414" y="961880"/>
                          <a:pt x="1082791" y="1070407"/>
                          <a:pt x="1133911" y="1299569"/>
                        </a:cubicBezTo>
                        <a:cubicBezTo>
                          <a:pt x="967722" y="1333376"/>
                          <a:pt x="718405" y="1261043"/>
                          <a:pt x="555616" y="1299569"/>
                        </a:cubicBezTo>
                        <a:cubicBezTo>
                          <a:pt x="392827" y="1338095"/>
                          <a:pt x="206129" y="1264226"/>
                          <a:pt x="0" y="1299569"/>
                        </a:cubicBezTo>
                        <a:cubicBezTo>
                          <a:pt x="-45513" y="1214151"/>
                          <a:pt x="11549" y="1028976"/>
                          <a:pt x="0" y="892371"/>
                        </a:cubicBezTo>
                        <a:cubicBezTo>
                          <a:pt x="-11549" y="755766"/>
                          <a:pt x="1806" y="659371"/>
                          <a:pt x="0" y="485172"/>
                        </a:cubicBezTo>
                        <a:cubicBezTo>
                          <a:pt x="-1806" y="310973"/>
                          <a:pt x="11007" y="129008"/>
                          <a:pt x="0" y="0"/>
                        </a:cubicBezTo>
                        <a:close/>
                      </a:path>
                      <a:path w="1133911" h="1299569" stroke="0" extrusionOk="0">
                        <a:moveTo>
                          <a:pt x="0" y="0"/>
                        </a:moveTo>
                        <a:cubicBezTo>
                          <a:pt x="180400" y="-22936"/>
                          <a:pt x="303365" y="2895"/>
                          <a:pt x="532938" y="0"/>
                        </a:cubicBezTo>
                        <a:cubicBezTo>
                          <a:pt x="762511" y="-2895"/>
                          <a:pt x="902226" y="38411"/>
                          <a:pt x="1133911" y="0"/>
                        </a:cubicBezTo>
                        <a:cubicBezTo>
                          <a:pt x="1170569" y="97126"/>
                          <a:pt x="1093661" y="221561"/>
                          <a:pt x="1133911" y="420194"/>
                        </a:cubicBezTo>
                        <a:cubicBezTo>
                          <a:pt x="1174161" y="618827"/>
                          <a:pt x="1085989" y="731907"/>
                          <a:pt x="1133911" y="827392"/>
                        </a:cubicBezTo>
                        <a:cubicBezTo>
                          <a:pt x="1181833" y="922877"/>
                          <a:pt x="1102615" y="1182674"/>
                          <a:pt x="1133911" y="1299569"/>
                        </a:cubicBezTo>
                        <a:cubicBezTo>
                          <a:pt x="891346" y="1361088"/>
                          <a:pt x="794521" y="1281298"/>
                          <a:pt x="589634" y="1299569"/>
                        </a:cubicBezTo>
                        <a:cubicBezTo>
                          <a:pt x="384747" y="1317840"/>
                          <a:pt x="165016" y="1279754"/>
                          <a:pt x="0" y="1299569"/>
                        </a:cubicBezTo>
                        <a:cubicBezTo>
                          <a:pt x="-6851" y="1120028"/>
                          <a:pt x="40527" y="1056207"/>
                          <a:pt x="0" y="905366"/>
                        </a:cubicBezTo>
                        <a:cubicBezTo>
                          <a:pt x="-40527" y="754525"/>
                          <a:pt x="23190" y="601281"/>
                          <a:pt x="0" y="511164"/>
                        </a:cubicBezTo>
                        <a:cubicBezTo>
                          <a:pt x="-23190" y="421047"/>
                          <a:pt x="57840" y="2137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Trajectory File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7" name="Grafik 16" descr="Geöffneter Ordner">
            <a:extLst>
              <a:ext uri="{FF2B5EF4-FFF2-40B4-BE49-F238E27FC236}">
                <a16:creationId xmlns:a16="http://schemas.microsoft.com/office/drawing/2014/main" id="{565C8A49-1AD9-4582-ACD3-67FE4C4C81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2894" y="3357670"/>
            <a:ext cx="432000" cy="43200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DFA9E942-7F71-4011-B7E7-810E38566B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71" y="3258348"/>
            <a:ext cx="118143" cy="111555"/>
          </a:xfrm>
          <a:prstGeom prst="rect">
            <a:avLst/>
          </a:prstGeom>
        </p:spPr>
      </p:pic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513ECDF-CC4B-45ED-8FB5-E6E4373353EC}"/>
              </a:ext>
            </a:extLst>
          </p:cNvPr>
          <p:cNvCxnSpPr>
            <a:cxnSpLocks/>
          </p:cNvCxnSpPr>
          <p:nvPr/>
        </p:nvCxnSpPr>
        <p:spPr>
          <a:xfrm>
            <a:off x="655112" y="1837532"/>
            <a:ext cx="128501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6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3947162" y="1396865"/>
            <a:ext cx="1883184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6357699" y="1395926"/>
            <a:ext cx="188714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830346" y="1687392"/>
            <a:ext cx="527353" cy="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477856"/>
            <a:ext cx="2316480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Contact </a:t>
            </a:r>
            <a:r>
              <a:rPr lang="de-DE" dirty="0" err="1">
                <a:solidFill>
                  <a:schemeClr val="tx1"/>
                </a:solidFill>
              </a:rPr>
              <a:t>Stability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Constrained</a:t>
            </a:r>
            <a:r>
              <a:rPr lang="de-DE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2" y="3545392"/>
            <a:ext cx="1883186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Bipedal</a:t>
            </a:r>
            <a:r>
              <a:rPr lang="de-DE" dirty="0">
                <a:solidFill>
                  <a:schemeClr val="tx1"/>
                </a:solidFill>
              </a:rPr>
              <a:t> Walking </a:t>
            </a:r>
            <a:r>
              <a:rPr lang="de-DE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357699" y="3545392"/>
            <a:ext cx="188318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 Dynamic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7" y="4616926"/>
            <a:ext cx="2897505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 Validation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Planned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</p:cNvCxnSpPr>
          <p:nvPr/>
        </p:nvCxnSpPr>
        <p:spPr>
          <a:xfrm>
            <a:off x="7369969" y="2100598"/>
            <a:ext cx="0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</p:cNvCxnSpPr>
          <p:nvPr/>
        </p:nvCxnSpPr>
        <p:spPr>
          <a:xfrm>
            <a:off x="6096000" y="5306538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</p:cNvCxnSpPr>
          <p:nvPr/>
        </p:nvCxnSpPr>
        <p:spPr>
          <a:xfrm>
            <a:off x="7369969" y="4235118"/>
            <a:ext cx="0" cy="2751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</p:cNvCxnSpPr>
          <p:nvPr/>
        </p:nvCxnSpPr>
        <p:spPr>
          <a:xfrm>
            <a:off x="4798282" y="4244167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</p:cNvCxnSpPr>
          <p:nvPr/>
        </p:nvCxnSpPr>
        <p:spPr>
          <a:xfrm>
            <a:off x="7369969" y="3181543"/>
            <a:ext cx="1" cy="25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</p:cNvCxnSpPr>
          <p:nvPr/>
        </p:nvCxnSpPr>
        <p:spPr>
          <a:xfrm>
            <a:off x="4801639" y="3181543"/>
            <a:ext cx="0" cy="264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074183" y="5676516"/>
            <a:ext cx="1883183" cy="58199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 </a:t>
            </a:r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4AB9F450-A5AB-49CE-B304-66370177C652}"/>
              </a:ext>
            </a:extLst>
          </p:cNvPr>
          <p:cNvSpPr/>
          <p:nvPr/>
        </p:nvSpPr>
        <p:spPr>
          <a:xfrm>
            <a:off x="2647950" y="3441721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40E39D3-2F67-43CE-AACB-CBBD06B83170}"/>
              </a:ext>
            </a:extLst>
          </p:cNvPr>
          <p:cNvSpPr/>
          <p:nvPr/>
        </p:nvSpPr>
        <p:spPr>
          <a:xfrm>
            <a:off x="2647950" y="451024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5A8F084-967E-46E8-9116-E70C933ADB67}"/>
              </a:ext>
            </a:extLst>
          </p:cNvPr>
          <p:cNvSpPr/>
          <p:nvPr/>
        </p:nvSpPr>
        <p:spPr>
          <a:xfrm>
            <a:off x="2647950" y="237117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Approach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F2B274-EAD7-45C6-96E9-A0A430356AC2}"/>
              </a:ext>
            </a:extLst>
          </p:cNvPr>
          <p:cNvSpPr/>
          <p:nvPr/>
        </p:nvSpPr>
        <p:spPr>
          <a:xfrm>
            <a:off x="2647950" y="1304307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Research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ECD36D5-5FC7-4897-A323-3281EDB92929}"/>
              </a:ext>
            </a:extLst>
          </p:cNvPr>
          <p:cNvCxnSpPr>
            <a:cxnSpLocks/>
          </p:cNvCxnSpPr>
          <p:nvPr/>
        </p:nvCxnSpPr>
        <p:spPr>
          <a:xfrm flipH="1">
            <a:off x="4821773" y="2091142"/>
            <a:ext cx="1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3D3872-9D5E-4FDC-9AB1-DB08D72AE10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830348" y="3836858"/>
            <a:ext cx="527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1DFCBF2-B2A5-429E-B2E1-3C89ACCA4C69}"/>
              </a:ext>
            </a:extLst>
          </p:cNvPr>
          <p:cNvSpPr/>
          <p:nvPr/>
        </p:nvSpPr>
        <p:spPr>
          <a:xfrm>
            <a:off x="2647950" y="5572618"/>
            <a:ext cx="5734050" cy="7962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4B648E-DD07-4296-BDDF-0ED35F7A1C92}"/>
              </a:ext>
            </a:extLst>
          </p:cNvPr>
          <p:cNvSpPr/>
          <p:nvPr/>
        </p:nvSpPr>
        <p:spPr>
          <a:xfrm>
            <a:off x="8778951" y="2371177"/>
            <a:ext cx="2300767" cy="29353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Appendix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70A845-5B55-402B-A6DD-7679D24C01D3}"/>
              </a:ext>
            </a:extLst>
          </p:cNvPr>
          <p:cNvSpPr/>
          <p:nvPr/>
        </p:nvSpPr>
        <p:spPr>
          <a:xfrm>
            <a:off x="8891796" y="2480310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A1, A2 </a:t>
            </a:r>
            <a:r>
              <a:rPr lang="de-DE" dirty="0">
                <a:solidFill>
                  <a:schemeClr val="tx1"/>
                </a:solidFill>
              </a:rPr>
              <a:t>Open-Source </a:t>
            </a:r>
            <a:r>
              <a:rPr lang="de-DE" dirty="0" err="1">
                <a:solidFill>
                  <a:schemeClr val="tx1"/>
                </a:solidFill>
              </a:rPr>
              <a:t>Contributions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BD02D76-D0F4-48E3-81E5-9FAFF5912B64}"/>
              </a:ext>
            </a:extLst>
          </p:cNvPr>
          <p:cNvSpPr/>
          <p:nvPr/>
        </p:nvSpPr>
        <p:spPr>
          <a:xfrm>
            <a:off x="8891796" y="4611518"/>
            <a:ext cx="2072613" cy="5829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A3 </a:t>
            </a:r>
            <a:r>
              <a:rPr lang="de-DE" dirty="0">
                <a:solidFill>
                  <a:schemeClr val="tx1"/>
                </a:solidFill>
              </a:rPr>
              <a:t>Framework Consistency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181618-E9B6-4317-9E10-BEAB318891CD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8382000" y="4902984"/>
            <a:ext cx="396951" cy="54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8600D3-B40D-4DB2-961B-7FD2748DDCA4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8382000" y="2769323"/>
            <a:ext cx="39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1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4AB9F450-A5AB-49CE-B304-66370177C652}"/>
              </a:ext>
            </a:extLst>
          </p:cNvPr>
          <p:cNvSpPr/>
          <p:nvPr/>
        </p:nvSpPr>
        <p:spPr>
          <a:xfrm>
            <a:off x="2647950" y="3441721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40E39D3-2F67-43CE-AACB-CBBD06B83170}"/>
              </a:ext>
            </a:extLst>
          </p:cNvPr>
          <p:cNvSpPr/>
          <p:nvPr/>
        </p:nvSpPr>
        <p:spPr>
          <a:xfrm>
            <a:off x="2647950" y="451024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5A8F084-967E-46E8-9116-E70C933ADB67}"/>
              </a:ext>
            </a:extLst>
          </p:cNvPr>
          <p:cNvSpPr/>
          <p:nvPr/>
        </p:nvSpPr>
        <p:spPr>
          <a:xfrm>
            <a:off x="2647950" y="237117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Approach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F2B274-EAD7-45C6-96E9-A0A430356AC2}"/>
              </a:ext>
            </a:extLst>
          </p:cNvPr>
          <p:cNvSpPr/>
          <p:nvPr/>
        </p:nvSpPr>
        <p:spPr>
          <a:xfrm>
            <a:off x="2647950" y="1304307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Research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1DFCBF2-B2A5-429E-B2E1-3C89ACCA4C69}"/>
              </a:ext>
            </a:extLst>
          </p:cNvPr>
          <p:cNvSpPr/>
          <p:nvPr/>
        </p:nvSpPr>
        <p:spPr>
          <a:xfrm>
            <a:off x="2647950" y="5572618"/>
            <a:ext cx="5734050" cy="79629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4B648E-DD07-4296-BDDF-0ED35F7A1C92}"/>
              </a:ext>
            </a:extLst>
          </p:cNvPr>
          <p:cNvSpPr/>
          <p:nvPr/>
        </p:nvSpPr>
        <p:spPr>
          <a:xfrm>
            <a:off x="8778951" y="2371177"/>
            <a:ext cx="2300767" cy="293536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Appendix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880AAB-7C26-4466-A794-626D7C86C1ED}"/>
              </a:ext>
            </a:extLst>
          </p:cNvPr>
          <p:cNvSpPr/>
          <p:nvPr/>
        </p:nvSpPr>
        <p:spPr>
          <a:xfrm>
            <a:off x="3947162" y="1396865"/>
            <a:ext cx="1883184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r>
              <a:rPr lang="de-DE" dirty="0">
                <a:solidFill>
                  <a:schemeClr val="tx1"/>
                </a:solidFill>
              </a:rPr>
              <a:t> Introduction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63AD59-56F6-4669-8701-84D285A1810A}"/>
              </a:ext>
            </a:extLst>
          </p:cNvPr>
          <p:cNvSpPr/>
          <p:nvPr/>
        </p:nvSpPr>
        <p:spPr>
          <a:xfrm>
            <a:off x="6357699" y="1395926"/>
            <a:ext cx="1887140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Background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2544344-ED1E-4291-AE89-A9834B4AA6E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830346" y="1687392"/>
            <a:ext cx="527353" cy="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4D45E8E-D12F-4387-A9AD-C551B4977E73}"/>
              </a:ext>
            </a:extLst>
          </p:cNvPr>
          <p:cNvSpPr/>
          <p:nvPr/>
        </p:nvSpPr>
        <p:spPr>
          <a:xfrm>
            <a:off x="4937760" y="2477856"/>
            <a:ext cx="2316480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Contact </a:t>
            </a:r>
            <a:r>
              <a:rPr lang="de-DE" dirty="0" err="1">
                <a:solidFill>
                  <a:schemeClr val="tx1"/>
                </a:solidFill>
              </a:rPr>
              <a:t>Stability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Constrained</a:t>
            </a:r>
            <a:r>
              <a:rPr lang="de-DE" dirty="0">
                <a:solidFill>
                  <a:schemeClr val="tx1"/>
                </a:solidFill>
              </a:rPr>
              <a:t> DDP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4D6279-F38F-41F8-B2D6-D9BC240666C0}"/>
              </a:ext>
            </a:extLst>
          </p:cNvPr>
          <p:cNvSpPr/>
          <p:nvPr/>
        </p:nvSpPr>
        <p:spPr>
          <a:xfrm>
            <a:off x="3947162" y="3545392"/>
            <a:ext cx="1883186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Bipedal</a:t>
            </a:r>
            <a:r>
              <a:rPr lang="de-DE" dirty="0">
                <a:solidFill>
                  <a:schemeClr val="tx1"/>
                </a:solidFill>
              </a:rPr>
              <a:t> Walking </a:t>
            </a:r>
            <a:r>
              <a:rPr lang="de-DE" dirty="0" err="1">
                <a:solidFill>
                  <a:schemeClr val="tx1"/>
                </a:solidFill>
              </a:rPr>
              <a:t>Variants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4C686A2-03E1-406C-B2F9-7D890DC28CC8}"/>
              </a:ext>
            </a:extLst>
          </p:cNvPr>
          <p:cNvSpPr/>
          <p:nvPr/>
        </p:nvSpPr>
        <p:spPr>
          <a:xfrm>
            <a:off x="6357699" y="3545392"/>
            <a:ext cx="188318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Highly</a:t>
            </a:r>
            <a:r>
              <a:rPr lang="de-DE" dirty="0">
                <a:solidFill>
                  <a:schemeClr val="tx1"/>
                </a:solidFill>
              </a:rPr>
              <a:t> Dynamic </a:t>
            </a:r>
            <a:r>
              <a:rPr lang="de-DE" dirty="0" err="1">
                <a:solidFill>
                  <a:schemeClr val="tx1"/>
                </a:solidFill>
              </a:rPr>
              <a:t>Movements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B5664D5-C88B-4A49-B931-1902D6656029}"/>
              </a:ext>
            </a:extLst>
          </p:cNvPr>
          <p:cNvSpPr/>
          <p:nvPr/>
        </p:nvSpPr>
        <p:spPr>
          <a:xfrm>
            <a:off x="4647247" y="4616926"/>
            <a:ext cx="2897505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r>
              <a:rPr lang="de-DE" dirty="0">
                <a:solidFill>
                  <a:schemeClr val="tx1"/>
                </a:solidFill>
              </a:rPr>
              <a:t> Validation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Planned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Motions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D0F6451-1784-45C3-8DC4-7015B41D92BF}"/>
              </a:ext>
            </a:extLst>
          </p:cNvPr>
          <p:cNvCxnSpPr>
            <a:cxnSpLocks/>
          </p:cNvCxnSpPr>
          <p:nvPr/>
        </p:nvCxnSpPr>
        <p:spPr>
          <a:xfrm>
            <a:off x="7369969" y="2100598"/>
            <a:ext cx="0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06FD2DB-E182-401C-88C8-DDD72A14BA5E}"/>
              </a:ext>
            </a:extLst>
          </p:cNvPr>
          <p:cNvCxnSpPr>
            <a:cxnSpLocks/>
          </p:cNvCxnSpPr>
          <p:nvPr/>
        </p:nvCxnSpPr>
        <p:spPr>
          <a:xfrm>
            <a:off x="6096000" y="5306538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D025E9-17F7-4334-ACE8-632D2456FC1E}"/>
              </a:ext>
            </a:extLst>
          </p:cNvPr>
          <p:cNvCxnSpPr>
            <a:cxnSpLocks/>
          </p:cNvCxnSpPr>
          <p:nvPr/>
        </p:nvCxnSpPr>
        <p:spPr>
          <a:xfrm>
            <a:off x="7369969" y="4235118"/>
            <a:ext cx="0" cy="2751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3DC722D-1F83-46B6-B0C6-ACDD09B298A8}"/>
              </a:ext>
            </a:extLst>
          </p:cNvPr>
          <p:cNvCxnSpPr>
            <a:cxnSpLocks/>
          </p:cNvCxnSpPr>
          <p:nvPr/>
        </p:nvCxnSpPr>
        <p:spPr>
          <a:xfrm>
            <a:off x="4798282" y="4244167"/>
            <a:ext cx="0" cy="266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5B0359-4BC0-448C-84AD-6408F3ACDC0F}"/>
              </a:ext>
            </a:extLst>
          </p:cNvPr>
          <p:cNvCxnSpPr>
            <a:cxnSpLocks/>
          </p:cNvCxnSpPr>
          <p:nvPr/>
        </p:nvCxnSpPr>
        <p:spPr>
          <a:xfrm>
            <a:off x="7369969" y="3181543"/>
            <a:ext cx="1" cy="2571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5783B4C-7760-48B4-9BDC-6DFC8423E726}"/>
              </a:ext>
            </a:extLst>
          </p:cNvPr>
          <p:cNvCxnSpPr>
            <a:cxnSpLocks/>
          </p:cNvCxnSpPr>
          <p:nvPr/>
        </p:nvCxnSpPr>
        <p:spPr>
          <a:xfrm>
            <a:off x="4801639" y="3181543"/>
            <a:ext cx="0" cy="264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 103">
            <a:extLst>
              <a:ext uri="{FF2B5EF4-FFF2-40B4-BE49-F238E27FC236}">
                <a16:creationId xmlns:a16="http://schemas.microsoft.com/office/drawing/2014/main" id="{9A7C9294-10B6-4736-AD68-B36FCAF45476}"/>
              </a:ext>
            </a:extLst>
          </p:cNvPr>
          <p:cNvSpPr/>
          <p:nvPr/>
        </p:nvSpPr>
        <p:spPr>
          <a:xfrm>
            <a:off x="5074183" y="5676516"/>
            <a:ext cx="1883183" cy="581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 </a:t>
            </a:r>
            <a:r>
              <a:rPr lang="de-DE" dirty="0" err="1">
                <a:solidFill>
                  <a:schemeClr val="tx1"/>
                </a:solidFill>
              </a:rPr>
              <a:t>Conclusion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ECD36D5-5FC7-4897-A323-3281EDB92929}"/>
              </a:ext>
            </a:extLst>
          </p:cNvPr>
          <p:cNvCxnSpPr>
            <a:cxnSpLocks/>
          </p:cNvCxnSpPr>
          <p:nvPr/>
        </p:nvCxnSpPr>
        <p:spPr>
          <a:xfrm flipH="1">
            <a:off x="4821773" y="2091142"/>
            <a:ext cx="1" cy="280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3D3872-9D5E-4FDC-9AB1-DB08D72AE10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830348" y="3836858"/>
            <a:ext cx="5273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6D70A845-5B55-402B-A6DD-7679D24C01D3}"/>
              </a:ext>
            </a:extLst>
          </p:cNvPr>
          <p:cNvSpPr/>
          <p:nvPr/>
        </p:nvSpPr>
        <p:spPr>
          <a:xfrm>
            <a:off x="8891796" y="2480310"/>
            <a:ext cx="207261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A1, A2 </a:t>
            </a:r>
            <a:r>
              <a:rPr lang="de-DE" dirty="0">
                <a:solidFill>
                  <a:schemeClr val="tx1"/>
                </a:solidFill>
              </a:rPr>
              <a:t>Open-Source </a:t>
            </a:r>
            <a:r>
              <a:rPr lang="de-DE" dirty="0" err="1">
                <a:solidFill>
                  <a:schemeClr val="tx1"/>
                </a:solidFill>
              </a:rPr>
              <a:t>Contributions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BD02D76-D0F4-48E3-81E5-9FAFF5912B64}"/>
              </a:ext>
            </a:extLst>
          </p:cNvPr>
          <p:cNvSpPr/>
          <p:nvPr/>
        </p:nvSpPr>
        <p:spPr>
          <a:xfrm>
            <a:off x="8891796" y="4611518"/>
            <a:ext cx="2072613" cy="5829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A3 </a:t>
            </a:r>
            <a:r>
              <a:rPr lang="de-DE" dirty="0">
                <a:solidFill>
                  <a:schemeClr val="tx1"/>
                </a:solidFill>
              </a:rPr>
              <a:t>Framework Consistency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6181618-E9B6-4317-9E10-BEAB318891CD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8382000" y="4902984"/>
            <a:ext cx="396951" cy="54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8600D3-B40D-4DB2-961B-7FD2748DDCA4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8382000" y="2769323"/>
            <a:ext cx="3969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71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331,4586"/>
  <p:tag name="LATEXADDIN" val="\documentclass{article}&#10;\usepackage{amsmath}&#10;\usepackage{bm}&#10;\newcommand{\myM}[1]{\bm{\mathit{#1}}}&#10;\pagestyle{empty}&#10;\begin{document}&#10;&#10;$$&#10;\myM{X}_{\text{meas}}&#10;$$&#10;&#10;&#10;\end{document}"/>
  <p:tag name="IGUANATEXSIZE" val="12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,7042"/>
  <p:tag name="ORIGINALWIDTH" val="1642,295"/>
  <p:tag name="LATEXADDIN" val="\documentclass{article}&#10;\usepackage{amsmath}&#10;\usepackage{bm}&#10;\newcommand{\myM}[1]{\bm{\mathit{#1}}}&#10;\pagestyle{empty}&#10;\begin{document}&#10;&#10;$$&#10;\myM{X}^*,\myM{U}^*= &#10;\arg\min_{\mathbf{X},\mathbf{U}} &#10;\sum_{k=0}^{N} l_k(\mathbf{x},\mathbf{u}). &#10;$$&#10;&#10;&#10;\end{document}"/>
  <p:tag name="IGUANATEXSIZE" val="12"/>
  <p:tag name="IGUANATEXCURSOR" val="20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436,4454"/>
  <p:tag name="LATEXADDIN" val="\documentclass{article}&#10;\usepackage{amsmath}&#10;\usepackage{bm}&#10;\newcommand{\myM}[1]{\bm{\mathit{#1}}}&#10;\pagestyle{empty}&#10;\begin{document}&#10;&#10;$$&#10;\mathbf{X}^*, \mathbf{F}_{\text{ext}}^*&#10;$$&#10;&#10;&#10;\end{document}"/>
  <p:tag name="IGUANATEXSIZE" val="12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5,98803"/>
  <p:tag name="LATEXADDIN" val="\documentclass{article}&#10;\usepackage{amsmath}&#10;\usepackage{bm}&#10;\newcommand{\myM}[1]{\bm{\mathit{#1}}}&#10;\pagestyle{empty}&#10;\begin{document}&#10;&#10;$$&#10;\myM{U}&#10;$$&#10;&#10;&#10;\end{document}"/>
  <p:tag name="IGUANATEXSIZE" val="12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67</cp:revision>
  <dcterms:created xsi:type="dcterms:W3CDTF">2020-09-02T09:47:45Z</dcterms:created>
  <dcterms:modified xsi:type="dcterms:W3CDTF">2020-09-18T09:26:19Z</dcterms:modified>
</cp:coreProperties>
</file>