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256" r:id="rId2"/>
    <p:sldId id="257" r:id="rId3"/>
  </p:sldIdLst>
  <p:sldSz cx="7772400" cy="100584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5050"/>
    <a:srgbClr val="FFFF99"/>
    <a:srgbClr val="FFCCFF"/>
    <a:srgbClr val="6699FF"/>
    <a:srgbClr val="CC99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153" autoAdjust="0"/>
    <p:restoredTop sz="94660"/>
  </p:normalViewPr>
  <p:slideViewPr>
    <p:cSldViewPr snapToGrid="0">
      <p:cViewPr varScale="1">
        <p:scale>
          <a:sx n="82" d="100"/>
          <a:sy n="82" d="100"/>
        </p:scale>
        <p:origin x="19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82930" y="1646133"/>
            <a:ext cx="6606540" cy="3501813"/>
          </a:xfrm>
        </p:spPr>
        <p:txBody>
          <a:bodyPr anchor="b"/>
          <a:lstStyle>
            <a:lvl1pPr algn="ctr"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71550" y="5282989"/>
            <a:ext cx="5829300" cy="2428451"/>
          </a:xfrm>
        </p:spPr>
        <p:txBody>
          <a:bodyPr/>
          <a:lstStyle>
            <a:lvl1pPr marL="0" indent="0" algn="ctr">
              <a:buNone/>
              <a:defRPr sz="2040"/>
            </a:lvl1pPr>
            <a:lvl2pPr marL="388620" indent="0" algn="ctr">
              <a:buNone/>
              <a:defRPr sz="1700"/>
            </a:lvl2pPr>
            <a:lvl3pPr marL="777240" indent="0" algn="ctr">
              <a:buNone/>
              <a:defRPr sz="1530"/>
            </a:lvl3pPr>
            <a:lvl4pPr marL="1165860" indent="0" algn="ctr">
              <a:buNone/>
              <a:defRPr sz="1360"/>
            </a:lvl4pPr>
            <a:lvl5pPr marL="1554480" indent="0" algn="ctr">
              <a:buNone/>
              <a:defRPr sz="1360"/>
            </a:lvl5pPr>
            <a:lvl6pPr marL="1943100" indent="0" algn="ctr">
              <a:buNone/>
              <a:defRPr sz="1360"/>
            </a:lvl6pPr>
            <a:lvl7pPr marL="2331720" indent="0" algn="ctr">
              <a:buNone/>
              <a:defRPr sz="1360"/>
            </a:lvl7pPr>
            <a:lvl8pPr marL="2720340" indent="0" algn="ctr">
              <a:buNone/>
              <a:defRPr sz="1360"/>
            </a:lvl8pPr>
            <a:lvl9pPr marL="3108960" indent="0" algn="ctr">
              <a:buNone/>
              <a:defRPr sz="136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208C-9E36-4548-B8B0-B94AF0DEB71B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6D2D-17F7-4A95-99BB-31B570459E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5763539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208C-9E36-4548-B8B0-B94AF0DEB71B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6D2D-17F7-4A95-99BB-31B570459E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7192661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562124" y="535517"/>
            <a:ext cx="1675924" cy="8524029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34353" y="535517"/>
            <a:ext cx="4930616" cy="852402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208C-9E36-4548-B8B0-B94AF0DEB71B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6D2D-17F7-4A95-99BB-31B570459E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803038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208C-9E36-4548-B8B0-B94AF0DEB71B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6D2D-17F7-4A95-99BB-31B570459E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5668850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05" y="2507618"/>
            <a:ext cx="6703695" cy="4184014"/>
          </a:xfrm>
        </p:spPr>
        <p:txBody>
          <a:bodyPr anchor="b"/>
          <a:lstStyle>
            <a:lvl1pPr>
              <a:defRPr sz="51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05" y="6731215"/>
            <a:ext cx="6703695" cy="2200274"/>
          </a:xfrm>
        </p:spPr>
        <p:txBody>
          <a:bodyPr/>
          <a:lstStyle>
            <a:lvl1pPr marL="0" indent="0">
              <a:buNone/>
              <a:defRPr sz="2040">
                <a:solidFill>
                  <a:schemeClr val="tx1">
                    <a:tint val="82000"/>
                  </a:schemeClr>
                </a:solidFill>
              </a:defRPr>
            </a:lvl1pPr>
            <a:lvl2pPr marL="388620" indent="0">
              <a:buNone/>
              <a:defRPr sz="1700">
                <a:solidFill>
                  <a:schemeClr val="tx1">
                    <a:tint val="82000"/>
                  </a:schemeClr>
                </a:solidFill>
              </a:defRPr>
            </a:lvl2pPr>
            <a:lvl3pPr marL="777240" indent="0">
              <a:buNone/>
              <a:defRPr sz="1530">
                <a:solidFill>
                  <a:schemeClr val="tx1">
                    <a:tint val="82000"/>
                  </a:schemeClr>
                </a:solidFill>
              </a:defRPr>
            </a:lvl3pPr>
            <a:lvl4pPr marL="11658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4pPr>
            <a:lvl5pPr marL="155448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5pPr>
            <a:lvl6pPr marL="194310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6pPr>
            <a:lvl7pPr marL="233172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7pPr>
            <a:lvl8pPr marL="272034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8pPr>
            <a:lvl9pPr marL="3108960" indent="0">
              <a:buNone/>
              <a:defRPr sz="136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208C-9E36-4548-B8B0-B94AF0DEB71B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6D2D-17F7-4A95-99BB-31B570459E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254276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34353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934778" y="2677584"/>
            <a:ext cx="3303270" cy="63819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208C-9E36-4548-B8B0-B94AF0DEB71B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6D2D-17F7-4A95-99BB-31B570459E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841419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535519"/>
            <a:ext cx="6703695" cy="194415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5366" y="2465706"/>
            <a:ext cx="3288089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5366" y="3674110"/>
            <a:ext cx="3288089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934778" y="2465706"/>
            <a:ext cx="3304282" cy="1208404"/>
          </a:xfrm>
        </p:spPr>
        <p:txBody>
          <a:bodyPr anchor="b"/>
          <a:lstStyle>
            <a:lvl1pPr marL="0" indent="0">
              <a:buNone/>
              <a:defRPr sz="2040" b="1"/>
            </a:lvl1pPr>
            <a:lvl2pPr marL="388620" indent="0">
              <a:buNone/>
              <a:defRPr sz="1700" b="1"/>
            </a:lvl2pPr>
            <a:lvl3pPr marL="777240" indent="0">
              <a:buNone/>
              <a:defRPr sz="1530" b="1"/>
            </a:lvl3pPr>
            <a:lvl4pPr marL="1165860" indent="0">
              <a:buNone/>
              <a:defRPr sz="1360" b="1"/>
            </a:lvl4pPr>
            <a:lvl5pPr marL="1554480" indent="0">
              <a:buNone/>
              <a:defRPr sz="1360" b="1"/>
            </a:lvl5pPr>
            <a:lvl6pPr marL="1943100" indent="0">
              <a:buNone/>
              <a:defRPr sz="1360" b="1"/>
            </a:lvl6pPr>
            <a:lvl7pPr marL="2331720" indent="0">
              <a:buNone/>
              <a:defRPr sz="1360" b="1"/>
            </a:lvl7pPr>
            <a:lvl8pPr marL="2720340" indent="0">
              <a:buNone/>
              <a:defRPr sz="1360" b="1"/>
            </a:lvl8pPr>
            <a:lvl9pPr marL="3108960" indent="0">
              <a:buNone/>
              <a:defRPr sz="136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934778" y="3674110"/>
            <a:ext cx="3304282" cy="540406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208C-9E36-4548-B8B0-B94AF0DEB71B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6D2D-17F7-4A95-99BB-31B570459E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2473177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208C-9E36-4548-B8B0-B94AF0DEB71B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6D2D-17F7-4A95-99BB-31B570459E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4216936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208C-9E36-4548-B8B0-B94AF0DEB71B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6D2D-17F7-4A95-99BB-31B570459E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197946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04282" y="1448226"/>
            <a:ext cx="3934778" cy="7147983"/>
          </a:xfrm>
        </p:spPr>
        <p:txBody>
          <a:bodyPr/>
          <a:lstStyle>
            <a:lvl1pPr>
              <a:defRPr sz="2720"/>
            </a:lvl1pPr>
            <a:lvl2pPr>
              <a:defRPr sz="2380"/>
            </a:lvl2pPr>
            <a:lvl3pPr>
              <a:defRPr sz="2040"/>
            </a:lvl3pPr>
            <a:lvl4pPr>
              <a:defRPr sz="1700"/>
            </a:lvl4pPr>
            <a:lvl5pPr>
              <a:defRPr sz="1700"/>
            </a:lvl5pPr>
            <a:lvl6pPr>
              <a:defRPr sz="1700"/>
            </a:lvl6pPr>
            <a:lvl7pPr>
              <a:defRPr sz="1700"/>
            </a:lvl7pPr>
            <a:lvl8pPr>
              <a:defRPr sz="1700"/>
            </a:lvl8pPr>
            <a:lvl9pPr>
              <a:defRPr sz="17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208C-9E36-4548-B8B0-B94AF0DEB71B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6D2D-17F7-4A95-99BB-31B570459E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77719022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5365" y="670560"/>
            <a:ext cx="2506801" cy="2346960"/>
          </a:xfrm>
        </p:spPr>
        <p:txBody>
          <a:bodyPr anchor="b"/>
          <a:lstStyle>
            <a:lvl1pPr>
              <a:defRPr sz="272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304282" y="1448226"/>
            <a:ext cx="3934778" cy="7147983"/>
          </a:xfrm>
        </p:spPr>
        <p:txBody>
          <a:bodyPr anchor="t"/>
          <a:lstStyle>
            <a:lvl1pPr marL="0" indent="0">
              <a:buNone/>
              <a:defRPr sz="2720"/>
            </a:lvl1pPr>
            <a:lvl2pPr marL="388620" indent="0">
              <a:buNone/>
              <a:defRPr sz="2380"/>
            </a:lvl2pPr>
            <a:lvl3pPr marL="777240" indent="0">
              <a:buNone/>
              <a:defRPr sz="2040"/>
            </a:lvl3pPr>
            <a:lvl4pPr marL="1165860" indent="0">
              <a:buNone/>
              <a:defRPr sz="1700"/>
            </a:lvl4pPr>
            <a:lvl5pPr marL="1554480" indent="0">
              <a:buNone/>
              <a:defRPr sz="1700"/>
            </a:lvl5pPr>
            <a:lvl6pPr marL="1943100" indent="0">
              <a:buNone/>
              <a:defRPr sz="1700"/>
            </a:lvl6pPr>
            <a:lvl7pPr marL="2331720" indent="0">
              <a:buNone/>
              <a:defRPr sz="1700"/>
            </a:lvl7pPr>
            <a:lvl8pPr marL="2720340" indent="0">
              <a:buNone/>
              <a:defRPr sz="1700"/>
            </a:lvl8pPr>
            <a:lvl9pPr marL="3108960" indent="0">
              <a:buNone/>
              <a:defRPr sz="17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35365" y="3017520"/>
            <a:ext cx="2506801" cy="5590329"/>
          </a:xfrm>
        </p:spPr>
        <p:txBody>
          <a:bodyPr/>
          <a:lstStyle>
            <a:lvl1pPr marL="0" indent="0">
              <a:buNone/>
              <a:defRPr sz="1360"/>
            </a:lvl1pPr>
            <a:lvl2pPr marL="388620" indent="0">
              <a:buNone/>
              <a:defRPr sz="1190"/>
            </a:lvl2pPr>
            <a:lvl3pPr marL="777240" indent="0">
              <a:buNone/>
              <a:defRPr sz="1020"/>
            </a:lvl3pPr>
            <a:lvl4pPr marL="1165860" indent="0">
              <a:buNone/>
              <a:defRPr sz="850"/>
            </a:lvl4pPr>
            <a:lvl5pPr marL="1554480" indent="0">
              <a:buNone/>
              <a:defRPr sz="850"/>
            </a:lvl5pPr>
            <a:lvl6pPr marL="1943100" indent="0">
              <a:buNone/>
              <a:defRPr sz="850"/>
            </a:lvl6pPr>
            <a:lvl7pPr marL="2331720" indent="0">
              <a:buNone/>
              <a:defRPr sz="850"/>
            </a:lvl7pPr>
            <a:lvl8pPr marL="2720340" indent="0">
              <a:buNone/>
              <a:defRPr sz="850"/>
            </a:lvl8pPr>
            <a:lvl9pPr marL="3108960" indent="0">
              <a:buNone/>
              <a:defRPr sz="8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57208C-9E36-4548-B8B0-B94AF0DEB71B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C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CDF6D2D-17F7-4A95-99BB-31B570459E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16925013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34353" y="535519"/>
            <a:ext cx="6703695" cy="1944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4353" y="2677584"/>
            <a:ext cx="6703695" cy="63819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34353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F57208C-9E36-4548-B8B0-B94AF0DEB71B}" type="datetimeFigureOut">
              <a:rPr lang="en-CA" smtClean="0"/>
              <a:t>2024-04-09</a:t>
            </a:fld>
            <a:endParaRPr lang="en-CA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4608" y="9322649"/>
            <a:ext cx="2623185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CA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5489258" y="9322649"/>
            <a:ext cx="1748790" cy="53551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2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CDF6D2D-17F7-4A95-99BB-31B570459EAA}" type="slidenum">
              <a:rPr lang="en-CA" smtClean="0"/>
              <a:t>‹#›</a:t>
            </a:fld>
            <a:endParaRPr lang="en-CA"/>
          </a:p>
        </p:txBody>
      </p:sp>
    </p:spTree>
    <p:extLst>
      <p:ext uri="{BB962C8B-B14F-4D97-AF65-F5344CB8AC3E}">
        <p14:creationId xmlns:p14="http://schemas.microsoft.com/office/powerpoint/2010/main" val="36336189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777240" rtl="0" eaLnBrk="1" latinLnBrk="0" hangingPunct="1">
        <a:lnSpc>
          <a:spcPct val="90000"/>
        </a:lnSpc>
        <a:spcBef>
          <a:spcPct val="0"/>
        </a:spcBef>
        <a:buNone/>
        <a:defRPr sz="374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194310" indent="-194310" algn="l" defTabSz="777240" rtl="0" eaLnBrk="1" latinLnBrk="0" hangingPunct="1">
        <a:lnSpc>
          <a:spcPct val="90000"/>
        </a:lnSpc>
        <a:spcBef>
          <a:spcPts val="850"/>
        </a:spcBef>
        <a:buFont typeface="Arial" panose="020B0604020202020204" pitchFamily="34" charset="0"/>
        <a:buChar char="•"/>
        <a:defRPr sz="2380" kern="1200">
          <a:solidFill>
            <a:schemeClr val="tx1"/>
          </a:solidFill>
          <a:latin typeface="+mn-lt"/>
          <a:ea typeface="+mn-ea"/>
          <a:cs typeface="+mn-cs"/>
        </a:defRPr>
      </a:lvl1pPr>
      <a:lvl2pPr marL="5829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2040" kern="1200">
          <a:solidFill>
            <a:schemeClr val="tx1"/>
          </a:solidFill>
          <a:latin typeface="+mn-lt"/>
          <a:ea typeface="+mn-ea"/>
          <a:cs typeface="+mn-cs"/>
        </a:defRPr>
      </a:lvl2pPr>
      <a:lvl3pPr marL="9715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700" kern="1200">
          <a:solidFill>
            <a:schemeClr val="tx1"/>
          </a:solidFill>
          <a:latin typeface="+mn-lt"/>
          <a:ea typeface="+mn-ea"/>
          <a:cs typeface="+mn-cs"/>
        </a:defRPr>
      </a:lvl3pPr>
      <a:lvl4pPr marL="13601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74879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213741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52603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91465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303270" indent="-194310" algn="l" defTabSz="777240" rtl="0" eaLnBrk="1" latinLnBrk="0" hangingPunct="1">
        <a:lnSpc>
          <a:spcPct val="90000"/>
        </a:lnSpc>
        <a:spcBef>
          <a:spcPts val="425"/>
        </a:spcBef>
        <a:buFont typeface="Arial" panose="020B0604020202020204" pitchFamily="34" charset="0"/>
        <a:buChar char="•"/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1pPr>
      <a:lvl2pPr marL="3886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2pPr>
      <a:lvl3pPr marL="7772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3pPr>
      <a:lvl4pPr marL="11658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4pPr>
      <a:lvl5pPr marL="155448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5pPr>
      <a:lvl6pPr marL="194310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6pPr>
      <a:lvl7pPr marL="233172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7pPr>
      <a:lvl8pPr marL="272034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8pPr>
      <a:lvl9pPr marL="3108960" algn="l" defTabSz="777240" rtl="0" eaLnBrk="1" latinLnBrk="0" hangingPunct="1">
        <a:defRPr sz="153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Rectangle 476">
            <a:extLst>
              <a:ext uri="{FF2B5EF4-FFF2-40B4-BE49-F238E27FC236}">
                <a16:creationId xmlns:a16="http://schemas.microsoft.com/office/drawing/2014/main" id="{507C7CDC-2187-16F4-EB3F-981B7E4A5B7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8732520"/>
            <a:ext cx="7772400" cy="1325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765" dirty="0"/>
          </a:p>
        </p:txBody>
      </p:sp>
      <p:sp>
        <p:nvSpPr>
          <p:cNvPr id="478" name="TextBox 477">
            <a:extLst>
              <a:ext uri="{FF2B5EF4-FFF2-40B4-BE49-F238E27FC236}">
                <a16:creationId xmlns:a16="http://schemas.microsoft.com/office/drawing/2014/main" id="{4074B787-AA09-753B-E6AF-30FBEB321F0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-107818" y="9195405"/>
            <a:ext cx="677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LOU</a:t>
            </a:r>
            <a:endParaRPr lang="en-CA" sz="16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67D3F4-1F08-1212-A26D-03C7AE790B3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537960"/>
            <a:ext cx="7772400" cy="2194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765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0B8762-0ADF-E5EC-C661-ECA6D3A46B7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-436978" y="7435185"/>
            <a:ext cx="133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PLEIADES</a:t>
            </a:r>
            <a:endParaRPr lang="en-CA" sz="16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43AE22-966F-DF70-E334-EE1299DBCD8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3246120"/>
            <a:ext cx="7772400" cy="3291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765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7A3D48-00E2-C55E-AF60-583B9872BC0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-892808" y="4691985"/>
            <a:ext cx="2247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POLARIS / ANDES</a:t>
            </a:r>
            <a:endParaRPr lang="en-CA" sz="16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2E3199-FC1A-3C80-652B-7E3E2D92F71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2"/>
            <a:ext cx="7772400" cy="32461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765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B2F358-57D3-1639-0580-74A1C079665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-955707" y="1423003"/>
            <a:ext cx="2373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LOCAL COMPUTER</a:t>
            </a:r>
            <a:endParaRPr lang="en-CA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AF3F07-BB97-92E4-78C5-9FB5A2C66E3A}"/>
              </a:ext>
            </a:extLst>
          </p:cNvPr>
          <p:cNvSpPr txBox="1"/>
          <p:nvPr/>
        </p:nvSpPr>
        <p:spPr>
          <a:xfrm>
            <a:off x="2522899" y="1188720"/>
            <a:ext cx="893193" cy="276999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CA" sz="1200" dirty="0" err="1"/>
              <a:t>config.nml</a:t>
            </a:r>
            <a:endParaRPr lang="en-CA" sz="1200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DFE71994-473C-1651-F0E7-F7DA12CEF14A}"/>
              </a:ext>
            </a:extLst>
          </p:cNvPr>
          <p:cNvSpPr txBox="1"/>
          <p:nvPr/>
        </p:nvSpPr>
        <p:spPr>
          <a:xfrm>
            <a:off x="4799581" y="1188720"/>
            <a:ext cx="1223091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CA" sz="1200" dirty="0"/>
              <a:t>&lt;</a:t>
            </a:r>
            <a:r>
              <a:rPr lang="en-CA" sz="1200" dirty="0" err="1"/>
              <a:t>dir</a:t>
            </a:r>
            <a:r>
              <a:rPr lang="en-CA" sz="1200" dirty="0"/>
              <a:t>&gt;/&lt;sim&gt;/</a:t>
            </a:r>
            <a:r>
              <a:rPr lang="en-CA" sz="1200" dirty="0" err="1"/>
              <a:t>ext</a:t>
            </a:r>
            <a:endParaRPr lang="en-CA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27218DF-ADE8-C997-F842-BAC07DE75CC7}"/>
              </a:ext>
            </a:extLst>
          </p:cNvPr>
          <p:cNvSpPr txBox="1"/>
          <p:nvPr/>
        </p:nvSpPr>
        <p:spPr>
          <a:xfrm>
            <a:off x="6254911" y="1737360"/>
            <a:ext cx="893193" cy="276999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CA" sz="1200" dirty="0" err="1"/>
              <a:t>config.nml</a:t>
            </a:r>
            <a:endParaRPr lang="en-CA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F3663A1-8D93-3BCB-946B-DBE770AAD193}"/>
              </a:ext>
            </a:extLst>
          </p:cNvPr>
          <p:cNvSpPr txBox="1"/>
          <p:nvPr/>
        </p:nvSpPr>
        <p:spPr>
          <a:xfrm>
            <a:off x="5011403" y="1737360"/>
            <a:ext cx="799450" cy="276999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CA" sz="1200" dirty="0"/>
              <a:t>tracks.h5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14BDA6BD-107C-7B3A-809D-296A73626910}"/>
              </a:ext>
            </a:extLst>
          </p:cNvPr>
          <p:cNvSpPr txBox="1"/>
          <p:nvPr/>
        </p:nvSpPr>
        <p:spPr>
          <a:xfrm>
            <a:off x="4640211" y="2286000"/>
            <a:ext cx="1541832" cy="276999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CA" sz="1200" dirty="0" err="1"/>
              <a:t>jules.sim.replication</a:t>
            </a:r>
            <a:endParaRPr lang="en-CA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CEDAF8C-D6EA-7642-868F-C33C6A652E4C}"/>
              </a:ext>
            </a:extLst>
          </p:cNvPr>
          <p:cNvSpPr txBox="1"/>
          <p:nvPr/>
        </p:nvSpPr>
        <p:spPr>
          <a:xfrm>
            <a:off x="2352179" y="3383280"/>
            <a:ext cx="1234633" cy="27546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CA" sz="1200" dirty="0" err="1"/>
              <a:t>jules.sim.run_ic</a:t>
            </a:r>
            <a:endParaRPr lang="en-CA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128C404-6E28-D803-8638-1E298D5E856F}"/>
              </a:ext>
            </a:extLst>
          </p:cNvPr>
          <p:cNvSpPr txBox="1"/>
          <p:nvPr/>
        </p:nvSpPr>
        <p:spPr>
          <a:xfrm>
            <a:off x="1175050" y="3383280"/>
            <a:ext cx="1071126" cy="27546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CA" sz="1200" dirty="0" err="1"/>
              <a:t>jules.sim.pbs</a:t>
            </a:r>
            <a:endParaRPr lang="en-CA" sz="12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EC030E9D-185E-0991-4729-6CF9E01893DF}"/>
              </a:ext>
            </a:extLst>
          </p:cNvPr>
          <p:cNvSpPr txBox="1"/>
          <p:nvPr/>
        </p:nvSpPr>
        <p:spPr>
          <a:xfrm>
            <a:off x="4916024" y="2834640"/>
            <a:ext cx="990206" cy="276999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CA" sz="1200" dirty="0"/>
              <a:t>potential.h5</a:t>
            </a:r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76F27E-2133-F06E-3B61-60E38C1B8E50}"/>
              </a:ext>
            </a:extLst>
          </p:cNvPr>
          <p:cNvSpPr txBox="1">
            <a:spLocks/>
          </p:cNvSpPr>
          <p:nvPr/>
        </p:nvSpPr>
        <p:spPr>
          <a:xfrm>
            <a:off x="2266418" y="3931920"/>
            <a:ext cx="1406154" cy="2754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CA" sz="1200" dirty="0"/>
              <a:t>&lt;</a:t>
            </a:r>
            <a:r>
              <a:rPr lang="en-CA" sz="1200" dirty="0" err="1"/>
              <a:t>dir</a:t>
            </a:r>
            <a:r>
              <a:rPr lang="en-CA" sz="1200" dirty="0"/>
              <a:t>&gt;/</a:t>
            </a:r>
            <a:r>
              <a:rPr lang="en-CA" sz="1200" dirty="0" err="1"/>
              <a:t>ics</a:t>
            </a:r>
            <a:r>
              <a:rPr lang="en-CA" sz="1200" dirty="0"/>
              <a:t>/&lt;</a:t>
            </a:r>
            <a:r>
              <a:rPr lang="en-CA" sz="1200" dirty="0" err="1"/>
              <a:t>sim_ic</a:t>
            </a:r>
            <a:r>
              <a:rPr lang="en-CA" sz="1200" dirty="0"/>
              <a:t>&gt;</a:t>
            </a:r>
          </a:p>
        </p:txBody>
      </p:sp>
      <p:cxnSp>
        <p:nvCxnSpPr>
          <p:cNvPr id="124" name="Straight Connector 123">
            <a:extLst>
              <a:ext uri="{FF2B5EF4-FFF2-40B4-BE49-F238E27FC236}">
                <a16:creationId xmlns:a16="http://schemas.microsoft.com/office/drawing/2014/main" id="{5A586495-8468-05BB-FB36-E61D205B4A7E}"/>
              </a:ext>
            </a:extLst>
          </p:cNvPr>
          <p:cNvCxnSpPr>
            <a:cxnSpLocks/>
            <a:stCxn id="17" idx="2"/>
            <a:endCxn id="7" idx="0"/>
          </p:cNvCxnSpPr>
          <p:nvPr/>
        </p:nvCxnSpPr>
        <p:spPr>
          <a:xfrm>
            <a:off x="4114802" y="917079"/>
            <a:ext cx="1296325" cy="271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F606757-AD43-B5F7-41C5-6485C719EA11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 flipH="1">
            <a:off x="2969496" y="917079"/>
            <a:ext cx="1145306" cy="271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22ED3E46-3F98-6A2C-3F9C-F74982977445}"/>
              </a:ext>
            </a:extLst>
          </p:cNvPr>
          <p:cNvCxnSpPr>
            <a:cxnSpLocks/>
            <a:stCxn id="7" idx="2"/>
            <a:endCxn id="9" idx="0"/>
          </p:cNvCxnSpPr>
          <p:nvPr/>
        </p:nvCxnSpPr>
        <p:spPr>
          <a:xfrm flipH="1">
            <a:off x="4114800" y="1465719"/>
            <a:ext cx="1296327" cy="271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2" name="Straight Connector 131">
            <a:extLst>
              <a:ext uri="{FF2B5EF4-FFF2-40B4-BE49-F238E27FC236}">
                <a16:creationId xmlns:a16="http://schemas.microsoft.com/office/drawing/2014/main" id="{6E20B1F1-29C0-B848-2B0D-F8D60822F9F1}"/>
              </a:ext>
            </a:extLst>
          </p:cNvPr>
          <p:cNvCxnSpPr>
            <a:cxnSpLocks/>
            <a:stCxn id="7" idx="2"/>
            <a:endCxn id="8" idx="0"/>
          </p:cNvCxnSpPr>
          <p:nvPr/>
        </p:nvCxnSpPr>
        <p:spPr>
          <a:xfrm>
            <a:off x="5411127" y="1465719"/>
            <a:ext cx="1290381" cy="271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5" name="Straight Connector 134">
            <a:extLst>
              <a:ext uri="{FF2B5EF4-FFF2-40B4-BE49-F238E27FC236}">
                <a16:creationId xmlns:a16="http://schemas.microsoft.com/office/drawing/2014/main" id="{975E3B09-14CC-0C27-3FBD-AB933D209ED0}"/>
              </a:ext>
            </a:extLst>
          </p:cNvPr>
          <p:cNvCxnSpPr>
            <a:cxnSpLocks/>
            <a:stCxn id="7" idx="2"/>
            <a:endCxn id="10" idx="0"/>
          </p:cNvCxnSpPr>
          <p:nvPr/>
        </p:nvCxnSpPr>
        <p:spPr>
          <a:xfrm>
            <a:off x="5411127" y="1465719"/>
            <a:ext cx="1" cy="271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8" name="Straight Connector 137">
            <a:extLst>
              <a:ext uri="{FF2B5EF4-FFF2-40B4-BE49-F238E27FC236}">
                <a16:creationId xmlns:a16="http://schemas.microsoft.com/office/drawing/2014/main" id="{269C1B89-BC7A-8638-FC2A-F7C300E646B4}"/>
              </a:ext>
            </a:extLst>
          </p:cNvPr>
          <p:cNvCxnSpPr>
            <a:cxnSpLocks/>
            <a:stCxn id="9" idx="2"/>
            <a:endCxn id="46" idx="0"/>
          </p:cNvCxnSpPr>
          <p:nvPr/>
        </p:nvCxnSpPr>
        <p:spPr>
          <a:xfrm>
            <a:off x="4114800" y="2014359"/>
            <a:ext cx="1296327" cy="271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1" name="Straight Connector 140">
            <a:extLst>
              <a:ext uri="{FF2B5EF4-FFF2-40B4-BE49-F238E27FC236}">
                <a16:creationId xmlns:a16="http://schemas.microsoft.com/office/drawing/2014/main" id="{9D76D49B-532B-A6E2-228E-1ED2EE81C153}"/>
              </a:ext>
            </a:extLst>
          </p:cNvPr>
          <p:cNvCxnSpPr>
            <a:cxnSpLocks/>
            <a:stCxn id="8" idx="2"/>
            <a:endCxn id="46" idx="0"/>
          </p:cNvCxnSpPr>
          <p:nvPr/>
        </p:nvCxnSpPr>
        <p:spPr>
          <a:xfrm flipH="1">
            <a:off x="5411127" y="2014359"/>
            <a:ext cx="1290381" cy="271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D1536256-6BAD-A7C4-3530-E055D73B0CEB}"/>
              </a:ext>
            </a:extLst>
          </p:cNvPr>
          <p:cNvCxnSpPr>
            <a:cxnSpLocks/>
            <a:stCxn id="10" idx="2"/>
            <a:endCxn id="46" idx="0"/>
          </p:cNvCxnSpPr>
          <p:nvPr/>
        </p:nvCxnSpPr>
        <p:spPr>
          <a:xfrm flipH="1">
            <a:off x="5411127" y="2014359"/>
            <a:ext cx="1" cy="271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7" name="Straight Connector 146">
            <a:extLst>
              <a:ext uri="{FF2B5EF4-FFF2-40B4-BE49-F238E27FC236}">
                <a16:creationId xmlns:a16="http://schemas.microsoft.com/office/drawing/2014/main" id="{AEBD8C70-01B1-C34B-EB35-9FFA2B586AE3}"/>
              </a:ext>
            </a:extLst>
          </p:cNvPr>
          <p:cNvCxnSpPr>
            <a:cxnSpLocks/>
            <a:stCxn id="62" idx="0"/>
            <a:endCxn id="46" idx="2"/>
          </p:cNvCxnSpPr>
          <p:nvPr/>
        </p:nvCxnSpPr>
        <p:spPr>
          <a:xfrm flipV="1">
            <a:off x="5411127" y="2562999"/>
            <a:ext cx="0" cy="271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3C239C9-2BA0-32D3-33E2-F94207F88E46}"/>
              </a:ext>
            </a:extLst>
          </p:cNvPr>
          <p:cNvCxnSpPr>
            <a:cxnSpLocks/>
            <a:stCxn id="6" idx="2"/>
            <a:endCxn id="47" idx="0"/>
          </p:cNvCxnSpPr>
          <p:nvPr/>
        </p:nvCxnSpPr>
        <p:spPr>
          <a:xfrm>
            <a:off x="2969496" y="1465719"/>
            <a:ext cx="0" cy="19175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4881396-1323-FC5C-4D48-F91C557D53FB}"/>
              </a:ext>
            </a:extLst>
          </p:cNvPr>
          <p:cNvCxnSpPr>
            <a:cxnSpLocks/>
            <a:stCxn id="47" idx="2"/>
            <a:endCxn id="76" idx="0"/>
          </p:cNvCxnSpPr>
          <p:nvPr/>
        </p:nvCxnSpPr>
        <p:spPr>
          <a:xfrm flipH="1">
            <a:off x="2969495" y="3658740"/>
            <a:ext cx="1" cy="2731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4" name="Straight Connector 163">
            <a:extLst>
              <a:ext uri="{FF2B5EF4-FFF2-40B4-BE49-F238E27FC236}">
                <a16:creationId xmlns:a16="http://schemas.microsoft.com/office/drawing/2014/main" id="{12F5A8F7-E5D1-E1E7-865E-4185084A4913}"/>
              </a:ext>
            </a:extLst>
          </p:cNvPr>
          <p:cNvCxnSpPr>
            <a:cxnSpLocks/>
            <a:stCxn id="9" idx="2"/>
            <a:endCxn id="45" idx="0"/>
          </p:cNvCxnSpPr>
          <p:nvPr/>
        </p:nvCxnSpPr>
        <p:spPr>
          <a:xfrm>
            <a:off x="4114800" y="2014359"/>
            <a:ext cx="0" cy="246620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65D5F7F-F97E-C248-C3EE-131F33B1FE4E}"/>
              </a:ext>
            </a:extLst>
          </p:cNvPr>
          <p:cNvCxnSpPr>
            <a:cxnSpLocks/>
            <a:stCxn id="6" idx="2"/>
            <a:endCxn id="45" idx="0"/>
          </p:cNvCxnSpPr>
          <p:nvPr/>
        </p:nvCxnSpPr>
        <p:spPr>
          <a:xfrm>
            <a:off x="2969496" y="1465719"/>
            <a:ext cx="1145304" cy="30148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4" name="Straight Connector 173">
            <a:extLst>
              <a:ext uri="{FF2B5EF4-FFF2-40B4-BE49-F238E27FC236}">
                <a16:creationId xmlns:a16="http://schemas.microsoft.com/office/drawing/2014/main" id="{EF875C0D-1731-9315-02AA-75E53FD6E2C2}"/>
              </a:ext>
            </a:extLst>
          </p:cNvPr>
          <p:cNvCxnSpPr>
            <a:cxnSpLocks/>
            <a:stCxn id="45" idx="0"/>
            <a:endCxn id="62" idx="2"/>
          </p:cNvCxnSpPr>
          <p:nvPr/>
        </p:nvCxnSpPr>
        <p:spPr>
          <a:xfrm flipV="1">
            <a:off x="4114800" y="3111639"/>
            <a:ext cx="1296327" cy="136892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08AB22F4-D04B-7DA1-8D38-5E8BE7E2D19C}"/>
              </a:ext>
            </a:extLst>
          </p:cNvPr>
          <p:cNvCxnSpPr>
            <a:cxnSpLocks/>
            <a:stCxn id="182" idx="0"/>
            <a:endCxn id="45" idx="2"/>
          </p:cNvCxnSpPr>
          <p:nvPr/>
        </p:nvCxnSpPr>
        <p:spPr>
          <a:xfrm flipV="1">
            <a:off x="4114799" y="4756020"/>
            <a:ext cx="1" cy="2731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9C91B6A-A316-9F45-5EE5-727115A1E962}"/>
              </a:ext>
            </a:extLst>
          </p:cNvPr>
          <p:cNvCxnSpPr>
            <a:cxnSpLocks/>
            <a:stCxn id="45" idx="0"/>
            <a:endCxn id="76" idx="2"/>
          </p:cNvCxnSpPr>
          <p:nvPr/>
        </p:nvCxnSpPr>
        <p:spPr>
          <a:xfrm flipH="1" flipV="1">
            <a:off x="2969495" y="4207380"/>
            <a:ext cx="1145305" cy="2731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734D4C43-4303-9E3F-C4CC-24D191147020}"/>
              </a:ext>
            </a:extLst>
          </p:cNvPr>
          <p:cNvCxnSpPr>
            <a:cxnSpLocks/>
            <a:stCxn id="6" idx="2"/>
            <a:endCxn id="48" idx="0"/>
          </p:cNvCxnSpPr>
          <p:nvPr/>
        </p:nvCxnSpPr>
        <p:spPr>
          <a:xfrm flipH="1">
            <a:off x="1710613" y="1465719"/>
            <a:ext cx="1258883" cy="19175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024F9E20-1ECD-374A-AA64-FFBA910551BF}"/>
              </a:ext>
            </a:extLst>
          </p:cNvPr>
          <p:cNvCxnSpPr>
            <a:cxnSpLocks/>
            <a:stCxn id="372" idx="0"/>
            <a:endCxn id="48" idx="2"/>
          </p:cNvCxnSpPr>
          <p:nvPr/>
        </p:nvCxnSpPr>
        <p:spPr>
          <a:xfrm flipH="1" flipV="1">
            <a:off x="1710613" y="3658740"/>
            <a:ext cx="1" cy="13704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2" name="TextBox 371">
            <a:extLst>
              <a:ext uri="{FF2B5EF4-FFF2-40B4-BE49-F238E27FC236}">
                <a16:creationId xmlns:a16="http://schemas.microsoft.com/office/drawing/2014/main" id="{D84475DF-45B7-9076-6B43-8C90E854773D}"/>
              </a:ext>
            </a:extLst>
          </p:cNvPr>
          <p:cNvSpPr txBox="1"/>
          <p:nvPr/>
        </p:nvSpPr>
        <p:spPr>
          <a:xfrm>
            <a:off x="1286459" y="5029200"/>
            <a:ext cx="848309" cy="27546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CA" sz="1200" dirty="0" err="1"/>
              <a:t>pbs.script</a:t>
            </a:r>
            <a:endParaRPr lang="en-CA" sz="1200" dirty="0"/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97CBA161-AC9A-6E5F-BE05-1D54F9B3C198}"/>
              </a:ext>
            </a:extLst>
          </p:cNvPr>
          <p:cNvSpPr/>
          <p:nvPr/>
        </p:nvSpPr>
        <p:spPr>
          <a:xfrm>
            <a:off x="1051560" y="3319272"/>
            <a:ext cx="4538636" cy="150876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9EBEF779-B3B8-A982-A221-028BC1C46B69}"/>
              </a:ext>
            </a:extLst>
          </p:cNvPr>
          <p:cNvSpPr txBox="1"/>
          <p:nvPr/>
        </p:nvSpPr>
        <p:spPr>
          <a:xfrm>
            <a:off x="6101022" y="3931920"/>
            <a:ext cx="1200970" cy="27546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CA" sz="1200" dirty="0" err="1"/>
              <a:t>jules.sim.setup</a:t>
            </a:r>
            <a:endParaRPr lang="en-CA" sz="1200" dirty="0"/>
          </a:p>
        </p:txBody>
      </p: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1BE280E8-C56B-9EC1-29F2-A710D96BDB96}"/>
              </a:ext>
            </a:extLst>
          </p:cNvPr>
          <p:cNvCxnSpPr>
            <a:cxnSpLocks/>
            <a:stCxn id="376" idx="3"/>
            <a:endCxn id="377" idx="1"/>
          </p:cNvCxnSpPr>
          <p:nvPr/>
        </p:nvCxnSpPr>
        <p:spPr>
          <a:xfrm flipV="1">
            <a:off x="5590196" y="4069650"/>
            <a:ext cx="510826" cy="40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2F5CFBBC-6B5D-31F7-01A9-3BB60AA0A275}"/>
              </a:ext>
            </a:extLst>
          </p:cNvPr>
          <p:cNvCxnSpPr>
            <a:cxnSpLocks/>
            <a:stCxn id="404" idx="0"/>
            <a:endCxn id="372" idx="2"/>
          </p:cNvCxnSpPr>
          <p:nvPr/>
        </p:nvCxnSpPr>
        <p:spPr>
          <a:xfrm flipH="1" flipV="1">
            <a:off x="1710614" y="5304660"/>
            <a:ext cx="2404186" cy="2731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3526BB25-BB3D-F33F-C963-F866E32986A1}"/>
              </a:ext>
            </a:extLst>
          </p:cNvPr>
          <p:cNvCxnSpPr>
            <a:cxnSpLocks/>
            <a:stCxn id="404" idx="0"/>
            <a:endCxn id="182" idx="2"/>
          </p:cNvCxnSpPr>
          <p:nvPr/>
        </p:nvCxnSpPr>
        <p:spPr>
          <a:xfrm flipH="1" flipV="1">
            <a:off x="4114799" y="5304660"/>
            <a:ext cx="1" cy="2731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F376876-21C9-A94D-2CC3-47C46AA35781}"/>
              </a:ext>
            </a:extLst>
          </p:cNvPr>
          <p:cNvCxnSpPr>
            <a:cxnSpLocks/>
            <a:stCxn id="390" idx="0"/>
            <a:endCxn id="381" idx="2"/>
          </p:cNvCxnSpPr>
          <p:nvPr/>
        </p:nvCxnSpPr>
        <p:spPr>
          <a:xfrm flipV="1">
            <a:off x="4114800" y="6401940"/>
            <a:ext cx="0" cy="2731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2D646226-C4AB-67BB-4F2B-6F2251F54E76}"/>
              </a:ext>
            </a:extLst>
          </p:cNvPr>
          <p:cNvCxnSpPr>
            <a:cxnSpLocks/>
            <a:stCxn id="394" idx="0"/>
            <a:endCxn id="390" idx="2"/>
          </p:cNvCxnSpPr>
          <p:nvPr/>
        </p:nvCxnSpPr>
        <p:spPr>
          <a:xfrm flipV="1">
            <a:off x="4114800" y="6950580"/>
            <a:ext cx="0" cy="2731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FBA04D3A-A17B-3D68-6065-CC882B098ABB}"/>
              </a:ext>
            </a:extLst>
          </p:cNvPr>
          <p:cNvCxnSpPr>
            <a:cxnSpLocks/>
            <a:stCxn id="5" idx="0"/>
            <a:endCxn id="394" idx="2"/>
          </p:cNvCxnSpPr>
          <p:nvPr/>
        </p:nvCxnSpPr>
        <p:spPr>
          <a:xfrm flipV="1">
            <a:off x="4114800" y="7499220"/>
            <a:ext cx="0" cy="2731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9A900542-D597-52D3-B8FA-7E6398B5C763}"/>
              </a:ext>
            </a:extLst>
          </p:cNvPr>
          <p:cNvCxnSpPr>
            <a:cxnSpLocks/>
            <a:stCxn id="381" idx="0"/>
            <a:endCxn id="404" idx="2"/>
          </p:cNvCxnSpPr>
          <p:nvPr/>
        </p:nvCxnSpPr>
        <p:spPr>
          <a:xfrm flipV="1">
            <a:off x="4114800" y="5853300"/>
            <a:ext cx="0" cy="2731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287B5CD0-3646-7A21-8BF2-1A750C052277}"/>
              </a:ext>
            </a:extLst>
          </p:cNvPr>
          <p:cNvCxnSpPr>
            <a:cxnSpLocks/>
            <a:stCxn id="479" idx="0"/>
            <a:endCxn id="471" idx="2"/>
          </p:cNvCxnSpPr>
          <p:nvPr/>
        </p:nvCxnSpPr>
        <p:spPr>
          <a:xfrm flipV="1">
            <a:off x="4114800" y="8596500"/>
            <a:ext cx="1033582" cy="2731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077AB87-2D73-6DBC-8788-E9D057CD108E}"/>
              </a:ext>
            </a:extLst>
          </p:cNvPr>
          <p:cNvSpPr txBox="1"/>
          <p:nvPr/>
        </p:nvSpPr>
        <p:spPr>
          <a:xfrm>
            <a:off x="3854953" y="7772400"/>
            <a:ext cx="519694" cy="276999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CA" sz="1200" dirty="0" err="1"/>
              <a:t>qsub</a:t>
            </a:r>
            <a:endParaRPr lang="en-CA" sz="12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E93057-4DCD-3965-675A-E666796E3536}"/>
              </a:ext>
            </a:extLst>
          </p:cNvPr>
          <p:cNvSpPr txBox="1"/>
          <p:nvPr/>
        </p:nvSpPr>
        <p:spPr>
          <a:xfrm>
            <a:off x="3495495" y="1737360"/>
            <a:ext cx="1238609" cy="276999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CA" sz="1200" dirty="0"/>
              <a:t>precipitation.h5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68098C-BDAB-888C-C198-41D47190BD2B}"/>
              </a:ext>
            </a:extLst>
          </p:cNvPr>
          <p:cNvSpPr txBox="1"/>
          <p:nvPr/>
        </p:nvSpPr>
        <p:spPr>
          <a:xfrm>
            <a:off x="3623321" y="640080"/>
            <a:ext cx="982961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CA" sz="1200" dirty="0"/>
              <a:t>&lt;</a:t>
            </a:r>
            <a:r>
              <a:rPr lang="en-CA" sz="1200" dirty="0" err="1"/>
              <a:t>dir</a:t>
            </a:r>
            <a:r>
              <a:rPr lang="en-CA" sz="1200" dirty="0"/>
              <a:t>&gt;/&lt;sim&gt;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2DD2DC4-29B7-753A-8336-15A8C46BDBE1}"/>
              </a:ext>
            </a:extLst>
          </p:cNvPr>
          <p:cNvSpPr txBox="1"/>
          <p:nvPr/>
        </p:nvSpPr>
        <p:spPr>
          <a:xfrm>
            <a:off x="3278673" y="4480560"/>
            <a:ext cx="1672253" cy="27546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CA" sz="1200" dirty="0"/>
              <a:t>gemini3d.model.setup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DCBEB3C-EB89-0F9E-7329-B033E73042B3}"/>
              </a:ext>
            </a:extLst>
          </p:cNvPr>
          <p:cNvSpPr txBox="1"/>
          <p:nvPr/>
        </p:nvSpPr>
        <p:spPr>
          <a:xfrm>
            <a:off x="3394089" y="5029200"/>
            <a:ext cx="1441420" cy="2754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CA" sz="1200" dirty="0"/>
              <a:t>&lt;</a:t>
            </a:r>
            <a:r>
              <a:rPr lang="en-CA" sz="1200" dirty="0" err="1"/>
              <a:t>dir</a:t>
            </a:r>
            <a:r>
              <a:rPr lang="en-CA" sz="1200" dirty="0"/>
              <a:t>&gt;/&lt;sim&gt;/inputs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8B491ED0-49AA-FCCB-2FB0-40EC7526F9C5}"/>
              </a:ext>
            </a:extLst>
          </p:cNvPr>
          <p:cNvSpPr txBox="1"/>
          <p:nvPr/>
        </p:nvSpPr>
        <p:spPr>
          <a:xfrm>
            <a:off x="3581641" y="6126480"/>
            <a:ext cx="1066318" cy="27546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CA" sz="1200" dirty="0" err="1"/>
              <a:t>jules.sim.scp</a:t>
            </a:r>
            <a:endParaRPr lang="en-CA" sz="1200" dirty="0"/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736DB508-183A-CCE1-C260-480F35A842D4}"/>
              </a:ext>
            </a:extLst>
          </p:cNvPr>
          <p:cNvSpPr txBox="1"/>
          <p:nvPr/>
        </p:nvSpPr>
        <p:spPr>
          <a:xfrm>
            <a:off x="3358824" y="6675120"/>
            <a:ext cx="1511952" cy="2754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CA" sz="1200" dirty="0"/>
              <a:t>/u/</a:t>
            </a:r>
            <a:r>
              <a:rPr lang="en-CA" sz="1200" dirty="0" err="1"/>
              <a:t>jirsel</a:t>
            </a:r>
            <a:r>
              <a:rPr lang="en-CA" sz="1200" dirty="0"/>
              <a:t>/sims/&lt;sim&gt;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D05770B-2B30-08F5-96B1-09B34AA5CCF9}"/>
              </a:ext>
            </a:extLst>
          </p:cNvPr>
          <p:cNvCxnSpPr>
            <a:cxnSpLocks/>
          </p:cNvCxnSpPr>
          <p:nvPr/>
        </p:nvCxnSpPr>
        <p:spPr>
          <a:xfrm>
            <a:off x="548640" y="9563107"/>
            <a:ext cx="32004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4" name="TextBox 393">
            <a:extLst>
              <a:ext uri="{FF2B5EF4-FFF2-40B4-BE49-F238E27FC236}">
                <a16:creationId xmlns:a16="http://schemas.microsoft.com/office/drawing/2014/main" id="{0DE19E20-C6DF-936E-C2BC-E81F6F84BCD6}"/>
              </a:ext>
            </a:extLst>
          </p:cNvPr>
          <p:cNvSpPr txBox="1"/>
          <p:nvPr/>
        </p:nvSpPr>
        <p:spPr>
          <a:xfrm>
            <a:off x="3690645" y="7223760"/>
            <a:ext cx="848309" cy="27546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CA" sz="1200" dirty="0" err="1"/>
              <a:t>pbs.script</a:t>
            </a:r>
            <a:endParaRPr lang="en-CA" sz="1200" dirty="0"/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50165661-FC3D-BFF9-1C76-2E417A14B942}"/>
              </a:ext>
            </a:extLst>
          </p:cNvPr>
          <p:cNvSpPr txBox="1"/>
          <p:nvPr/>
        </p:nvSpPr>
        <p:spPr>
          <a:xfrm>
            <a:off x="3626525" y="5577840"/>
            <a:ext cx="976549" cy="2754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CA" sz="1200" dirty="0"/>
              <a:t>&lt;</a:t>
            </a:r>
            <a:r>
              <a:rPr lang="en-CA" sz="1200" dirty="0" err="1"/>
              <a:t>dir</a:t>
            </a:r>
            <a:r>
              <a:rPr lang="en-CA" sz="1200" dirty="0"/>
              <a:t>&gt;/&lt;sim&gt;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356C7A44-514A-1951-F2E4-62077C70067E}"/>
              </a:ext>
            </a:extLst>
          </p:cNvPr>
          <p:cNvSpPr txBox="1"/>
          <p:nvPr/>
        </p:nvSpPr>
        <p:spPr>
          <a:xfrm>
            <a:off x="4288210" y="8321040"/>
            <a:ext cx="1720343" cy="2754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CA" sz="1200" dirty="0"/>
              <a:t>/</a:t>
            </a:r>
            <a:r>
              <a:rPr lang="en-CA" sz="1200" dirty="0" err="1"/>
              <a:t>nobackup</a:t>
            </a:r>
            <a:r>
              <a:rPr lang="en-CA" sz="1200" dirty="0"/>
              <a:t>/</a:t>
            </a:r>
            <a:r>
              <a:rPr lang="en-CA" sz="1200" dirty="0" err="1"/>
              <a:t>jirsel</a:t>
            </a:r>
            <a:r>
              <a:rPr lang="en-CA" sz="1200" dirty="0"/>
              <a:t>/&lt;sim&gt;</a:t>
            </a:r>
          </a:p>
        </p:txBody>
      </p:sp>
      <p:sp>
        <p:nvSpPr>
          <p:cNvPr id="479" name="TextBox 478">
            <a:extLst>
              <a:ext uri="{FF2B5EF4-FFF2-40B4-BE49-F238E27FC236}">
                <a16:creationId xmlns:a16="http://schemas.microsoft.com/office/drawing/2014/main" id="{59CC0087-A345-3517-4726-3611174A8BCB}"/>
              </a:ext>
            </a:extLst>
          </p:cNvPr>
          <p:cNvSpPr txBox="1"/>
          <p:nvPr/>
        </p:nvSpPr>
        <p:spPr>
          <a:xfrm>
            <a:off x="3939912" y="8869680"/>
            <a:ext cx="349776" cy="27546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CA" sz="1200" dirty="0"/>
              <a:t>cp</a:t>
            </a:r>
          </a:p>
        </p:txBody>
      </p:sp>
      <p:sp>
        <p:nvSpPr>
          <p:cNvPr id="480" name="TextBox 479">
            <a:extLst>
              <a:ext uri="{FF2B5EF4-FFF2-40B4-BE49-F238E27FC236}">
                <a16:creationId xmlns:a16="http://schemas.microsoft.com/office/drawing/2014/main" id="{962477AC-D648-55CD-84D7-4B98DDD49957}"/>
              </a:ext>
            </a:extLst>
          </p:cNvPr>
          <p:cNvSpPr txBox="1"/>
          <p:nvPr/>
        </p:nvSpPr>
        <p:spPr>
          <a:xfrm>
            <a:off x="3358824" y="9418320"/>
            <a:ext cx="1511952" cy="2754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CA" sz="1200" dirty="0"/>
              <a:t>/u/</a:t>
            </a:r>
            <a:r>
              <a:rPr lang="en-CA" sz="1200" dirty="0" err="1"/>
              <a:t>jirsel</a:t>
            </a:r>
            <a:r>
              <a:rPr lang="en-CA" sz="1200" dirty="0"/>
              <a:t>/sims/&lt;sim&gt;</a:t>
            </a:r>
          </a:p>
        </p:txBody>
      </p: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F32A6B7C-4351-2DAA-F54D-477AA5AC7CD3}"/>
              </a:ext>
            </a:extLst>
          </p:cNvPr>
          <p:cNvCxnSpPr>
            <a:cxnSpLocks/>
            <a:stCxn id="471" idx="0"/>
            <a:endCxn id="5" idx="2"/>
          </p:cNvCxnSpPr>
          <p:nvPr/>
        </p:nvCxnSpPr>
        <p:spPr>
          <a:xfrm flipH="1" flipV="1">
            <a:off x="4114800" y="8049399"/>
            <a:ext cx="1033582" cy="271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B2074ABC-1DDD-848C-364D-E0BD417D84BE}"/>
              </a:ext>
            </a:extLst>
          </p:cNvPr>
          <p:cNvCxnSpPr>
            <a:cxnSpLocks/>
            <a:stCxn id="479" idx="2"/>
            <a:endCxn id="480" idx="0"/>
          </p:cNvCxnSpPr>
          <p:nvPr/>
        </p:nvCxnSpPr>
        <p:spPr>
          <a:xfrm>
            <a:off x="4114800" y="9145140"/>
            <a:ext cx="0" cy="2731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282B4E-2B26-36F6-3FAC-A89195A3DF78}"/>
              </a:ext>
            </a:extLst>
          </p:cNvPr>
          <p:cNvSpPr txBox="1"/>
          <p:nvPr/>
        </p:nvSpPr>
        <p:spPr>
          <a:xfrm>
            <a:off x="5303520" y="5394960"/>
            <a:ext cx="2007794" cy="267765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CA" sz="1200" dirty="0" err="1"/>
              <a:t>ext</a:t>
            </a:r>
            <a:r>
              <a:rPr lang="en-CA" sz="1200" dirty="0"/>
              <a:t>/plots</a:t>
            </a:r>
          </a:p>
          <a:p>
            <a:r>
              <a:rPr lang="en-CA" sz="1200" dirty="0" err="1"/>
              <a:t>ext</a:t>
            </a:r>
            <a:r>
              <a:rPr lang="en-CA" sz="1200" dirty="0"/>
              <a:t>/</a:t>
            </a:r>
            <a:r>
              <a:rPr lang="en-CA" sz="1200" dirty="0" err="1"/>
              <a:t>config.nml</a:t>
            </a:r>
            <a:endParaRPr lang="en-CA" sz="1200" dirty="0"/>
          </a:p>
          <a:p>
            <a:r>
              <a:rPr lang="en-CA" sz="1200" dirty="0" err="1"/>
              <a:t>ext</a:t>
            </a:r>
            <a:r>
              <a:rPr lang="en-CA" sz="1200" dirty="0"/>
              <a:t>/potential.h5</a:t>
            </a:r>
          </a:p>
          <a:p>
            <a:r>
              <a:rPr lang="en-CA" sz="1200" dirty="0" err="1"/>
              <a:t>ext</a:t>
            </a:r>
            <a:r>
              <a:rPr lang="en-CA" sz="1200" dirty="0"/>
              <a:t>/precipitation.h5</a:t>
            </a:r>
          </a:p>
          <a:p>
            <a:r>
              <a:rPr lang="en-CA" sz="1200" dirty="0" err="1"/>
              <a:t>ext</a:t>
            </a:r>
            <a:r>
              <a:rPr lang="en-CA" sz="1200" dirty="0"/>
              <a:t>/tracks.h5</a:t>
            </a:r>
          </a:p>
          <a:p>
            <a:r>
              <a:rPr lang="en-CA" sz="1200" dirty="0"/>
              <a:t>inputs/fields</a:t>
            </a:r>
          </a:p>
          <a:p>
            <a:r>
              <a:rPr lang="en-CA" sz="1200" dirty="0"/>
              <a:t>inputs/particles</a:t>
            </a:r>
          </a:p>
          <a:p>
            <a:r>
              <a:rPr lang="en-CA" sz="1200" dirty="0"/>
              <a:t>inputs/</a:t>
            </a:r>
            <a:r>
              <a:rPr lang="en-CA" sz="1200" dirty="0" err="1"/>
              <a:t>config.nml</a:t>
            </a:r>
            <a:endParaRPr lang="en-CA" sz="1200" dirty="0"/>
          </a:p>
          <a:p>
            <a:r>
              <a:rPr lang="en-CA" sz="1200" dirty="0"/>
              <a:t>inputs/initial_conditions.h5</a:t>
            </a:r>
          </a:p>
          <a:p>
            <a:r>
              <a:rPr lang="en-CA" sz="1200" dirty="0"/>
              <a:t>inputs/</a:t>
            </a:r>
            <a:r>
              <a:rPr lang="en-CA" sz="1200" dirty="0" err="1"/>
              <a:t>setup_grid.json</a:t>
            </a:r>
            <a:endParaRPr lang="en-CA" sz="1200" dirty="0"/>
          </a:p>
          <a:p>
            <a:r>
              <a:rPr lang="en-CA" sz="1200" dirty="0"/>
              <a:t>inputs/simgrid.h5</a:t>
            </a:r>
          </a:p>
          <a:p>
            <a:r>
              <a:rPr lang="en-CA" sz="1200" dirty="0"/>
              <a:t>inputs/simsize.h5</a:t>
            </a:r>
          </a:p>
          <a:p>
            <a:r>
              <a:rPr lang="en-CA" sz="1200" dirty="0" err="1"/>
              <a:t>config.nml</a:t>
            </a:r>
            <a:endParaRPr lang="en-CA" sz="1200" dirty="0"/>
          </a:p>
          <a:p>
            <a:r>
              <a:rPr lang="en-CA" sz="1200" dirty="0" err="1"/>
              <a:t>pbs.script</a:t>
            </a:r>
            <a:endParaRPr lang="en-CA" sz="1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FAFB5D-D603-5C2F-82C9-54F8471FADCF}"/>
              </a:ext>
            </a:extLst>
          </p:cNvPr>
          <p:cNvCxnSpPr>
            <a:cxnSpLocks/>
            <a:stCxn id="404" idx="3"/>
          </p:cNvCxnSpPr>
          <p:nvPr/>
        </p:nvCxnSpPr>
        <p:spPr>
          <a:xfrm flipV="1">
            <a:off x="4603074" y="5394960"/>
            <a:ext cx="700446" cy="32061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4403FF7-10D3-17E2-6DC8-A113C538A248}"/>
              </a:ext>
            </a:extLst>
          </p:cNvPr>
          <p:cNvCxnSpPr>
            <a:cxnSpLocks/>
            <a:stCxn id="404" idx="3"/>
          </p:cNvCxnSpPr>
          <p:nvPr/>
        </p:nvCxnSpPr>
        <p:spPr>
          <a:xfrm>
            <a:off x="4603074" y="5715570"/>
            <a:ext cx="700446" cy="235704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BBB6B7E-1F64-59F8-5C2C-C9F77A13ADFC}"/>
              </a:ext>
            </a:extLst>
          </p:cNvPr>
          <p:cNvSpPr/>
          <p:nvPr/>
        </p:nvSpPr>
        <p:spPr>
          <a:xfrm>
            <a:off x="2435576" y="531507"/>
            <a:ext cx="4803424" cy="1566463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690A3E-FF05-7D19-3F44-AB2252572D1D}"/>
              </a:ext>
            </a:extLst>
          </p:cNvPr>
          <p:cNvSpPr txBox="1"/>
          <p:nvPr/>
        </p:nvSpPr>
        <p:spPr>
          <a:xfrm rot="16200000">
            <a:off x="1897557" y="695898"/>
            <a:ext cx="77741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CA" sz="1600" b="1" dirty="0"/>
              <a:t>START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C30121-FFB1-5316-0BCA-F55B2D8336DC}"/>
              </a:ext>
            </a:extLst>
          </p:cNvPr>
          <p:cNvSpPr txBox="1"/>
          <p:nvPr/>
        </p:nvSpPr>
        <p:spPr>
          <a:xfrm>
            <a:off x="1945033" y="8321040"/>
            <a:ext cx="2121991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CA" sz="1200" dirty="0"/>
              <a:t>/</a:t>
            </a:r>
            <a:r>
              <a:rPr lang="en-CA" sz="1200" dirty="0" err="1"/>
              <a:t>nobackup</a:t>
            </a:r>
            <a:r>
              <a:rPr lang="en-CA" sz="1200" dirty="0"/>
              <a:t>/</a:t>
            </a:r>
            <a:r>
              <a:rPr lang="en-CA" sz="1200" dirty="0" err="1"/>
              <a:t>jirsel</a:t>
            </a:r>
            <a:r>
              <a:rPr lang="en-CA" sz="1200" dirty="0"/>
              <a:t>/&lt;sim&gt;/plots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53FB59-953B-79D8-27A7-3835BF84D100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3006029" y="8049399"/>
            <a:ext cx="1108771" cy="271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67AEF0-8327-08F5-E40F-CA053711E0DA}"/>
              </a:ext>
            </a:extLst>
          </p:cNvPr>
          <p:cNvCxnSpPr>
            <a:cxnSpLocks/>
            <a:stCxn id="4" idx="2"/>
            <a:endCxn id="479" idx="0"/>
          </p:cNvCxnSpPr>
          <p:nvPr/>
        </p:nvCxnSpPr>
        <p:spPr>
          <a:xfrm>
            <a:off x="3006029" y="8598039"/>
            <a:ext cx="1108771" cy="271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DC26F0F-3103-06F7-E85F-625A08B4EC6C}"/>
              </a:ext>
            </a:extLst>
          </p:cNvPr>
          <p:cNvSpPr txBox="1"/>
          <p:nvPr/>
        </p:nvSpPr>
        <p:spPr>
          <a:xfrm>
            <a:off x="1424212" y="0"/>
            <a:ext cx="4923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Data Inspired GEMINI Simulations</a:t>
            </a:r>
            <a:endParaRPr lang="en-CA" b="1" dirty="0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37995EE2-E80D-091F-7C04-060438B839F9}"/>
              </a:ext>
            </a:extLst>
          </p:cNvPr>
          <p:cNvCxnSpPr>
            <a:cxnSpLocks/>
            <a:endCxn id="404" idx="1"/>
          </p:cNvCxnSpPr>
          <p:nvPr/>
        </p:nvCxnSpPr>
        <p:spPr>
          <a:xfrm rot="5400000" flipH="1" flipV="1">
            <a:off x="168425" y="6100240"/>
            <a:ext cx="3842770" cy="307343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8" name="TextBox 457">
            <a:extLst>
              <a:ext uri="{FF2B5EF4-FFF2-40B4-BE49-F238E27FC236}">
                <a16:creationId xmlns:a16="http://schemas.microsoft.com/office/drawing/2014/main" id="{90635060-D536-9080-7504-0C826CE40E61}"/>
              </a:ext>
            </a:extLst>
          </p:cNvPr>
          <p:cNvSpPr txBox="1"/>
          <p:nvPr/>
        </p:nvSpPr>
        <p:spPr>
          <a:xfrm>
            <a:off x="1226024" y="9338043"/>
            <a:ext cx="1397370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CA" sz="1200" b="1" dirty="0"/>
              <a:t>Limited selection</a:t>
            </a:r>
          </a:p>
        </p:txBody>
      </p:sp>
      <p:sp>
        <p:nvSpPr>
          <p:cNvPr id="461" name="TextBox 460">
            <a:extLst>
              <a:ext uri="{FF2B5EF4-FFF2-40B4-BE49-F238E27FC236}">
                <a16:creationId xmlns:a16="http://schemas.microsoft.com/office/drawing/2014/main" id="{9C1F83BE-EED2-9BCA-A10D-2B5F825372C4}"/>
              </a:ext>
            </a:extLst>
          </p:cNvPr>
          <p:cNvSpPr txBox="1"/>
          <p:nvPr/>
        </p:nvSpPr>
        <p:spPr>
          <a:xfrm rot="5400000">
            <a:off x="4343400" y="3108960"/>
            <a:ext cx="6537960" cy="32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Research Computing</a:t>
            </a:r>
          </a:p>
        </p:txBody>
      </p:sp>
      <p:sp>
        <p:nvSpPr>
          <p:cNvPr id="465" name="TextBox 464">
            <a:extLst>
              <a:ext uri="{FF2B5EF4-FFF2-40B4-BE49-F238E27FC236}">
                <a16:creationId xmlns:a16="http://schemas.microsoft.com/office/drawing/2014/main" id="{485F6043-9627-F35E-D689-4E663DCA081D}"/>
              </a:ext>
            </a:extLst>
          </p:cNvPr>
          <p:cNvSpPr txBox="1"/>
          <p:nvPr/>
        </p:nvSpPr>
        <p:spPr>
          <a:xfrm>
            <a:off x="822960" y="6035040"/>
            <a:ext cx="2314095" cy="1800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■</a:t>
            </a:r>
            <a:r>
              <a:rPr lang="en-CA" sz="1200" b="1" dirty="0"/>
              <a:t> Directory</a:t>
            </a:r>
          </a:p>
          <a:p>
            <a:r>
              <a:rPr lang="en-CA" sz="2000" b="1" dirty="0">
                <a:solidFill>
                  <a:srgbClr val="FFFF99"/>
                </a:solidFill>
              </a:rPr>
              <a:t>■</a:t>
            </a:r>
            <a:r>
              <a:rPr lang="en-CA" sz="1200" b="1" dirty="0"/>
              <a:t> File</a:t>
            </a:r>
          </a:p>
          <a:p>
            <a:r>
              <a:rPr lang="en-CA" sz="2000" b="1" dirty="0">
                <a:solidFill>
                  <a:srgbClr val="FF5050"/>
                </a:solidFill>
              </a:rPr>
              <a:t>■</a:t>
            </a:r>
            <a:r>
              <a:rPr lang="en-CA" sz="1200" b="1" dirty="0"/>
              <a:t> Function</a:t>
            </a:r>
          </a:p>
          <a:p>
            <a:pPr>
              <a:spcBef>
                <a:spcPts val="600"/>
              </a:spcBef>
            </a:pPr>
            <a:r>
              <a:rPr lang="en-CA" sz="1200" b="1" dirty="0"/>
              <a:t>&lt;sim&gt; = Simulation name</a:t>
            </a:r>
          </a:p>
          <a:p>
            <a:pPr>
              <a:spcBef>
                <a:spcPts val="600"/>
              </a:spcBef>
            </a:pPr>
            <a:r>
              <a:rPr lang="en-CA" sz="1200" b="1" dirty="0"/>
              <a:t>&lt;</a:t>
            </a:r>
            <a:r>
              <a:rPr lang="en-CA" sz="1200" b="1" dirty="0" err="1"/>
              <a:t>sim_ic</a:t>
            </a:r>
            <a:r>
              <a:rPr lang="en-CA" sz="1200" b="1" dirty="0"/>
              <a:t>&gt; = IC simulation name</a:t>
            </a:r>
          </a:p>
          <a:p>
            <a:pPr>
              <a:spcBef>
                <a:spcPts val="600"/>
              </a:spcBef>
            </a:pPr>
            <a:r>
              <a:rPr lang="en-CA" sz="1200" b="1" dirty="0"/>
              <a:t>&lt;</a:t>
            </a:r>
            <a:r>
              <a:rPr lang="en-CA" sz="1200" b="1" dirty="0" err="1"/>
              <a:t>dir</a:t>
            </a:r>
            <a:r>
              <a:rPr lang="en-CA" sz="1200" b="1" dirty="0"/>
              <a:t>&gt; = $GEMINI_SIM_ROOT</a:t>
            </a:r>
          </a:p>
        </p:txBody>
      </p:sp>
      <p:sp>
        <p:nvSpPr>
          <p:cNvPr id="469" name="TextBox 468">
            <a:extLst>
              <a:ext uri="{FF2B5EF4-FFF2-40B4-BE49-F238E27FC236}">
                <a16:creationId xmlns:a16="http://schemas.microsoft.com/office/drawing/2014/main" id="{084CA48C-CC3A-7900-ED0C-DD34177FE0E3}"/>
              </a:ext>
            </a:extLst>
          </p:cNvPr>
          <p:cNvSpPr txBox="1"/>
          <p:nvPr/>
        </p:nvSpPr>
        <p:spPr>
          <a:xfrm rot="5400000">
            <a:off x="6743700" y="9029700"/>
            <a:ext cx="1737360" cy="3200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LFE</a:t>
            </a:r>
          </a:p>
        </p:txBody>
      </p:sp>
      <p:sp>
        <p:nvSpPr>
          <p:cNvPr id="466" name="TextBox 465">
            <a:extLst>
              <a:ext uri="{FF2B5EF4-FFF2-40B4-BE49-F238E27FC236}">
                <a16:creationId xmlns:a16="http://schemas.microsoft.com/office/drawing/2014/main" id="{991376F7-B129-67F8-ABDF-33E060C3A57F}"/>
              </a:ext>
            </a:extLst>
          </p:cNvPr>
          <p:cNvSpPr txBox="1"/>
          <p:nvPr/>
        </p:nvSpPr>
        <p:spPr>
          <a:xfrm rot="5400000">
            <a:off x="6720839" y="7269480"/>
            <a:ext cx="178308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PFE</a:t>
            </a:r>
          </a:p>
        </p:txBody>
      </p:sp>
      <p:sp>
        <p:nvSpPr>
          <p:cNvPr id="468" name="Right Triangle 467">
            <a:extLst>
              <a:ext uri="{FF2B5EF4-FFF2-40B4-BE49-F238E27FC236}">
                <a16:creationId xmlns:a16="http://schemas.microsoft.com/office/drawing/2014/main" id="{FA24E9B4-4574-26C3-4D9F-BBDE2A864108}"/>
              </a:ext>
            </a:extLst>
          </p:cNvPr>
          <p:cNvSpPr/>
          <p:nvPr/>
        </p:nvSpPr>
        <p:spPr>
          <a:xfrm rot="10800000">
            <a:off x="7452358" y="8321040"/>
            <a:ext cx="320040" cy="320040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97237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7" name="Rectangle 476">
            <a:extLst>
              <a:ext uri="{FF2B5EF4-FFF2-40B4-BE49-F238E27FC236}">
                <a16:creationId xmlns:a16="http://schemas.microsoft.com/office/drawing/2014/main" id="{507C7CDC-2187-16F4-EB3F-981B7E4A5B77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8732520"/>
            <a:ext cx="7772400" cy="1325880"/>
          </a:xfrm>
          <a:prstGeom prst="rect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765" dirty="0"/>
          </a:p>
        </p:txBody>
      </p:sp>
      <p:sp>
        <p:nvSpPr>
          <p:cNvPr id="478" name="TextBox 477">
            <a:extLst>
              <a:ext uri="{FF2B5EF4-FFF2-40B4-BE49-F238E27FC236}">
                <a16:creationId xmlns:a16="http://schemas.microsoft.com/office/drawing/2014/main" id="{4074B787-AA09-753B-E6AF-30FBEB321F0B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-107818" y="9195405"/>
            <a:ext cx="67730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LOU</a:t>
            </a:r>
            <a:endParaRPr lang="en-CA" sz="1600" b="1" dirty="0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0567D3F4-1F08-1212-A26D-03C7AE790B3A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6537960"/>
            <a:ext cx="7772400" cy="219456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765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0B8762-0ADF-E5EC-C661-ECA6D3A46B76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-436978" y="7435185"/>
            <a:ext cx="133562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PLEIADES</a:t>
            </a:r>
            <a:endParaRPr lang="en-CA" sz="1600" b="1" dirty="0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2C43AE22-966F-DF70-E334-EE1299DBCD8F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3246120"/>
            <a:ext cx="7772400" cy="329184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765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77A3D48-00E2-C55E-AF60-583B9872BC09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-892808" y="4691985"/>
            <a:ext cx="2247282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POLARIS / ANDES</a:t>
            </a:r>
            <a:endParaRPr lang="en-CA" sz="1600" b="1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C22E3199-FC1A-3C80-652B-7E3E2D92F71B}"/>
              </a:ext>
            </a:extLst>
          </p:cNvPr>
          <p:cNvSpPr>
            <a:spLocks noGrp="1" noRot="1" noMove="1" noResize="1" noEditPoints="1" noAdjustHandles="1" noChangeArrowheads="1" noChangeShapeType="1"/>
          </p:cNvSpPr>
          <p:nvPr/>
        </p:nvSpPr>
        <p:spPr>
          <a:xfrm>
            <a:off x="0" y="-2"/>
            <a:ext cx="7772400" cy="32461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sz="765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CB2F358-57D3-1639-0580-74A1C0796652}"/>
              </a:ext>
            </a:extLst>
          </p:cNvPr>
          <p:cNvSpPr txBox="1">
            <a:spLocks noGrp="1" noRot="1" noMove="1" noResize="1" noEditPoints="1" noAdjustHandles="1" noChangeArrowheads="1" noChangeShapeType="1"/>
          </p:cNvSpPr>
          <p:nvPr/>
        </p:nvSpPr>
        <p:spPr>
          <a:xfrm rot="16200000">
            <a:off x="-955707" y="1423003"/>
            <a:ext cx="2373086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000" b="1" dirty="0"/>
              <a:t>LOCAL COMPUTER</a:t>
            </a:r>
            <a:endParaRPr lang="en-CA" sz="1600" b="1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5AF3F07-BB97-92E4-78C5-9FB5A2C66E3A}"/>
              </a:ext>
            </a:extLst>
          </p:cNvPr>
          <p:cNvSpPr txBox="1"/>
          <p:nvPr/>
        </p:nvSpPr>
        <p:spPr>
          <a:xfrm>
            <a:off x="3671757" y="1188720"/>
            <a:ext cx="893193" cy="276999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CA" sz="1200" dirty="0" err="1"/>
              <a:t>config.nml</a:t>
            </a:r>
            <a:endParaRPr lang="en-CA" sz="1200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CEDAF8C-D6EA-7642-868F-C33C6A652E4C}"/>
              </a:ext>
            </a:extLst>
          </p:cNvPr>
          <p:cNvSpPr txBox="1"/>
          <p:nvPr/>
        </p:nvSpPr>
        <p:spPr>
          <a:xfrm>
            <a:off x="2352179" y="3383280"/>
            <a:ext cx="1234633" cy="27546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CA" sz="1200" dirty="0" err="1"/>
              <a:t>jules.sim.run_ic</a:t>
            </a:r>
            <a:endParaRPr lang="en-CA" sz="1200" dirty="0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128C404-6E28-D803-8638-1E298D5E856F}"/>
              </a:ext>
            </a:extLst>
          </p:cNvPr>
          <p:cNvSpPr txBox="1"/>
          <p:nvPr/>
        </p:nvSpPr>
        <p:spPr>
          <a:xfrm>
            <a:off x="1175050" y="3383280"/>
            <a:ext cx="1071126" cy="27546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CA" sz="1200" dirty="0" err="1"/>
              <a:t>jules.sim.pbs</a:t>
            </a:r>
            <a:endParaRPr lang="en-CA" sz="12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2076F27E-2133-F06E-3B61-60E38C1B8E50}"/>
              </a:ext>
            </a:extLst>
          </p:cNvPr>
          <p:cNvSpPr txBox="1">
            <a:spLocks/>
          </p:cNvSpPr>
          <p:nvPr/>
        </p:nvSpPr>
        <p:spPr>
          <a:xfrm>
            <a:off x="2266418" y="3931920"/>
            <a:ext cx="1406154" cy="2754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CA" sz="1200" dirty="0"/>
              <a:t>&lt;</a:t>
            </a:r>
            <a:r>
              <a:rPr lang="en-CA" sz="1200" dirty="0" err="1"/>
              <a:t>dir</a:t>
            </a:r>
            <a:r>
              <a:rPr lang="en-CA" sz="1200" dirty="0"/>
              <a:t>&gt;/</a:t>
            </a:r>
            <a:r>
              <a:rPr lang="en-CA" sz="1200" dirty="0" err="1"/>
              <a:t>ics</a:t>
            </a:r>
            <a:r>
              <a:rPr lang="en-CA" sz="1200" dirty="0"/>
              <a:t>/&lt;</a:t>
            </a:r>
            <a:r>
              <a:rPr lang="en-CA" sz="1200" dirty="0" err="1"/>
              <a:t>sim_ic</a:t>
            </a:r>
            <a:r>
              <a:rPr lang="en-CA" sz="1200" dirty="0"/>
              <a:t>&gt;</a:t>
            </a:r>
          </a:p>
        </p:txBody>
      </p:sp>
      <p:cxnSp>
        <p:nvCxnSpPr>
          <p:cNvPr id="126" name="Straight Connector 125">
            <a:extLst>
              <a:ext uri="{FF2B5EF4-FFF2-40B4-BE49-F238E27FC236}">
                <a16:creationId xmlns:a16="http://schemas.microsoft.com/office/drawing/2014/main" id="{2F606757-AD43-B5F7-41C5-6485C719EA11}"/>
              </a:ext>
            </a:extLst>
          </p:cNvPr>
          <p:cNvCxnSpPr>
            <a:cxnSpLocks/>
            <a:stCxn id="17" idx="2"/>
            <a:endCxn id="6" idx="0"/>
          </p:cNvCxnSpPr>
          <p:nvPr/>
        </p:nvCxnSpPr>
        <p:spPr>
          <a:xfrm>
            <a:off x="4114802" y="917079"/>
            <a:ext cx="3552" cy="271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1" name="Straight Connector 150">
            <a:extLst>
              <a:ext uri="{FF2B5EF4-FFF2-40B4-BE49-F238E27FC236}">
                <a16:creationId xmlns:a16="http://schemas.microsoft.com/office/drawing/2014/main" id="{C3C239C9-2BA0-32D3-33E2-F94207F88E46}"/>
              </a:ext>
            </a:extLst>
          </p:cNvPr>
          <p:cNvCxnSpPr>
            <a:cxnSpLocks/>
            <a:stCxn id="6" idx="2"/>
            <a:endCxn id="47" idx="0"/>
          </p:cNvCxnSpPr>
          <p:nvPr/>
        </p:nvCxnSpPr>
        <p:spPr>
          <a:xfrm flipH="1">
            <a:off x="2969496" y="1465719"/>
            <a:ext cx="1148858" cy="19175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3" name="Straight Connector 152">
            <a:extLst>
              <a:ext uri="{FF2B5EF4-FFF2-40B4-BE49-F238E27FC236}">
                <a16:creationId xmlns:a16="http://schemas.microsoft.com/office/drawing/2014/main" id="{84881396-1323-FC5C-4D48-F91C557D53FB}"/>
              </a:ext>
            </a:extLst>
          </p:cNvPr>
          <p:cNvCxnSpPr>
            <a:cxnSpLocks/>
            <a:stCxn id="47" idx="2"/>
            <a:endCxn id="76" idx="0"/>
          </p:cNvCxnSpPr>
          <p:nvPr/>
        </p:nvCxnSpPr>
        <p:spPr>
          <a:xfrm flipH="1">
            <a:off x="2969495" y="3658740"/>
            <a:ext cx="1" cy="2731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8" name="Straight Connector 167">
            <a:extLst>
              <a:ext uri="{FF2B5EF4-FFF2-40B4-BE49-F238E27FC236}">
                <a16:creationId xmlns:a16="http://schemas.microsoft.com/office/drawing/2014/main" id="{A65D5F7F-F97E-C248-C3EE-131F33B1FE4E}"/>
              </a:ext>
            </a:extLst>
          </p:cNvPr>
          <p:cNvCxnSpPr>
            <a:cxnSpLocks/>
            <a:stCxn id="6" idx="2"/>
            <a:endCxn id="45" idx="0"/>
          </p:cNvCxnSpPr>
          <p:nvPr/>
        </p:nvCxnSpPr>
        <p:spPr>
          <a:xfrm flipH="1">
            <a:off x="4114800" y="1465719"/>
            <a:ext cx="3554" cy="30148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3" name="Straight Connector 182">
            <a:extLst>
              <a:ext uri="{FF2B5EF4-FFF2-40B4-BE49-F238E27FC236}">
                <a16:creationId xmlns:a16="http://schemas.microsoft.com/office/drawing/2014/main" id="{08AB22F4-D04B-7DA1-8D38-5E8BE7E2D19C}"/>
              </a:ext>
            </a:extLst>
          </p:cNvPr>
          <p:cNvCxnSpPr>
            <a:cxnSpLocks/>
            <a:stCxn id="182" idx="0"/>
            <a:endCxn id="45" idx="2"/>
          </p:cNvCxnSpPr>
          <p:nvPr/>
        </p:nvCxnSpPr>
        <p:spPr>
          <a:xfrm flipV="1">
            <a:off x="4114799" y="4756020"/>
            <a:ext cx="1" cy="2731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6" name="Straight Connector 185">
            <a:extLst>
              <a:ext uri="{FF2B5EF4-FFF2-40B4-BE49-F238E27FC236}">
                <a16:creationId xmlns:a16="http://schemas.microsoft.com/office/drawing/2014/main" id="{99C91B6A-A316-9F45-5EE5-727115A1E962}"/>
              </a:ext>
            </a:extLst>
          </p:cNvPr>
          <p:cNvCxnSpPr>
            <a:cxnSpLocks/>
            <a:stCxn id="45" idx="0"/>
            <a:endCxn id="76" idx="2"/>
          </p:cNvCxnSpPr>
          <p:nvPr/>
        </p:nvCxnSpPr>
        <p:spPr>
          <a:xfrm flipH="1" flipV="1">
            <a:off x="2969495" y="4207380"/>
            <a:ext cx="1145305" cy="2731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6" name="Straight Connector 365">
            <a:extLst>
              <a:ext uri="{FF2B5EF4-FFF2-40B4-BE49-F238E27FC236}">
                <a16:creationId xmlns:a16="http://schemas.microsoft.com/office/drawing/2014/main" id="{734D4C43-4303-9E3F-C4CC-24D191147020}"/>
              </a:ext>
            </a:extLst>
          </p:cNvPr>
          <p:cNvCxnSpPr>
            <a:cxnSpLocks/>
            <a:stCxn id="6" idx="2"/>
            <a:endCxn id="48" idx="0"/>
          </p:cNvCxnSpPr>
          <p:nvPr/>
        </p:nvCxnSpPr>
        <p:spPr>
          <a:xfrm flipH="1">
            <a:off x="1710613" y="1465719"/>
            <a:ext cx="2407741" cy="191756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9" name="Straight Connector 368">
            <a:extLst>
              <a:ext uri="{FF2B5EF4-FFF2-40B4-BE49-F238E27FC236}">
                <a16:creationId xmlns:a16="http://schemas.microsoft.com/office/drawing/2014/main" id="{024F9E20-1ECD-374A-AA64-FFBA910551BF}"/>
              </a:ext>
            </a:extLst>
          </p:cNvPr>
          <p:cNvCxnSpPr>
            <a:cxnSpLocks/>
            <a:stCxn id="372" idx="0"/>
            <a:endCxn id="48" idx="2"/>
          </p:cNvCxnSpPr>
          <p:nvPr/>
        </p:nvCxnSpPr>
        <p:spPr>
          <a:xfrm flipH="1" flipV="1">
            <a:off x="1710613" y="3658740"/>
            <a:ext cx="1" cy="137046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2" name="TextBox 371">
            <a:extLst>
              <a:ext uri="{FF2B5EF4-FFF2-40B4-BE49-F238E27FC236}">
                <a16:creationId xmlns:a16="http://schemas.microsoft.com/office/drawing/2014/main" id="{D84475DF-45B7-9076-6B43-8C90E854773D}"/>
              </a:ext>
            </a:extLst>
          </p:cNvPr>
          <p:cNvSpPr txBox="1"/>
          <p:nvPr/>
        </p:nvSpPr>
        <p:spPr>
          <a:xfrm>
            <a:off x="1286459" y="5029200"/>
            <a:ext cx="848309" cy="27546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CA" sz="1200" dirty="0" err="1"/>
              <a:t>pbs.script</a:t>
            </a:r>
            <a:endParaRPr lang="en-CA" sz="1200" dirty="0"/>
          </a:p>
        </p:txBody>
      </p:sp>
      <p:sp>
        <p:nvSpPr>
          <p:cNvPr id="376" name="Rectangle 375">
            <a:extLst>
              <a:ext uri="{FF2B5EF4-FFF2-40B4-BE49-F238E27FC236}">
                <a16:creationId xmlns:a16="http://schemas.microsoft.com/office/drawing/2014/main" id="{97CBA161-AC9A-6E5F-BE05-1D54F9B3C198}"/>
              </a:ext>
            </a:extLst>
          </p:cNvPr>
          <p:cNvSpPr/>
          <p:nvPr/>
        </p:nvSpPr>
        <p:spPr>
          <a:xfrm>
            <a:off x="1051560" y="3319272"/>
            <a:ext cx="4538636" cy="150876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77" name="TextBox 376">
            <a:extLst>
              <a:ext uri="{FF2B5EF4-FFF2-40B4-BE49-F238E27FC236}">
                <a16:creationId xmlns:a16="http://schemas.microsoft.com/office/drawing/2014/main" id="{9EBEF779-B3B8-A982-A221-028BC1C46B69}"/>
              </a:ext>
            </a:extLst>
          </p:cNvPr>
          <p:cNvSpPr txBox="1"/>
          <p:nvPr/>
        </p:nvSpPr>
        <p:spPr>
          <a:xfrm>
            <a:off x="6101022" y="3931920"/>
            <a:ext cx="1200970" cy="27546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CA" sz="1200" dirty="0" err="1"/>
              <a:t>jules.sim.setup</a:t>
            </a:r>
            <a:endParaRPr lang="en-CA" sz="1200" dirty="0"/>
          </a:p>
        </p:txBody>
      </p:sp>
      <p:cxnSp>
        <p:nvCxnSpPr>
          <p:cNvPr id="380" name="Straight Connector 379">
            <a:extLst>
              <a:ext uri="{FF2B5EF4-FFF2-40B4-BE49-F238E27FC236}">
                <a16:creationId xmlns:a16="http://schemas.microsoft.com/office/drawing/2014/main" id="{1BE280E8-C56B-9EC1-29F2-A710D96BDB96}"/>
              </a:ext>
            </a:extLst>
          </p:cNvPr>
          <p:cNvCxnSpPr>
            <a:cxnSpLocks/>
            <a:stCxn id="376" idx="3"/>
            <a:endCxn id="377" idx="1"/>
          </p:cNvCxnSpPr>
          <p:nvPr/>
        </p:nvCxnSpPr>
        <p:spPr>
          <a:xfrm flipV="1">
            <a:off x="5590196" y="4069650"/>
            <a:ext cx="510826" cy="4002"/>
          </a:xfrm>
          <a:prstGeom prst="line">
            <a:avLst/>
          </a:prstGeom>
          <a:ln w="28575">
            <a:solidFill>
              <a:schemeClr val="tx1"/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2" name="Straight Connector 381">
            <a:extLst>
              <a:ext uri="{FF2B5EF4-FFF2-40B4-BE49-F238E27FC236}">
                <a16:creationId xmlns:a16="http://schemas.microsoft.com/office/drawing/2014/main" id="{2F5CFBBC-6B5D-31F7-01A9-3BB60AA0A275}"/>
              </a:ext>
            </a:extLst>
          </p:cNvPr>
          <p:cNvCxnSpPr>
            <a:cxnSpLocks/>
            <a:stCxn id="404" idx="0"/>
            <a:endCxn id="372" idx="2"/>
          </p:cNvCxnSpPr>
          <p:nvPr/>
        </p:nvCxnSpPr>
        <p:spPr>
          <a:xfrm flipH="1" flipV="1">
            <a:off x="1710614" y="5304660"/>
            <a:ext cx="2404186" cy="2731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85" name="Straight Connector 384">
            <a:extLst>
              <a:ext uri="{FF2B5EF4-FFF2-40B4-BE49-F238E27FC236}">
                <a16:creationId xmlns:a16="http://schemas.microsoft.com/office/drawing/2014/main" id="{3526BB25-BB3D-F33F-C963-F866E32986A1}"/>
              </a:ext>
            </a:extLst>
          </p:cNvPr>
          <p:cNvCxnSpPr>
            <a:cxnSpLocks/>
            <a:stCxn id="404" idx="0"/>
            <a:endCxn id="182" idx="2"/>
          </p:cNvCxnSpPr>
          <p:nvPr/>
        </p:nvCxnSpPr>
        <p:spPr>
          <a:xfrm flipH="1" flipV="1">
            <a:off x="4114799" y="5304660"/>
            <a:ext cx="1" cy="2731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1" name="Straight Connector 390">
            <a:extLst>
              <a:ext uri="{FF2B5EF4-FFF2-40B4-BE49-F238E27FC236}">
                <a16:creationId xmlns:a16="http://schemas.microsoft.com/office/drawing/2014/main" id="{1F376876-21C9-A94D-2CC3-47C46AA35781}"/>
              </a:ext>
            </a:extLst>
          </p:cNvPr>
          <p:cNvCxnSpPr>
            <a:cxnSpLocks/>
            <a:stCxn id="390" idx="0"/>
            <a:endCxn id="381" idx="2"/>
          </p:cNvCxnSpPr>
          <p:nvPr/>
        </p:nvCxnSpPr>
        <p:spPr>
          <a:xfrm flipV="1">
            <a:off x="4114800" y="6401940"/>
            <a:ext cx="0" cy="2731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5" name="Straight Connector 394">
            <a:extLst>
              <a:ext uri="{FF2B5EF4-FFF2-40B4-BE49-F238E27FC236}">
                <a16:creationId xmlns:a16="http://schemas.microsoft.com/office/drawing/2014/main" id="{2D646226-C4AB-67BB-4F2B-6F2251F54E76}"/>
              </a:ext>
            </a:extLst>
          </p:cNvPr>
          <p:cNvCxnSpPr>
            <a:cxnSpLocks/>
            <a:stCxn id="394" idx="0"/>
            <a:endCxn id="390" idx="2"/>
          </p:cNvCxnSpPr>
          <p:nvPr/>
        </p:nvCxnSpPr>
        <p:spPr>
          <a:xfrm flipV="1">
            <a:off x="4114800" y="6950580"/>
            <a:ext cx="0" cy="2731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8" name="Straight Connector 397">
            <a:extLst>
              <a:ext uri="{FF2B5EF4-FFF2-40B4-BE49-F238E27FC236}">
                <a16:creationId xmlns:a16="http://schemas.microsoft.com/office/drawing/2014/main" id="{FBA04D3A-A17B-3D68-6065-CC882B098ABB}"/>
              </a:ext>
            </a:extLst>
          </p:cNvPr>
          <p:cNvCxnSpPr>
            <a:cxnSpLocks/>
            <a:stCxn id="5" idx="0"/>
            <a:endCxn id="394" idx="2"/>
          </p:cNvCxnSpPr>
          <p:nvPr/>
        </p:nvCxnSpPr>
        <p:spPr>
          <a:xfrm flipV="1">
            <a:off x="4114800" y="7499220"/>
            <a:ext cx="0" cy="2731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07" name="Straight Connector 406">
            <a:extLst>
              <a:ext uri="{FF2B5EF4-FFF2-40B4-BE49-F238E27FC236}">
                <a16:creationId xmlns:a16="http://schemas.microsoft.com/office/drawing/2014/main" id="{9A900542-D597-52D3-B8FA-7E6398B5C763}"/>
              </a:ext>
            </a:extLst>
          </p:cNvPr>
          <p:cNvCxnSpPr>
            <a:cxnSpLocks/>
            <a:stCxn id="381" idx="0"/>
            <a:endCxn id="404" idx="2"/>
          </p:cNvCxnSpPr>
          <p:nvPr/>
        </p:nvCxnSpPr>
        <p:spPr>
          <a:xfrm flipV="1">
            <a:off x="4114800" y="5853300"/>
            <a:ext cx="0" cy="2731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2" name="Straight Connector 471">
            <a:extLst>
              <a:ext uri="{FF2B5EF4-FFF2-40B4-BE49-F238E27FC236}">
                <a16:creationId xmlns:a16="http://schemas.microsoft.com/office/drawing/2014/main" id="{287B5CD0-3646-7A21-8BF2-1A750C052277}"/>
              </a:ext>
            </a:extLst>
          </p:cNvPr>
          <p:cNvCxnSpPr>
            <a:cxnSpLocks/>
            <a:stCxn id="479" idx="0"/>
            <a:endCxn id="471" idx="2"/>
          </p:cNvCxnSpPr>
          <p:nvPr/>
        </p:nvCxnSpPr>
        <p:spPr>
          <a:xfrm flipV="1">
            <a:off x="4114800" y="8596500"/>
            <a:ext cx="1033582" cy="2731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9077AB87-2D73-6DBC-8788-E9D057CD108E}"/>
              </a:ext>
            </a:extLst>
          </p:cNvPr>
          <p:cNvSpPr txBox="1"/>
          <p:nvPr/>
        </p:nvSpPr>
        <p:spPr>
          <a:xfrm>
            <a:off x="3854953" y="7772400"/>
            <a:ext cx="519694" cy="276999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CA" sz="1200" dirty="0" err="1"/>
              <a:t>qsub</a:t>
            </a:r>
            <a:endParaRPr lang="en-CA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68098C-BDAB-888C-C198-41D47190BD2B}"/>
              </a:ext>
            </a:extLst>
          </p:cNvPr>
          <p:cNvSpPr txBox="1"/>
          <p:nvPr/>
        </p:nvSpPr>
        <p:spPr>
          <a:xfrm>
            <a:off x="3623321" y="640080"/>
            <a:ext cx="982961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CA" sz="1200" dirty="0"/>
              <a:t>&lt;</a:t>
            </a:r>
            <a:r>
              <a:rPr lang="en-CA" sz="1200" dirty="0" err="1"/>
              <a:t>dir</a:t>
            </a:r>
            <a:r>
              <a:rPr lang="en-CA" sz="1200" dirty="0"/>
              <a:t>&gt;/&lt;sim&gt;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2DD2DC4-29B7-753A-8336-15A8C46BDBE1}"/>
              </a:ext>
            </a:extLst>
          </p:cNvPr>
          <p:cNvSpPr txBox="1"/>
          <p:nvPr/>
        </p:nvSpPr>
        <p:spPr>
          <a:xfrm>
            <a:off x="3278673" y="4480560"/>
            <a:ext cx="1672253" cy="27546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CA" sz="1200" dirty="0"/>
              <a:t>gemini3d.model.setup</a:t>
            </a:r>
          </a:p>
        </p:txBody>
      </p:sp>
      <p:sp>
        <p:nvSpPr>
          <p:cNvPr id="182" name="TextBox 181">
            <a:extLst>
              <a:ext uri="{FF2B5EF4-FFF2-40B4-BE49-F238E27FC236}">
                <a16:creationId xmlns:a16="http://schemas.microsoft.com/office/drawing/2014/main" id="{8DCBEB3C-EB89-0F9E-7329-B033E73042B3}"/>
              </a:ext>
            </a:extLst>
          </p:cNvPr>
          <p:cNvSpPr txBox="1"/>
          <p:nvPr/>
        </p:nvSpPr>
        <p:spPr>
          <a:xfrm>
            <a:off x="3394089" y="5029200"/>
            <a:ext cx="1441420" cy="2754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CA" sz="1200" dirty="0"/>
              <a:t>&lt;</a:t>
            </a:r>
            <a:r>
              <a:rPr lang="en-CA" sz="1200" dirty="0" err="1"/>
              <a:t>dir</a:t>
            </a:r>
            <a:r>
              <a:rPr lang="en-CA" sz="1200" dirty="0"/>
              <a:t>&gt;/&lt;sim&gt;/inputs</a:t>
            </a:r>
          </a:p>
        </p:txBody>
      </p:sp>
      <p:sp>
        <p:nvSpPr>
          <p:cNvPr id="381" name="TextBox 380">
            <a:extLst>
              <a:ext uri="{FF2B5EF4-FFF2-40B4-BE49-F238E27FC236}">
                <a16:creationId xmlns:a16="http://schemas.microsoft.com/office/drawing/2014/main" id="{8B491ED0-49AA-FCCB-2FB0-40EC7526F9C5}"/>
              </a:ext>
            </a:extLst>
          </p:cNvPr>
          <p:cNvSpPr txBox="1"/>
          <p:nvPr/>
        </p:nvSpPr>
        <p:spPr>
          <a:xfrm>
            <a:off x="3581641" y="6126480"/>
            <a:ext cx="1066318" cy="27546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CA" sz="1200" dirty="0" err="1"/>
              <a:t>jules.sim.scp</a:t>
            </a:r>
            <a:endParaRPr lang="en-CA" sz="1200" dirty="0"/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736DB508-183A-CCE1-C260-480F35A842D4}"/>
              </a:ext>
            </a:extLst>
          </p:cNvPr>
          <p:cNvSpPr txBox="1"/>
          <p:nvPr/>
        </p:nvSpPr>
        <p:spPr>
          <a:xfrm>
            <a:off x="3358824" y="6675120"/>
            <a:ext cx="1511952" cy="2754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CA" sz="1200" dirty="0"/>
              <a:t>/u/</a:t>
            </a:r>
            <a:r>
              <a:rPr lang="en-CA" sz="1200" dirty="0" err="1"/>
              <a:t>jirsel</a:t>
            </a:r>
            <a:r>
              <a:rPr lang="en-CA" sz="1200" dirty="0"/>
              <a:t>/sims/&lt;sim&gt;</a:t>
            </a:r>
          </a:p>
        </p:txBody>
      </p:sp>
      <p:cxnSp>
        <p:nvCxnSpPr>
          <p:cNvPr id="59" name="Straight Connector 58">
            <a:extLst>
              <a:ext uri="{FF2B5EF4-FFF2-40B4-BE49-F238E27FC236}">
                <a16:creationId xmlns:a16="http://schemas.microsoft.com/office/drawing/2014/main" id="{6D05770B-2B30-08F5-96B1-09B34AA5CCF9}"/>
              </a:ext>
            </a:extLst>
          </p:cNvPr>
          <p:cNvCxnSpPr>
            <a:cxnSpLocks/>
          </p:cNvCxnSpPr>
          <p:nvPr/>
        </p:nvCxnSpPr>
        <p:spPr>
          <a:xfrm>
            <a:off x="548640" y="9563107"/>
            <a:ext cx="3200400" cy="0"/>
          </a:xfrm>
          <a:prstGeom prst="line">
            <a:avLst/>
          </a:prstGeom>
          <a:ln w="19050">
            <a:solidFill>
              <a:schemeClr val="tx1"/>
            </a:solidFill>
            <a:prstDash val="sys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4" name="TextBox 393">
            <a:extLst>
              <a:ext uri="{FF2B5EF4-FFF2-40B4-BE49-F238E27FC236}">
                <a16:creationId xmlns:a16="http://schemas.microsoft.com/office/drawing/2014/main" id="{0DE19E20-C6DF-936E-C2BC-E81F6F84BCD6}"/>
              </a:ext>
            </a:extLst>
          </p:cNvPr>
          <p:cNvSpPr txBox="1"/>
          <p:nvPr/>
        </p:nvSpPr>
        <p:spPr>
          <a:xfrm>
            <a:off x="3690645" y="7223760"/>
            <a:ext cx="848309" cy="275460"/>
          </a:xfrm>
          <a:prstGeom prst="rect">
            <a:avLst/>
          </a:prstGeom>
          <a:solidFill>
            <a:srgbClr val="FFFF99"/>
          </a:soli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CA" sz="1200" dirty="0" err="1"/>
              <a:t>pbs.script</a:t>
            </a:r>
            <a:endParaRPr lang="en-CA" sz="1200" dirty="0"/>
          </a:p>
        </p:txBody>
      </p:sp>
      <p:sp>
        <p:nvSpPr>
          <p:cNvPr id="404" name="TextBox 403">
            <a:extLst>
              <a:ext uri="{FF2B5EF4-FFF2-40B4-BE49-F238E27FC236}">
                <a16:creationId xmlns:a16="http://schemas.microsoft.com/office/drawing/2014/main" id="{50165661-FC3D-BFF9-1C76-2E417A14B942}"/>
              </a:ext>
            </a:extLst>
          </p:cNvPr>
          <p:cNvSpPr txBox="1"/>
          <p:nvPr/>
        </p:nvSpPr>
        <p:spPr>
          <a:xfrm>
            <a:off x="3626525" y="5577840"/>
            <a:ext cx="976549" cy="2754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CA" sz="1200" dirty="0"/>
              <a:t>&lt;</a:t>
            </a:r>
            <a:r>
              <a:rPr lang="en-CA" sz="1200" dirty="0" err="1"/>
              <a:t>dir</a:t>
            </a:r>
            <a:r>
              <a:rPr lang="en-CA" sz="1200" dirty="0"/>
              <a:t>&gt;/&lt;sim&gt;</a:t>
            </a:r>
          </a:p>
        </p:txBody>
      </p:sp>
      <p:sp>
        <p:nvSpPr>
          <p:cNvPr id="471" name="TextBox 470">
            <a:extLst>
              <a:ext uri="{FF2B5EF4-FFF2-40B4-BE49-F238E27FC236}">
                <a16:creationId xmlns:a16="http://schemas.microsoft.com/office/drawing/2014/main" id="{356C7A44-514A-1951-F2E4-62077C70067E}"/>
              </a:ext>
            </a:extLst>
          </p:cNvPr>
          <p:cNvSpPr txBox="1"/>
          <p:nvPr/>
        </p:nvSpPr>
        <p:spPr>
          <a:xfrm>
            <a:off x="4288210" y="8321040"/>
            <a:ext cx="1720343" cy="2754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CA" sz="1200" dirty="0"/>
              <a:t>/</a:t>
            </a:r>
            <a:r>
              <a:rPr lang="en-CA" sz="1200" dirty="0" err="1"/>
              <a:t>nobackup</a:t>
            </a:r>
            <a:r>
              <a:rPr lang="en-CA" sz="1200" dirty="0"/>
              <a:t>/</a:t>
            </a:r>
            <a:r>
              <a:rPr lang="en-CA" sz="1200" dirty="0" err="1"/>
              <a:t>jirsel</a:t>
            </a:r>
            <a:r>
              <a:rPr lang="en-CA" sz="1200" dirty="0"/>
              <a:t>/&lt;sim&gt;</a:t>
            </a:r>
          </a:p>
        </p:txBody>
      </p:sp>
      <p:sp>
        <p:nvSpPr>
          <p:cNvPr id="479" name="TextBox 478">
            <a:extLst>
              <a:ext uri="{FF2B5EF4-FFF2-40B4-BE49-F238E27FC236}">
                <a16:creationId xmlns:a16="http://schemas.microsoft.com/office/drawing/2014/main" id="{59CC0087-A345-3517-4726-3611174A8BCB}"/>
              </a:ext>
            </a:extLst>
          </p:cNvPr>
          <p:cNvSpPr txBox="1"/>
          <p:nvPr/>
        </p:nvSpPr>
        <p:spPr>
          <a:xfrm>
            <a:off x="3939912" y="8869680"/>
            <a:ext cx="349776" cy="275460"/>
          </a:xfrm>
          <a:prstGeom prst="rect">
            <a:avLst/>
          </a:prstGeom>
          <a:solidFill>
            <a:srgbClr val="FF5050"/>
          </a:soli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CA" sz="1200" dirty="0"/>
              <a:t>cp</a:t>
            </a:r>
          </a:p>
        </p:txBody>
      </p:sp>
      <p:sp>
        <p:nvSpPr>
          <p:cNvPr id="480" name="TextBox 479">
            <a:extLst>
              <a:ext uri="{FF2B5EF4-FFF2-40B4-BE49-F238E27FC236}">
                <a16:creationId xmlns:a16="http://schemas.microsoft.com/office/drawing/2014/main" id="{962477AC-D648-55CD-84D7-4B98DDD49957}"/>
              </a:ext>
            </a:extLst>
          </p:cNvPr>
          <p:cNvSpPr txBox="1"/>
          <p:nvPr/>
        </p:nvSpPr>
        <p:spPr>
          <a:xfrm>
            <a:off x="3358824" y="9418320"/>
            <a:ext cx="1511952" cy="275460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CA" sz="1200" dirty="0"/>
              <a:t>/u/</a:t>
            </a:r>
            <a:r>
              <a:rPr lang="en-CA" sz="1200" dirty="0" err="1"/>
              <a:t>jirsel</a:t>
            </a:r>
            <a:r>
              <a:rPr lang="en-CA" sz="1200" dirty="0"/>
              <a:t>/sims/&lt;sim&gt;</a:t>
            </a:r>
          </a:p>
        </p:txBody>
      </p:sp>
      <p:cxnSp>
        <p:nvCxnSpPr>
          <p:cNvPr id="483" name="Straight Connector 482">
            <a:extLst>
              <a:ext uri="{FF2B5EF4-FFF2-40B4-BE49-F238E27FC236}">
                <a16:creationId xmlns:a16="http://schemas.microsoft.com/office/drawing/2014/main" id="{F32A6B7C-4351-2DAA-F54D-477AA5AC7CD3}"/>
              </a:ext>
            </a:extLst>
          </p:cNvPr>
          <p:cNvCxnSpPr>
            <a:cxnSpLocks/>
            <a:stCxn id="471" idx="0"/>
            <a:endCxn id="5" idx="2"/>
          </p:cNvCxnSpPr>
          <p:nvPr/>
        </p:nvCxnSpPr>
        <p:spPr>
          <a:xfrm flipH="1" flipV="1">
            <a:off x="4114800" y="8049399"/>
            <a:ext cx="1033582" cy="271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86" name="Straight Connector 485">
            <a:extLst>
              <a:ext uri="{FF2B5EF4-FFF2-40B4-BE49-F238E27FC236}">
                <a16:creationId xmlns:a16="http://schemas.microsoft.com/office/drawing/2014/main" id="{B2074ABC-1DDD-848C-364D-E0BD417D84BE}"/>
              </a:ext>
            </a:extLst>
          </p:cNvPr>
          <p:cNvCxnSpPr>
            <a:cxnSpLocks/>
            <a:stCxn id="479" idx="2"/>
            <a:endCxn id="480" idx="0"/>
          </p:cNvCxnSpPr>
          <p:nvPr/>
        </p:nvCxnSpPr>
        <p:spPr>
          <a:xfrm>
            <a:off x="4114800" y="9145140"/>
            <a:ext cx="0" cy="27318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17282B4E-2B26-36F6-3FAC-A89195A3DF78}"/>
              </a:ext>
            </a:extLst>
          </p:cNvPr>
          <p:cNvSpPr txBox="1"/>
          <p:nvPr/>
        </p:nvSpPr>
        <p:spPr>
          <a:xfrm>
            <a:off x="5303520" y="5394960"/>
            <a:ext cx="2007794" cy="1754326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chemeClr val="tx1"/>
            </a:solidFill>
          </a:ln>
        </p:spPr>
        <p:txBody>
          <a:bodyPr wrap="none" rtlCol="0" anchor="ctr">
            <a:spAutoFit/>
          </a:bodyPr>
          <a:lstStyle/>
          <a:p>
            <a:r>
              <a:rPr lang="en-CA" sz="1200" dirty="0"/>
              <a:t>inputs/fields</a:t>
            </a:r>
          </a:p>
          <a:p>
            <a:r>
              <a:rPr lang="en-CA" sz="1200" dirty="0"/>
              <a:t>inputs/particles</a:t>
            </a:r>
          </a:p>
          <a:p>
            <a:r>
              <a:rPr lang="en-CA" sz="1200" dirty="0"/>
              <a:t>inputs/</a:t>
            </a:r>
            <a:r>
              <a:rPr lang="en-CA" sz="1200" dirty="0" err="1"/>
              <a:t>config.nml</a:t>
            </a:r>
            <a:endParaRPr lang="en-CA" sz="1200" dirty="0"/>
          </a:p>
          <a:p>
            <a:r>
              <a:rPr lang="en-CA" sz="1200" dirty="0"/>
              <a:t>inputs/initial_conditions.h5</a:t>
            </a:r>
          </a:p>
          <a:p>
            <a:r>
              <a:rPr lang="en-CA" sz="1200" dirty="0"/>
              <a:t>inputs/</a:t>
            </a:r>
            <a:r>
              <a:rPr lang="en-CA" sz="1200" dirty="0" err="1"/>
              <a:t>setup_grid.json</a:t>
            </a:r>
            <a:endParaRPr lang="en-CA" sz="1200" dirty="0"/>
          </a:p>
          <a:p>
            <a:r>
              <a:rPr lang="en-CA" sz="1200" dirty="0"/>
              <a:t>inputs/simgrid.h5</a:t>
            </a:r>
          </a:p>
          <a:p>
            <a:r>
              <a:rPr lang="en-CA" sz="1200" dirty="0"/>
              <a:t>inputs/simsize.h5</a:t>
            </a:r>
          </a:p>
          <a:p>
            <a:r>
              <a:rPr lang="en-CA" sz="1200" dirty="0" err="1"/>
              <a:t>config.nml</a:t>
            </a:r>
            <a:endParaRPr lang="en-CA" sz="1200" dirty="0"/>
          </a:p>
          <a:p>
            <a:r>
              <a:rPr lang="en-CA" sz="1200" dirty="0" err="1"/>
              <a:t>pbs.script</a:t>
            </a:r>
            <a:endParaRPr lang="en-CA" sz="1200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9FAFB5D-D603-5C2F-82C9-54F8471FADCF}"/>
              </a:ext>
            </a:extLst>
          </p:cNvPr>
          <p:cNvCxnSpPr>
            <a:cxnSpLocks/>
            <a:stCxn id="404" idx="3"/>
          </p:cNvCxnSpPr>
          <p:nvPr/>
        </p:nvCxnSpPr>
        <p:spPr>
          <a:xfrm flipV="1">
            <a:off x="4603074" y="5394960"/>
            <a:ext cx="700446" cy="320610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34403FF7-10D3-17E2-6DC8-A113C538A248}"/>
              </a:ext>
            </a:extLst>
          </p:cNvPr>
          <p:cNvCxnSpPr>
            <a:cxnSpLocks/>
            <a:stCxn id="404" idx="3"/>
          </p:cNvCxnSpPr>
          <p:nvPr/>
        </p:nvCxnSpPr>
        <p:spPr>
          <a:xfrm>
            <a:off x="4603074" y="5715570"/>
            <a:ext cx="700446" cy="1433716"/>
          </a:xfrm>
          <a:prstGeom prst="line">
            <a:avLst/>
          </a:prstGeom>
          <a:ln w="19050">
            <a:solidFill>
              <a:schemeClr val="tx1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" name="Rectangle 1">
            <a:extLst>
              <a:ext uri="{FF2B5EF4-FFF2-40B4-BE49-F238E27FC236}">
                <a16:creationId xmlns:a16="http://schemas.microsoft.com/office/drawing/2014/main" id="{2BBB6B7E-1F64-59F8-5C2C-C9F77A13ADFC}"/>
              </a:ext>
            </a:extLst>
          </p:cNvPr>
          <p:cNvSpPr/>
          <p:nvPr/>
        </p:nvSpPr>
        <p:spPr>
          <a:xfrm>
            <a:off x="3531251" y="531508"/>
            <a:ext cx="1148858" cy="1027438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A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690A3E-FF05-7D19-3F44-AB2252572D1D}"/>
              </a:ext>
            </a:extLst>
          </p:cNvPr>
          <p:cNvSpPr txBox="1"/>
          <p:nvPr/>
        </p:nvSpPr>
        <p:spPr>
          <a:xfrm rot="16200000">
            <a:off x="2989757" y="695898"/>
            <a:ext cx="777418" cy="338554"/>
          </a:xfrm>
          <a:prstGeom prst="rect">
            <a:avLst/>
          </a:prstGeom>
          <a:noFill/>
          <a:ln>
            <a:noFill/>
          </a:ln>
        </p:spPr>
        <p:txBody>
          <a:bodyPr wrap="square" rtlCol="0" anchor="ctr">
            <a:spAutoFit/>
          </a:bodyPr>
          <a:lstStyle/>
          <a:p>
            <a:pPr algn="ctr"/>
            <a:r>
              <a:rPr lang="en-CA" sz="1600" b="1" dirty="0"/>
              <a:t>START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6C30121-FFB1-5316-0BCA-F55B2D8336DC}"/>
              </a:ext>
            </a:extLst>
          </p:cNvPr>
          <p:cNvSpPr txBox="1"/>
          <p:nvPr/>
        </p:nvSpPr>
        <p:spPr>
          <a:xfrm>
            <a:off x="1945033" y="8321040"/>
            <a:ext cx="2121991" cy="276999"/>
          </a:xfrm>
          <a:prstGeom prst="rect">
            <a:avLst/>
          </a:prstGeom>
          <a:solidFill>
            <a:schemeClr val="accent5">
              <a:lumMod val="40000"/>
              <a:lumOff val="60000"/>
            </a:schemeClr>
          </a:solidFill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CA" sz="1200" dirty="0"/>
              <a:t>/</a:t>
            </a:r>
            <a:r>
              <a:rPr lang="en-CA" sz="1200" dirty="0" err="1"/>
              <a:t>nobackup</a:t>
            </a:r>
            <a:r>
              <a:rPr lang="en-CA" sz="1200" dirty="0"/>
              <a:t>/</a:t>
            </a:r>
            <a:r>
              <a:rPr lang="en-CA" sz="1200" dirty="0" err="1"/>
              <a:t>jirsel</a:t>
            </a:r>
            <a:r>
              <a:rPr lang="en-CA" sz="1200" dirty="0"/>
              <a:t>/&lt;sim&gt;/plots</a:t>
            </a:r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D53FB59-953B-79D8-27A7-3835BF84D100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V="1">
            <a:off x="3006029" y="8049399"/>
            <a:ext cx="1108771" cy="271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B67AEF0-8327-08F5-E40F-CA053711E0DA}"/>
              </a:ext>
            </a:extLst>
          </p:cNvPr>
          <p:cNvCxnSpPr>
            <a:cxnSpLocks/>
            <a:stCxn id="4" idx="2"/>
            <a:endCxn id="479" idx="0"/>
          </p:cNvCxnSpPr>
          <p:nvPr/>
        </p:nvCxnSpPr>
        <p:spPr>
          <a:xfrm>
            <a:off x="3006029" y="8598039"/>
            <a:ext cx="1108771" cy="271641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DC26F0F-3103-06F7-E85F-625A08B4EC6C}"/>
              </a:ext>
            </a:extLst>
          </p:cNvPr>
          <p:cNvSpPr txBox="1"/>
          <p:nvPr/>
        </p:nvSpPr>
        <p:spPr>
          <a:xfrm>
            <a:off x="1544213" y="0"/>
            <a:ext cx="468397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CA" sz="2400" b="1" dirty="0"/>
              <a:t>Data Driven GEMINI Simulations</a:t>
            </a:r>
            <a:endParaRPr lang="en-CA" b="1" dirty="0"/>
          </a:p>
        </p:txBody>
      </p: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37995EE2-E80D-091F-7C04-060438B839F9}"/>
              </a:ext>
            </a:extLst>
          </p:cNvPr>
          <p:cNvCxnSpPr>
            <a:cxnSpLocks/>
            <a:endCxn id="404" idx="1"/>
          </p:cNvCxnSpPr>
          <p:nvPr/>
        </p:nvCxnSpPr>
        <p:spPr>
          <a:xfrm rot="5400000" flipH="1" flipV="1">
            <a:off x="168425" y="6100240"/>
            <a:ext cx="3842770" cy="3073430"/>
          </a:xfrm>
          <a:prstGeom prst="bentConnector2">
            <a:avLst/>
          </a:prstGeom>
          <a:ln w="19050">
            <a:solidFill>
              <a:schemeClr val="tx1"/>
            </a:solidFill>
            <a:prstDash val="sysDash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2" name="TextBox 451">
            <a:extLst>
              <a:ext uri="{FF2B5EF4-FFF2-40B4-BE49-F238E27FC236}">
                <a16:creationId xmlns:a16="http://schemas.microsoft.com/office/drawing/2014/main" id="{F4BDCFB7-94E4-5FD2-E8B7-8DF8155BA5E9}"/>
              </a:ext>
            </a:extLst>
          </p:cNvPr>
          <p:cNvSpPr txBox="1"/>
          <p:nvPr/>
        </p:nvSpPr>
        <p:spPr>
          <a:xfrm>
            <a:off x="1226024" y="9338043"/>
            <a:ext cx="1397370" cy="276999"/>
          </a:xfrm>
          <a:prstGeom prst="rect">
            <a:avLst/>
          </a:prstGeom>
          <a:noFill/>
          <a:ln>
            <a:noFill/>
          </a:ln>
        </p:spPr>
        <p:txBody>
          <a:bodyPr wrap="none" rtlCol="0" anchor="ctr">
            <a:spAutoFit/>
          </a:bodyPr>
          <a:lstStyle/>
          <a:p>
            <a:pPr algn="ctr"/>
            <a:r>
              <a:rPr lang="en-CA" sz="1200" b="1" dirty="0"/>
              <a:t>Limited selection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67140E8A-2769-6F0A-3026-7D68537CD52A}"/>
              </a:ext>
            </a:extLst>
          </p:cNvPr>
          <p:cNvSpPr txBox="1"/>
          <p:nvPr/>
        </p:nvSpPr>
        <p:spPr>
          <a:xfrm>
            <a:off x="822960" y="6035040"/>
            <a:ext cx="2314095" cy="180049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/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en-CA" sz="2000" b="1" dirty="0">
                <a:solidFill>
                  <a:schemeClr val="accent5">
                    <a:lumMod val="40000"/>
                    <a:lumOff val="60000"/>
                  </a:schemeClr>
                </a:solidFill>
              </a:rPr>
              <a:t>■</a:t>
            </a:r>
            <a:r>
              <a:rPr lang="en-CA" sz="1200" b="1" dirty="0"/>
              <a:t> Directory</a:t>
            </a:r>
          </a:p>
          <a:p>
            <a:r>
              <a:rPr lang="en-CA" sz="2000" b="1" dirty="0">
                <a:solidFill>
                  <a:srgbClr val="FFFF99"/>
                </a:solidFill>
              </a:rPr>
              <a:t>■</a:t>
            </a:r>
            <a:r>
              <a:rPr lang="en-CA" sz="1200" b="1" dirty="0"/>
              <a:t> File</a:t>
            </a:r>
          </a:p>
          <a:p>
            <a:r>
              <a:rPr lang="en-CA" sz="2000" b="1" dirty="0">
                <a:solidFill>
                  <a:srgbClr val="FF5050"/>
                </a:solidFill>
              </a:rPr>
              <a:t>■</a:t>
            </a:r>
            <a:r>
              <a:rPr lang="en-CA" sz="1200" b="1" dirty="0"/>
              <a:t> Function</a:t>
            </a:r>
          </a:p>
          <a:p>
            <a:pPr>
              <a:spcBef>
                <a:spcPts val="600"/>
              </a:spcBef>
            </a:pPr>
            <a:r>
              <a:rPr lang="en-CA" sz="1200" b="1" dirty="0"/>
              <a:t>&lt;sim&gt; = Simulation name</a:t>
            </a:r>
          </a:p>
          <a:p>
            <a:pPr>
              <a:spcBef>
                <a:spcPts val="600"/>
              </a:spcBef>
            </a:pPr>
            <a:r>
              <a:rPr lang="en-CA" sz="1200" b="1" dirty="0"/>
              <a:t>&lt;</a:t>
            </a:r>
            <a:r>
              <a:rPr lang="en-CA" sz="1200" b="1" dirty="0" err="1"/>
              <a:t>sim_ic</a:t>
            </a:r>
            <a:r>
              <a:rPr lang="en-CA" sz="1200" b="1" dirty="0"/>
              <a:t>&gt; = IC simulation name</a:t>
            </a:r>
          </a:p>
          <a:p>
            <a:pPr>
              <a:spcBef>
                <a:spcPts val="600"/>
              </a:spcBef>
            </a:pPr>
            <a:r>
              <a:rPr lang="en-CA" sz="1200" b="1" dirty="0"/>
              <a:t>&lt;</a:t>
            </a:r>
            <a:r>
              <a:rPr lang="en-CA" sz="1200" b="1" dirty="0" err="1"/>
              <a:t>dir</a:t>
            </a:r>
            <a:r>
              <a:rPr lang="en-CA" sz="1200" b="1" dirty="0"/>
              <a:t>&gt; = $GEMINI_SIM_ROOT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1417586-E123-65D1-B3BC-D41D0D127FAD}"/>
              </a:ext>
            </a:extLst>
          </p:cNvPr>
          <p:cNvSpPr txBox="1"/>
          <p:nvPr/>
        </p:nvSpPr>
        <p:spPr>
          <a:xfrm rot="5400000">
            <a:off x="4343400" y="3108960"/>
            <a:ext cx="6537960" cy="32004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Research Computing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E1E03BD-4CF3-2613-0D99-1B33BBECB629}"/>
              </a:ext>
            </a:extLst>
          </p:cNvPr>
          <p:cNvSpPr txBox="1"/>
          <p:nvPr/>
        </p:nvSpPr>
        <p:spPr>
          <a:xfrm rot="5400000">
            <a:off x="6720839" y="7269480"/>
            <a:ext cx="1783080" cy="320040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PFE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8EDA9986-3E22-33BA-FF5D-E0889E3CD91A}"/>
              </a:ext>
            </a:extLst>
          </p:cNvPr>
          <p:cNvSpPr txBox="1"/>
          <p:nvPr/>
        </p:nvSpPr>
        <p:spPr>
          <a:xfrm rot="5400000">
            <a:off x="6743700" y="9029700"/>
            <a:ext cx="1737360" cy="320040"/>
          </a:xfrm>
          <a:prstGeom prst="rect">
            <a:avLst/>
          </a:prstGeom>
          <a:solidFill>
            <a:schemeClr val="accent2">
              <a:lumMod val="75000"/>
            </a:schemeClr>
          </a:solidFill>
        </p:spPr>
        <p:txBody>
          <a:bodyPr wrap="square" rtlCol="0" anchor="ctr">
            <a:spAutoFit/>
          </a:bodyPr>
          <a:lstStyle/>
          <a:p>
            <a:pPr algn="ctr"/>
            <a:r>
              <a:rPr lang="en-US" sz="2000" b="1" dirty="0"/>
              <a:t>LFE</a:t>
            </a:r>
          </a:p>
        </p:txBody>
      </p:sp>
      <p:sp>
        <p:nvSpPr>
          <p:cNvPr id="33" name="Right Triangle 32">
            <a:extLst>
              <a:ext uri="{FF2B5EF4-FFF2-40B4-BE49-F238E27FC236}">
                <a16:creationId xmlns:a16="http://schemas.microsoft.com/office/drawing/2014/main" id="{74CEBF05-E509-F2F6-50DB-8B4E3A084ADA}"/>
              </a:ext>
            </a:extLst>
          </p:cNvPr>
          <p:cNvSpPr/>
          <p:nvPr/>
        </p:nvSpPr>
        <p:spPr>
          <a:xfrm rot="10800000">
            <a:off x="7452358" y="8321040"/>
            <a:ext cx="320040" cy="320040"/>
          </a:xfrm>
          <a:prstGeom prst="rtTriangle">
            <a:avLst/>
          </a:prstGeom>
          <a:solidFill>
            <a:schemeClr val="accent2">
              <a:lumMod val="60000"/>
              <a:lumOff val="4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9064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Them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725</TotalTime>
  <Words>418</Words>
  <Application>Microsoft Office PowerPoint</Application>
  <PresentationFormat>Custom</PresentationFormat>
  <Paragraphs>97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Aptos</vt:lpstr>
      <vt:lpstr>Aptos Display</vt:lpstr>
      <vt:lpstr>Arial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Jules Van Irsel</dc:creator>
  <cp:lastModifiedBy>Jules Van Irsel</cp:lastModifiedBy>
  <cp:revision>10</cp:revision>
  <dcterms:created xsi:type="dcterms:W3CDTF">2024-04-06T14:37:06Z</dcterms:created>
  <dcterms:modified xsi:type="dcterms:W3CDTF">2024-04-09T18:28:31Z</dcterms:modified>
</cp:coreProperties>
</file>