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5F5F5F"/>
    <a:srgbClr val="663300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4" autoAdjust="0"/>
    <p:restoredTop sz="94652" autoAdjust="0"/>
  </p:normalViewPr>
  <p:slideViewPr>
    <p:cSldViewPr>
      <p:cViewPr varScale="1">
        <p:scale>
          <a:sx n="128" d="100"/>
          <a:sy n="128" d="100"/>
        </p:scale>
        <p:origin x="109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F5503-3DDB-7A46-BD0F-D52935127938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57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2A136-2D21-E246-9237-F15E4E5DDE2C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15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68AEA-A1C0-6E4B-946E-5A7F2049A1E2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91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81649-9F7C-AC40-B128-634810B94B38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56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C6968-3965-B149-B172-730526947D69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05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D738-8F85-AD4B-9F63-340F2F2D536C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67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AB7B0-283A-7C4C-8ACA-D1156C2EABF3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70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9E6DA-94A5-894B-9BB0-4E555DEDC19B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31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1AAF5-FCB1-8843-AFF0-FBE5657BC5B5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42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E17E3-5F43-0049-B11F-EA5F83F0E204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43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9E3DF-A1F0-5346-8FFC-13713696CB2C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66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DA9B9B-E6E6-A240-A22E-A709CB696521}" type="slidenum">
              <a:rPr lang="es-ES"/>
              <a:pPr/>
              <a:t>‹N°›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hare.streamlit.io/juleswt/foot-prophet-app/main/app.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Rectangle 167"/>
          <p:cNvSpPr>
            <a:spLocks noChangeArrowheads="1"/>
          </p:cNvSpPr>
          <p:nvPr/>
        </p:nvSpPr>
        <p:spPr bwMode="auto">
          <a:xfrm>
            <a:off x="395536" y="4509120"/>
            <a:ext cx="849694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800" u="sng" dirty="0" err="1">
                <a:solidFill>
                  <a:schemeClr val="bg1"/>
                </a:solidFill>
                <a:latin typeface="Arial Black"/>
                <a:cs typeface="Arial Black"/>
              </a:rPr>
              <a:t>Prédire</a:t>
            </a:r>
            <a:r>
              <a:rPr lang="es-ES" sz="2800" u="sng" dirty="0">
                <a:solidFill>
                  <a:schemeClr val="bg1"/>
                </a:solidFill>
                <a:latin typeface="Arial Black"/>
                <a:cs typeface="Arial Black"/>
              </a:rPr>
              <a:t> le </a:t>
            </a:r>
            <a:r>
              <a:rPr lang="es-ES" sz="2800" u="sng" dirty="0" err="1">
                <a:solidFill>
                  <a:schemeClr val="bg1"/>
                </a:solidFill>
                <a:latin typeface="Arial Black"/>
                <a:cs typeface="Arial Black"/>
              </a:rPr>
              <a:t>résultat</a:t>
            </a:r>
            <a:r>
              <a:rPr lang="es-ES" sz="2800" u="sng" dirty="0">
                <a:solidFill>
                  <a:schemeClr val="bg1"/>
                </a:solidFill>
                <a:latin typeface="Arial Black"/>
                <a:cs typeface="Arial Black"/>
              </a:rPr>
              <a:t> </a:t>
            </a:r>
            <a:r>
              <a:rPr lang="es-ES" sz="2800" u="sng" dirty="0" err="1">
                <a:solidFill>
                  <a:schemeClr val="bg1"/>
                </a:solidFill>
                <a:latin typeface="Arial Black"/>
                <a:cs typeface="Arial Black"/>
              </a:rPr>
              <a:t>d’un</a:t>
            </a:r>
            <a:r>
              <a:rPr lang="es-ES" sz="2800" u="sng" dirty="0">
                <a:solidFill>
                  <a:schemeClr val="bg1"/>
                </a:solidFill>
                <a:latin typeface="Arial Black"/>
                <a:cs typeface="Arial Black"/>
              </a:rPr>
              <a:t> match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2800" dirty="0">
                <a:solidFill>
                  <a:schemeClr val="bg1"/>
                </a:solidFill>
                <a:latin typeface="Arial Rounded MT Bold"/>
                <a:cs typeface="Arial Rounded MT Bold"/>
              </a:rPr>
              <a:t>Grace </a:t>
            </a:r>
            <a:r>
              <a:rPr lang="es-ES" sz="2800" dirty="0" err="1">
                <a:solidFill>
                  <a:schemeClr val="bg1"/>
                </a:solidFill>
                <a:latin typeface="Arial Rounded MT Bold"/>
                <a:cs typeface="Arial Rounded MT Bold"/>
              </a:rPr>
              <a:t>au</a:t>
            </a:r>
            <a:r>
              <a:rPr lang="es-ES" sz="2800" dirty="0">
                <a:solidFill>
                  <a:schemeClr val="bg1"/>
                </a:solidFill>
                <a:latin typeface="Arial Rounded MT Bold"/>
                <a:cs typeface="Arial Rounded MT Bold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Arial Rounded MT Bold"/>
                <a:cs typeface="Arial Rounded MT Bold"/>
              </a:rPr>
              <a:t>Deep</a:t>
            </a:r>
            <a:r>
              <a:rPr lang="es-ES" sz="2800" dirty="0">
                <a:solidFill>
                  <a:schemeClr val="bg1"/>
                </a:solidFill>
                <a:latin typeface="Arial Rounded MT Bold"/>
                <a:cs typeface="Arial Rounded MT Bold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Arial Rounded MT Bold"/>
                <a:cs typeface="Arial Rounded MT Bold"/>
              </a:rPr>
              <a:t>learning</a:t>
            </a:r>
            <a:endParaRPr lang="es-ES" sz="2800" dirty="0">
              <a:solidFill>
                <a:schemeClr val="bg1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2" name="Image 1" descr="foot_proph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652569"/>
            <a:ext cx="5940152" cy="3784543"/>
          </a:xfrm>
          <a:prstGeom prst="rect">
            <a:avLst/>
          </a:prstGeom>
        </p:spPr>
      </p:pic>
      <p:sp>
        <p:nvSpPr>
          <p:cNvPr id="2214" name="Rectangle 166"/>
          <p:cNvSpPr>
            <a:spLocks noGrp="1" noChangeArrowheads="1"/>
          </p:cNvSpPr>
          <p:nvPr>
            <p:ph type="subTitle" idx="1"/>
          </p:nvPr>
        </p:nvSpPr>
        <p:spPr>
          <a:xfrm>
            <a:off x="467544" y="1412776"/>
            <a:ext cx="5256584" cy="910903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s-ES" sz="6000" dirty="0">
                <a:solidFill>
                  <a:schemeClr val="bg1"/>
                </a:solidFill>
                <a:latin typeface="Arial Black"/>
                <a:cs typeface="Arial Black"/>
              </a:rPr>
              <a:t>Foot</a:t>
            </a:r>
            <a:r>
              <a:rPr lang="es-ES" sz="4800" i="1" dirty="0">
                <a:latin typeface="Arial Black"/>
                <a:cs typeface="Arial Black"/>
              </a:rPr>
              <a:t>prophet</a:t>
            </a:r>
            <a:endParaRPr lang="es-ES" sz="4400" i="1" dirty="0">
              <a:latin typeface="Arial Black"/>
              <a:cs typeface="Arial Black"/>
            </a:endParaRPr>
          </a:p>
        </p:txBody>
      </p:sp>
      <p:pic>
        <p:nvPicPr>
          <p:cNvPr id="7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512" y="188640"/>
            <a:ext cx="721025" cy="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67"/>
          <p:cNvSpPr>
            <a:spLocks noChangeArrowheads="1"/>
          </p:cNvSpPr>
          <p:nvPr/>
        </p:nvSpPr>
        <p:spPr bwMode="auto">
          <a:xfrm>
            <a:off x="395536" y="5661248"/>
            <a:ext cx="849694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ES" sz="2000" dirty="0">
                <a:solidFill>
                  <a:schemeClr val="bg1"/>
                </a:solidFill>
                <a:latin typeface="Arial Rounded MT Bold"/>
                <a:cs typeface="Arial Rounded MT Bold"/>
              </a:rPr>
              <a:t>par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ES" sz="2000" i="1" dirty="0">
                <a:solidFill>
                  <a:schemeClr val="bg1"/>
                </a:solidFill>
                <a:latin typeface="+mn-lt"/>
                <a:cs typeface="Arial Rounded MT Bold"/>
              </a:rPr>
              <a:t>Jules </a:t>
            </a:r>
            <a:r>
              <a:rPr lang="es-ES" sz="2000" i="1" dirty="0" err="1">
                <a:solidFill>
                  <a:schemeClr val="bg1"/>
                </a:solidFill>
                <a:latin typeface="+mn-lt"/>
                <a:cs typeface="Arial Rounded MT Bold"/>
              </a:rPr>
              <a:t>Walbert</a:t>
            </a:r>
            <a:r>
              <a:rPr lang="es-ES" sz="2000" i="1" dirty="0">
                <a:solidFill>
                  <a:schemeClr val="bg1"/>
                </a:solidFill>
                <a:latin typeface="+mn-lt"/>
                <a:cs typeface="Arial Rounded MT Bold"/>
              </a:rPr>
              <a:t>, Yves </a:t>
            </a:r>
            <a:r>
              <a:rPr lang="es-ES" sz="2000" i="1" dirty="0" err="1">
                <a:solidFill>
                  <a:schemeClr val="bg1"/>
                </a:solidFill>
                <a:latin typeface="+mn-lt"/>
                <a:cs typeface="Arial Rounded MT Bold"/>
              </a:rPr>
              <a:t>Cammarata</a:t>
            </a:r>
            <a:r>
              <a:rPr lang="es-ES" sz="2000" i="1" dirty="0">
                <a:solidFill>
                  <a:schemeClr val="bg1"/>
                </a:solidFill>
                <a:latin typeface="+mn-lt"/>
                <a:cs typeface="Arial Rounded MT Bold"/>
              </a:rPr>
              <a:t>, Pierre </a:t>
            </a:r>
            <a:r>
              <a:rPr lang="es-ES" sz="2000" i="1" dirty="0" err="1">
                <a:solidFill>
                  <a:schemeClr val="bg1"/>
                </a:solidFill>
                <a:latin typeface="+mn-lt"/>
                <a:cs typeface="Arial Rounded MT Bold"/>
              </a:rPr>
              <a:t>Adda</a:t>
            </a:r>
            <a:endParaRPr lang="es-ES" sz="2000" i="1" dirty="0">
              <a:solidFill>
                <a:schemeClr val="bg1"/>
              </a:solidFill>
              <a:latin typeface="+mn-lt"/>
              <a:cs typeface="Arial Rounded MT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496" y="917848"/>
            <a:ext cx="7200800" cy="1143000"/>
          </a:xfrm>
        </p:spPr>
        <p:txBody>
          <a:bodyPr/>
          <a:lstStyle/>
          <a:p>
            <a:pPr algn="l"/>
            <a:r>
              <a:rPr lang="en-US" sz="3600" dirty="0" err="1">
                <a:solidFill>
                  <a:srgbClr val="FFFFFF"/>
                </a:solidFill>
                <a:latin typeface="Arial Rounded MT Bold"/>
                <a:cs typeface="Arial Rounded MT Bold"/>
              </a:rPr>
              <a:t>Popularité</a:t>
            </a:r>
            <a:r>
              <a:rPr lang="en-US" sz="3600" dirty="0">
                <a:solidFill>
                  <a:srgbClr val="FFFFFF"/>
                </a:solidFill>
                <a:latin typeface="Arial Rounded MT Bold"/>
                <a:cs typeface="Arial Rounded MT Bold"/>
              </a:rPr>
              <a:t> des </a:t>
            </a:r>
            <a:r>
              <a:rPr lang="en-US" sz="3600" dirty="0" err="1">
                <a:solidFill>
                  <a:srgbClr val="FFFFFF"/>
                </a:solidFill>
                <a:latin typeface="Arial Rounded MT Bold"/>
                <a:cs typeface="Arial Rounded MT Bold"/>
              </a:rPr>
              <a:t>paris</a:t>
            </a:r>
            <a:r>
              <a:rPr lang="en-US" sz="3600" dirty="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Arial Rounded MT Bold"/>
                <a:cs typeface="Arial Rounded MT Bold"/>
              </a:rPr>
              <a:t>sportifs</a:t>
            </a:r>
            <a:r>
              <a:rPr lang="en-US" sz="3600" dirty="0">
                <a:solidFill>
                  <a:srgbClr val="FFFFFF"/>
                </a:solidFill>
                <a:latin typeface="Arial Rounded MT Bold"/>
                <a:cs typeface="Arial Rounded MT Bold"/>
              </a:rPr>
              <a:t>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2320281"/>
            <a:ext cx="8856984" cy="1828799"/>
          </a:xfrm>
        </p:spPr>
        <p:txBody>
          <a:bodyPr/>
          <a:lstStyle/>
          <a:p>
            <a:pPr>
              <a:buFont typeface="Symbol" charset="0"/>
              <a:buChar char=""/>
            </a:pPr>
            <a:r>
              <a:rPr lang="en-US" sz="2400" dirty="0">
                <a:solidFill>
                  <a:srgbClr val="FFFFFF"/>
                </a:solidFill>
              </a:rPr>
              <a:t> 2 millions </a:t>
            </a:r>
            <a:r>
              <a:rPr lang="en-US" sz="2400" dirty="0" err="1">
                <a:solidFill>
                  <a:srgbClr val="FFFFFF"/>
                </a:solidFill>
              </a:rPr>
              <a:t>d’utilisateurs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sur</a:t>
            </a:r>
            <a:r>
              <a:rPr lang="en-US" sz="2400" dirty="0">
                <a:solidFill>
                  <a:srgbClr val="FFFFFF"/>
                </a:solidFill>
              </a:rPr>
              <a:t> les sites de </a:t>
            </a:r>
            <a:r>
              <a:rPr lang="en-US" sz="2400" dirty="0" err="1">
                <a:solidFill>
                  <a:srgbClr val="FFFFFF"/>
                </a:solidFill>
              </a:rPr>
              <a:t>paris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  <a:p>
            <a:pPr>
              <a:buFont typeface="Symbol" charset="0"/>
              <a:buChar char=""/>
            </a:pPr>
            <a:r>
              <a:rPr lang="en-US" sz="2400" dirty="0">
                <a:solidFill>
                  <a:srgbClr val="FFFFFF"/>
                </a:solidFill>
              </a:rPr>
              <a:t> +400M€ pendant </a:t>
            </a:r>
            <a:r>
              <a:rPr lang="en-US" sz="2400" dirty="0" err="1">
                <a:solidFill>
                  <a:srgbClr val="FFFFFF"/>
                </a:solidFill>
              </a:rPr>
              <a:t>l’euro</a:t>
            </a:r>
            <a:r>
              <a:rPr lang="en-US" sz="2400" dirty="0">
                <a:solidFill>
                  <a:srgbClr val="FFFFFF"/>
                </a:solidFill>
              </a:rPr>
              <a:t> 2021</a:t>
            </a:r>
          </a:p>
          <a:p>
            <a:pPr>
              <a:buFont typeface="Symbol" charset="0"/>
              <a:buChar char=""/>
            </a:pPr>
            <a:r>
              <a:rPr lang="en-US" sz="2400" dirty="0">
                <a:solidFill>
                  <a:srgbClr val="FFFFFF"/>
                </a:solidFill>
              </a:rPr>
              <a:t> ~2 </a:t>
            </a:r>
            <a:r>
              <a:rPr lang="en-US" sz="2400" dirty="0" err="1">
                <a:solidFill>
                  <a:srgbClr val="FFFFFF"/>
                </a:solidFill>
              </a:rPr>
              <a:t>Md</a:t>
            </a:r>
            <a:r>
              <a:rPr lang="en-US" sz="2400" dirty="0">
                <a:solidFill>
                  <a:srgbClr val="FFFFFF"/>
                </a:solidFill>
              </a:rPr>
              <a:t> € par </a:t>
            </a:r>
            <a:r>
              <a:rPr lang="en-US" sz="2400" dirty="0" err="1">
                <a:solidFill>
                  <a:srgbClr val="FFFFFF"/>
                </a:solidFill>
              </a:rPr>
              <a:t>trimestres</a:t>
            </a: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825660"/>
            <a:ext cx="19393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Arial Rounded MT Bold"/>
                <a:cs typeface="Arial Rounded MT Bold"/>
              </a:rPr>
              <a:t>En France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0" y="12576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err="1">
                <a:solidFill>
                  <a:srgbClr val="FFFFFF"/>
                </a:solidFill>
                <a:latin typeface="Arial Rounded MT Bold"/>
                <a:cs typeface="Arial Rounded MT Bold"/>
              </a:rPr>
              <a:t>Pourquoi</a:t>
            </a:r>
            <a:r>
              <a:rPr lang="en-US" sz="4000" dirty="0">
                <a:solidFill>
                  <a:srgbClr val="FFFFFF"/>
                </a:solidFill>
                <a:latin typeface="Arial Rounded MT Bold"/>
                <a:cs typeface="Arial Rounded MT Bold"/>
              </a:rPr>
              <a:t> la </a:t>
            </a:r>
            <a:r>
              <a:rPr lang="en-US" sz="4000" dirty="0" err="1">
                <a:solidFill>
                  <a:srgbClr val="FFFFFF"/>
                </a:solidFill>
                <a:latin typeface="Arial Rounded MT Bold"/>
                <a:cs typeface="Arial Rounded MT Bold"/>
              </a:rPr>
              <a:t>prédiction</a:t>
            </a:r>
            <a:r>
              <a:rPr lang="en-US" sz="4000" dirty="0">
                <a:solidFill>
                  <a:srgbClr val="FFFFFF"/>
                </a:solidFill>
                <a:latin typeface="Arial Rounded MT Bold"/>
                <a:cs typeface="Arial Rounded MT Bold"/>
              </a:rPr>
              <a:t> de </a:t>
            </a:r>
            <a:r>
              <a:rPr lang="en-US" sz="4000" dirty="0" err="1">
                <a:solidFill>
                  <a:srgbClr val="FFFFFF"/>
                </a:solidFill>
                <a:latin typeface="Arial Rounded MT Bold"/>
                <a:cs typeface="Arial Rounded MT Bold"/>
              </a:rPr>
              <a:t>matchs</a:t>
            </a:r>
            <a:r>
              <a:rPr lang="en-US" sz="4000" dirty="0">
                <a:solidFill>
                  <a:srgbClr val="FFFFFF"/>
                </a:solidFill>
                <a:latin typeface="Arial Rounded MT Bold"/>
                <a:cs typeface="Arial Rounded MT Bold"/>
              </a:rPr>
              <a:t>?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18058" y="3501008"/>
            <a:ext cx="837036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l"/>
            <a:r>
              <a:rPr lang="en-US" sz="3200" dirty="0">
                <a:solidFill>
                  <a:srgbClr val="FFFFFF"/>
                </a:solidFill>
                <a:latin typeface="Arial Rounded MT Bold"/>
                <a:cs typeface="Arial Rounded MT Bold"/>
              </a:rPr>
              <a:t>Football </a:t>
            </a:r>
            <a:r>
              <a:rPr lang="en-US" sz="3200" dirty="0" err="1">
                <a:solidFill>
                  <a:srgbClr val="FFFFFF"/>
                </a:solidFill>
                <a:latin typeface="Arial Rounded MT Bold"/>
                <a:cs typeface="Arial Rounded MT Bold"/>
              </a:rPr>
              <a:t>générateur</a:t>
            </a:r>
            <a:r>
              <a:rPr lang="en-US" sz="3200" dirty="0">
                <a:solidFill>
                  <a:srgbClr val="FFFFFF"/>
                </a:solidFill>
                <a:latin typeface="Arial Rounded MT Bold"/>
                <a:cs typeface="Arial Rounded MT Bold"/>
              </a:rPr>
              <a:t> de </a:t>
            </a:r>
            <a:r>
              <a:rPr lang="en-US" sz="3200" dirty="0" err="1">
                <a:solidFill>
                  <a:srgbClr val="FFFFFF"/>
                </a:solidFill>
                <a:latin typeface="Arial Rounded MT Bold"/>
                <a:cs typeface="Arial Rounded MT Bold"/>
              </a:rPr>
              <a:t>données</a:t>
            </a:r>
            <a:r>
              <a:rPr lang="en-US" sz="3200" dirty="0">
                <a:solidFill>
                  <a:srgbClr val="FFFFFF"/>
                </a:solidFill>
                <a:latin typeface="Arial Rounded MT Bold"/>
                <a:cs typeface="Arial Rounded MT Bold"/>
              </a:rPr>
              <a:t>: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0" y="4365104"/>
            <a:ext cx="8856984" cy="182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>
              <a:buFont typeface="Symbol" charset="0"/>
              <a:buChar char=""/>
            </a:pPr>
            <a:r>
              <a:rPr lang="en-US" sz="2400" dirty="0">
                <a:solidFill>
                  <a:srgbClr val="FFFFFF"/>
                </a:solidFill>
              </a:rPr>
              <a:t> 300 - 400 </a:t>
            </a:r>
            <a:r>
              <a:rPr lang="en-US" sz="2400" dirty="0" err="1">
                <a:solidFill>
                  <a:srgbClr val="FFFFFF"/>
                </a:solidFill>
              </a:rPr>
              <a:t>matchs</a:t>
            </a:r>
            <a:r>
              <a:rPr lang="en-US" sz="2400" dirty="0">
                <a:solidFill>
                  <a:srgbClr val="FFFFFF"/>
                </a:solidFill>
              </a:rPr>
              <a:t> par </a:t>
            </a:r>
            <a:r>
              <a:rPr lang="en-US" sz="2400" dirty="0" err="1">
                <a:solidFill>
                  <a:srgbClr val="FFFFFF"/>
                </a:solidFill>
              </a:rPr>
              <a:t>saison</a:t>
            </a:r>
            <a:r>
              <a:rPr lang="en-US" sz="2400" dirty="0">
                <a:solidFill>
                  <a:srgbClr val="FFFFFF"/>
                </a:solidFill>
              </a:rPr>
              <a:t> et par </a:t>
            </a:r>
            <a:r>
              <a:rPr lang="en-US" sz="2400" dirty="0" err="1">
                <a:solidFill>
                  <a:srgbClr val="FFFFFF"/>
                </a:solidFill>
              </a:rPr>
              <a:t>ligue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buFont typeface="Symbol" charset="0"/>
              <a:buChar char="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statistiques</a:t>
            </a:r>
            <a:r>
              <a:rPr lang="en-US" sz="2400" dirty="0">
                <a:solidFill>
                  <a:srgbClr val="FFFFFF"/>
                </a:solidFill>
              </a:rPr>
              <a:t> par match</a:t>
            </a:r>
            <a:r>
              <a:rPr lang="en-US" sz="2800" dirty="0">
                <a:solidFill>
                  <a:srgbClr val="FFFFFF"/>
                </a:solidFill>
              </a:rPr>
              <a:t>:</a:t>
            </a:r>
          </a:p>
          <a:p>
            <a:pPr>
              <a:buFont typeface="Symbol" charset="0"/>
              <a:buChar char=""/>
            </a:pPr>
            <a:endParaRPr lang="en-US" sz="2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467544" y="5301208"/>
            <a:ext cx="8676456" cy="121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Par </a:t>
            </a:r>
            <a:r>
              <a:rPr lang="en-US" sz="2400" dirty="0" err="1">
                <a:solidFill>
                  <a:srgbClr val="FFFFFF"/>
                </a:solidFill>
              </a:rPr>
              <a:t>joueur</a:t>
            </a:r>
            <a:r>
              <a:rPr lang="en-US" sz="2400" dirty="0">
                <a:solidFill>
                  <a:srgbClr val="FFFFFF"/>
                </a:solidFill>
              </a:rPr>
              <a:t> (distance </a:t>
            </a:r>
            <a:r>
              <a:rPr lang="en-US" sz="2400" dirty="0" err="1">
                <a:solidFill>
                  <a:srgbClr val="FFFFFF"/>
                </a:solidFill>
              </a:rPr>
              <a:t>parcourue</a:t>
            </a:r>
            <a:r>
              <a:rPr lang="en-US" sz="2400" dirty="0">
                <a:solidFill>
                  <a:srgbClr val="FFFFFF"/>
                </a:solidFill>
              </a:rPr>
              <a:t>, passes ...)</a:t>
            </a: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Par </a:t>
            </a:r>
            <a:r>
              <a:rPr lang="en-US" sz="2400" dirty="0" err="1">
                <a:solidFill>
                  <a:srgbClr val="FFFFFF"/>
                </a:solidFill>
              </a:rPr>
              <a:t>équipes</a:t>
            </a:r>
            <a:r>
              <a:rPr lang="en-US" sz="2400" dirty="0">
                <a:solidFill>
                  <a:srgbClr val="FFFFFF"/>
                </a:solidFill>
              </a:rPr>
              <a:t> (</a:t>
            </a:r>
            <a:r>
              <a:rPr lang="en-US" sz="2400" dirty="0" err="1">
                <a:solidFill>
                  <a:srgbClr val="FFFFFF"/>
                </a:solidFill>
              </a:rPr>
              <a:t>nb</a:t>
            </a:r>
            <a:r>
              <a:rPr lang="en-US" sz="2400" dirty="0">
                <a:solidFill>
                  <a:srgbClr val="FFFFFF"/>
                </a:solidFill>
              </a:rPr>
              <a:t> de buts, </a:t>
            </a:r>
            <a:r>
              <a:rPr lang="en-US" sz="2400" dirty="0" err="1">
                <a:solidFill>
                  <a:srgbClr val="FFFFFF"/>
                </a:solidFill>
              </a:rPr>
              <a:t>nb</a:t>
            </a:r>
            <a:r>
              <a:rPr lang="en-US" sz="2400" dirty="0">
                <a:solidFill>
                  <a:srgbClr val="FFFFFF"/>
                </a:solidFill>
              </a:rPr>
              <a:t> de </a:t>
            </a:r>
            <a:r>
              <a:rPr lang="en-US" sz="2400" dirty="0" err="1">
                <a:solidFill>
                  <a:srgbClr val="FFFFFF"/>
                </a:solidFill>
              </a:rPr>
              <a:t>tirs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cadrés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is-IS" sz="2400" dirty="0">
                <a:solidFill>
                  <a:srgbClr val="FFFFFF"/>
                </a:solidFill>
              </a:rPr>
              <a:t>…)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573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 bwMode="auto">
          <a:xfrm>
            <a:off x="3747" y="1340768"/>
            <a:ext cx="914400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rgbClr val="FFFFFF"/>
                </a:solidFill>
                <a:latin typeface="+mn-lt"/>
                <a:cs typeface="Arial Rounded MT Bold"/>
              </a:rPr>
              <a:t>2 </a:t>
            </a:r>
            <a:r>
              <a:rPr lang="en-US" sz="3200" dirty="0" err="1">
                <a:solidFill>
                  <a:srgbClr val="FFFFFF"/>
                </a:solidFill>
                <a:latin typeface="+mn-lt"/>
                <a:cs typeface="Arial Rounded MT Bold"/>
              </a:rPr>
              <a:t>approches</a:t>
            </a:r>
            <a:r>
              <a:rPr lang="en-US" sz="3200" dirty="0">
                <a:solidFill>
                  <a:srgbClr val="FFFFFF"/>
                </a:solidFill>
                <a:latin typeface="+mn-lt"/>
                <a:cs typeface="Arial Rounded MT Bold"/>
              </a:rPr>
              <a:t> pour la </a:t>
            </a:r>
            <a:r>
              <a:rPr lang="en-US" sz="3200" dirty="0" err="1">
                <a:solidFill>
                  <a:srgbClr val="FFFFFF"/>
                </a:solidFill>
                <a:latin typeface="+mn-lt"/>
                <a:cs typeface="Arial Rounded MT Bold"/>
              </a:rPr>
              <a:t>prédiction</a:t>
            </a:r>
            <a:r>
              <a:rPr lang="en-US" sz="3200" dirty="0">
                <a:solidFill>
                  <a:srgbClr val="FFFFFF"/>
                </a:solidFill>
                <a:latin typeface="+mn-lt"/>
                <a:cs typeface="Arial Rounded MT Bold"/>
              </a:rPr>
              <a:t>:</a:t>
            </a:r>
          </a:p>
          <a:p>
            <a:pPr marL="457200" indent="-457200">
              <a:buFont typeface="Symbol" charset="0"/>
              <a:buChar char=""/>
            </a:pPr>
            <a:r>
              <a:rPr lang="en-US" sz="2800" u="sng" dirty="0" err="1">
                <a:solidFill>
                  <a:srgbClr val="FF0000"/>
                </a:solidFill>
                <a:latin typeface="+mn-lt"/>
                <a:cs typeface="Arial Rounded MT Bold"/>
              </a:rPr>
              <a:t>Historique</a:t>
            </a:r>
            <a:r>
              <a:rPr lang="en-US" sz="2800" u="sng" dirty="0">
                <a:solidFill>
                  <a:srgbClr val="FF0000"/>
                </a:solidFill>
                <a:latin typeface="+mn-lt"/>
                <a:cs typeface="Arial Rounded MT Bold"/>
              </a:rPr>
              <a:t> des </a:t>
            </a:r>
            <a:r>
              <a:rPr lang="en-US" sz="2800" u="sng" dirty="0" err="1">
                <a:solidFill>
                  <a:srgbClr val="FF0000"/>
                </a:solidFill>
                <a:latin typeface="+mn-lt"/>
                <a:cs typeface="Arial Rounded MT Bold"/>
              </a:rPr>
              <a:t>équipes</a:t>
            </a:r>
            <a:r>
              <a:rPr lang="en-US" sz="2800" u="sng" dirty="0">
                <a:solidFill>
                  <a:srgbClr val="FF0000"/>
                </a:solidFill>
                <a:latin typeface="+mn-lt"/>
                <a:cs typeface="Arial Rounded MT Bold"/>
              </a:rPr>
              <a:t> qui </a:t>
            </a:r>
            <a:r>
              <a:rPr lang="en-US" sz="2800" u="sng" dirty="0" err="1">
                <a:solidFill>
                  <a:srgbClr val="FF0000"/>
                </a:solidFill>
                <a:latin typeface="+mn-lt"/>
                <a:cs typeface="Arial Rounded MT Bold"/>
              </a:rPr>
              <a:t>s’affrontent</a:t>
            </a:r>
            <a:endParaRPr lang="en-US" sz="2800" u="sng" dirty="0">
              <a:solidFill>
                <a:srgbClr val="FF0000"/>
              </a:solidFill>
              <a:latin typeface="+mn-lt"/>
              <a:cs typeface="Arial Rounded MT Bold"/>
            </a:endParaRPr>
          </a:p>
          <a:p>
            <a:pPr marL="457200" indent="-457200">
              <a:buFont typeface="Symbol" charset="0"/>
              <a:buChar char=""/>
            </a:pPr>
            <a:r>
              <a:rPr lang="en-US" sz="2800" dirty="0" err="1">
                <a:solidFill>
                  <a:srgbClr val="FFFFFF"/>
                </a:solidFill>
                <a:latin typeface="+mn-lt"/>
                <a:cs typeface="Arial Rounded MT Bold"/>
              </a:rPr>
              <a:t>Statistique</a:t>
            </a:r>
            <a:r>
              <a:rPr lang="en-US" sz="2800" dirty="0">
                <a:solidFill>
                  <a:srgbClr val="FFFFFF"/>
                </a:solidFill>
                <a:latin typeface="+mn-lt"/>
                <a:cs typeface="Arial Rounded MT Bold"/>
              </a:rPr>
              <a:t> des </a:t>
            </a:r>
            <a:r>
              <a:rPr lang="en-US" sz="2800" dirty="0" err="1">
                <a:solidFill>
                  <a:srgbClr val="FFFFFF"/>
                </a:solidFill>
                <a:latin typeface="+mn-lt"/>
                <a:cs typeface="Arial Rounded MT Bold"/>
              </a:rPr>
              <a:t>joueurs</a:t>
            </a:r>
            <a:r>
              <a:rPr lang="en-US" sz="2800" dirty="0">
                <a:solidFill>
                  <a:srgbClr val="FFFFFF"/>
                </a:solidFill>
                <a:latin typeface="+mn-lt"/>
                <a:cs typeface="Arial Rounded MT 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+mn-lt"/>
                <a:cs typeface="Arial Rounded MT Bold"/>
              </a:rPr>
              <a:t>sur</a:t>
            </a:r>
            <a:r>
              <a:rPr lang="en-US" sz="2800" dirty="0">
                <a:solidFill>
                  <a:srgbClr val="FFFFFF"/>
                </a:solidFill>
                <a:latin typeface="+mn-lt"/>
                <a:cs typeface="Arial Rounded MT Bold"/>
              </a:rPr>
              <a:t> le terrain</a:t>
            </a:r>
          </a:p>
        </p:txBody>
      </p:sp>
      <p:pic>
        <p:nvPicPr>
          <p:cNvPr id="4" name="Image 3" descr="Une image contenant texte, capture d’écran, moniteur&#10;&#10;Description générée automatiquement">
            <a:hlinkClick r:id="rId2"/>
            <a:extLst>
              <a:ext uri="{FF2B5EF4-FFF2-40B4-BE49-F238E27FC236}">
                <a16:creationId xmlns:a16="http://schemas.microsoft.com/office/drawing/2014/main" id="{99328C5F-2ECE-43C9-97B8-EEFD256B6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356992"/>
            <a:ext cx="6382221" cy="3320716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 bwMode="auto">
          <a:xfrm>
            <a:off x="0" y="1340768"/>
            <a:ext cx="914400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rgbClr val="FFFFFF"/>
                </a:solidFill>
                <a:latin typeface="+mn-lt"/>
                <a:cs typeface="Arial Rounded MT Bold"/>
              </a:rPr>
              <a:t>2 </a:t>
            </a:r>
            <a:r>
              <a:rPr lang="en-US" sz="3200" dirty="0" err="1">
                <a:solidFill>
                  <a:srgbClr val="FFFFFF"/>
                </a:solidFill>
                <a:latin typeface="+mn-lt"/>
                <a:cs typeface="Arial Rounded MT Bold"/>
              </a:rPr>
              <a:t>approches</a:t>
            </a:r>
            <a:r>
              <a:rPr lang="en-US" sz="3200" dirty="0">
                <a:solidFill>
                  <a:srgbClr val="FFFFFF"/>
                </a:solidFill>
                <a:latin typeface="+mn-lt"/>
                <a:cs typeface="Arial Rounded MT Bold"/>
              </a:rPr>
              <a:t> pour la </a:t>
            </a:r>
            <a:r>
              <a:rPr lang="en-US" sz="3200" dirty="0" err="1">
                <a:solidFill>
                  <a:srgbClr val="FFFFFF"/>
                </a:solidFill>
                <a:latin typeface="+mn-lt"/>
                <a:cs typeface="Arial Rounded MT Bold"/>
              </a:rPr>
              <a:t>prédiction</a:t>
            </a:r>
            <a:r>
              <a:rPr lang="en-US" sz="3200" dirty="0">
                <a:solidFill>
                  <a:srgbClr val="FFFFFF"/>
                </a:solidFill>
                <a:latin typeface="+mn-lt"/>
                <a:cs typeface="Arial Rounded MT Bold"/>
              </a:rPr>
              <a:t>:</a:t>
            </a:r>
          </a:p>
          <a:p>
            <a:pPr marL="457200" indent="-457200">
              <a:buFont typeface="Symbol" charset="0"/>
              <a:buChar char=""/>
            </a:pPr>
            <a:r>
              <a:rPr lang="en-US" sz="2800" dirty="0" err="1">
                <a:solidFill>
                  <a:srgbClr val="FFFFFF"/>
                </a:solidFill>
                <a:latin typeface="+mn-lt"/>
                <a:cs typeface="Arial Rounded MT Bold"/>
              </a:rPr>
              <a:t>Historique</a:t>
            </a:r>
            <a:r>
              <a:rPr lang="en-US" sz="2800" dirty="0">
                <a:solidFill>
                  <a:srgbClr val="FFFFFF"/>
                </a:solidFill>
                <a:latin typeface="+mn-lt"/>
                <a:cs typeface="Arial Rounded MT Bold"/>
              </a:rPr>
              <a:t> des </a:t>
            </a:r>
            <a:r>
              <a:rPr lang="en-US" sz="2800" dirty="0" err="1">
                <a:solidFill>
                  <a:srgbClr val="FFFFFF"/>
                </a:solidFill>
                <a:latin typeface="+mn-lt"/>
                <a:cs typeface="Arial Rounded MT Bold"/>
              </a:rPr>
              <a:t>équipes</a:t>
            </a:r>
            <a:r>
              <a:rPr lang="en-US" sz="2800" dirty="0">
                <a:solidFill>
                  <a:srgbClr val="FFFFFF"/>
                </a:solidFill>
                <a:latin typeface="+mn-lt"/>
                <a:cs typeface="Arial Rounded MT Bold"/>
              </a:rPr>
              <a:t> qui </a:t>
            </a:r>
            <a:r>
              <a:rPr lang="en-US" sz="2800" dirty="0" err="1">
                <a:solidFill>
                  <a:srgbClr val="FFFFFF"/>
                </a:solidFill>
                <a:latin typeface="+mn-lt"/>
                <a:cs typeface="Arial Rounded MT Bold"/>
              </a:rPr>
              <a:t>s’affrontent</a:t>
            </a:r>
            <a:endParaRPr lang="en-US" sz="2800" dirty="0">
              <a:solidFill>
                <a:srgbClr val="FFFFFF"/>
              </a:solidFill>
              <a:latin typeface="+mn-lt"/>
              <a:cs typeface="Arial Rounded MT Bold"/>
            </a:endParaRPr>
          </a:p>
          <a:p>
            <a:pPr marL="457200" indent="-457200">
              <a:buFont typeface="Symbol" charset="0"/>
              <a:buChar char=""/>
            </a:pPr>
            <a:r>
              <a:rPr lang="en-US" sz="2800" dirty="0" err="1">
                <a:solidFill>
                  <a:srgbClr val="FFFFFF"/>
                </a:solidFill>
                <a:latin typeface="+mn-lt"/>
                <a:cs typeface="Arial Rounded MT Bold"/>
              </a:rPr>
              <a:t>Statistique</a:t>
            </a:r>
            <a:r>
              <a:rPr lang="en-US" sz="2800" dirty="0">
                <a:solidFill>
                  <a:srgbClr val="FFFFFF"/>
                </a:solidFill>
                <a:latin typeface="+mn-lt"/>
                <a:cs typeface="Arial Rounded MT Bold"/>
              </a:rPr>
              <a:t> des </a:t>
            </a:r>
            <a:r>
              <a:rPr lang="en-US" sz="2800" dirty="0" err="1">
                <a:solidFill>
                  <a:srgbClr val="FFFFFF"/>
                </a:solidFill>
                <a:latin typeface="+mn-lt"/>
                <a:cs typeface="Arial Rounded MT Bold"/>
              </a:rPr>
              <a:t>joueurs</a:t>
            </a:r>
            <a:r>
              <a:rPr lang="en-US" sz="2800" dirty="0">
                <a:solidFill>
                  <a:srgbClr val="FFFFFF"/>
                </a:solidFill>
                <a:latin typeface="+mn-lt"/>
                <a:cs typeface="Arial Rounded MT Bold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+mn-lt"/>
                <a:cs typeface="Arial Rounded MT Bold"/>
              </a:rPr>
              <a:t>sur</a:t>
            </a:r>
            <a:r>
              <a:rPr lang="en-US" sz="2800" dirty="0">
                <a:solidFill>
                  <a:srgbClr val="FFFFFF"/>
                </a:solidFill>
                <a:latin typeface="+mn-lt"/>
                <a:cs typeface="Arial Rounded MT Bold"/>
              </a:rPr>
              <a:t> le terrain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0" y="44624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3200" b="1" u="sng" dirty="0" err="1">
                <a:solidFill>
                  <a:srgbClr val="FFFFFF"/>
                </a:solidFill>
                <a:latin typeface="Arial Rounded MT Bold"/>
                <a:cs typeface="Arial Rounded MT Bold"/>
              </a:rPr>
              <a:t>Objectif</a:t>
            </a:r>
            <a:r>
              <a:rPr lang="en-US" sz="3200" b="1" dirty="0">
                <a:solidFill>
                  <a:srgbClr val="FFFFFF"/>
                </a:solidFill>
                <a:latin typeface="Arial Rounded MT Bold"/>
                <a:cs typeface="Arial Rounded MT Bold"/>
              </a:rPr>
              <a:t>:</a:t>
            </a:r>
            <a:r>
              <a:rPr lang="en-US" sz="3200" dirty="0">
                <a:solidFill>
                  <a:srgbClr val="FFFFFF"/>
                </a:solidFill>
                <a:cs typeface="Arial Rounded MT Bold"/>
              </a:rPr>
              <a:t> </a:t>
            </a:r>
          </a:p>
          <a:p>
            <a:r>
              <a:rPr lang="en-US" sz="3200" dirty="0" err="1">
                <a:solidFill>
                  <a:srgbClr val="FFFFFF"/>
                </a:solidFill>
                <a:cs typeface="Arial Rounded MT Bold"/>
              </a:rPr>
              <a:t>prédire</a:t>
            </a:r>
            <a:r>
              <a:rPr lang="en-US" sz="3200" dirty="0">
                <a:solidFill>
                  <a:srgbClr val="FFFFFF"/>
                </a:solidFill>
                <a:cs typeface="Arial Rounded MT Bold"/>
              </a:rPr>
              <a:t> la </a:t>
            </a:r>
            <a:r>
              <a:rPr lang="en-US" sz="3200" b="1" u="sng" dirty="0" err="1">
                <a:solidFill>
                  <a:srgbClr val="FFFFFF"/>
                </a:solidFill>
                <a:cs typeface="Arial Rounded MT Bold"/>
              </a:rPr>
              <a:t>victoire</a:t>
            </a:r>
            <a:r>
              <a:rPr lang="en-US" sz="3200" dirty="0">
                <a:solidFill>
                  <a:srgbClr val="FFFFFF"/>
                </a:solidFill>
                <a:cs typeface="Arial Rounded MT Bold"/>
              </a:rPr>
              <a:t>, la </a:t>
            </a:r>
            <a:r>
              <a:rPr lang="en-US" sz="3200" b="1" u="sng" dirty="0" err="1">
                <a:solidFill>
                  <a:srgbClr val="FFFFFF"/>
                </a:solidFill>
                <a:cs typeface="Arial Rounded MT Bold"/>
              </a:rPr>
              <a:t>défaite</a:t>
            </a:r>
            <a:r>
              <a:rPr lang="en-US" sz="3200" dirty="0">
                <a:solidFill>
                  <a:srgbClr val="FFFFFF"/>
                </a:solidFill>
                <a:cs typeface="Arial Rounded MT 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cs typeface="Arial Rounded MT Bold"/>
              </a:rPr>
              <a:t>ou</a:t>
            </a:r>
            <a:r>
              <a:rPr lang="en-US" sz="3200" dirty="0">
                <a:solidFill>
                  <a:srgbClr val="FFFFFF"/>
                </a:solidFill>
                <a:cs typeface="Arial Rounded MT Bold"/>
              </a:rPr>
              <a:t> le </a:t>
            </a:r>
            <a:r>
              <a:rPr lang="en-US" sz="3200" b="1" u="sng" dirty="0">
                <a:solidFill>
                  <a:srgbClr val="FFFFFF"/>
                </a:solidFill>
                <a:cs typeface="Arial Rounded MT Bold"/>
              </a:rPr>
              <a:t>match </a:t>
            </a:r>
            <a:r>
              <a:rPr lang="en-US" sz="3200" b="1" u="sng" dirty="0" err="1">
                <a:solidFill>
                  <a:srgbClr val="FFFFFF"/>
                </a:solidFill>
                <a:cs typeface="Arial Rounded MT Bold"/>
              </a:rPr>
              <a:t>nul</a:t>
            </a:r>
            <a:endParaRPr lang="en-US" sz="2800" b="1" u="sng" dirty="0">
              <a:solidFill>
                <a:srgbClr val="FFFFFF"/>
              </a:solidFill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79254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 err="1">
                <a:solidFill>
                  <a:srgbClr val="FFFFFF"/>
                </a:solidFill>
                <a:latin typeface="Arial Rounded MT Bold"/>
                <a:cs typeface="Arial Rounded MT Bold"/>
              </a:rPr>
              <a:t>Création</a:t>
            </a:r>
            <a:r>
              <a:rPr lang="en-US" sz="4000" dirty="0">
                <a:solidFill>
                  <a:srgbClr val="FFFFFF"/>
                </a:solidFill>
                <a:latin typeface="Arial Rounded MT Bold"/>
                <a:cs typeface="Arial Rounded MT Bold"/>
              </a:rPr>
              <a:t> du Dataset </a:t>
            </a:r>
            <a:r>
              <a:rPr lang="en-US" sz="4000" dirty="0" err="1">
                <a:solidFill>
                  <a:srgbClr val="FFFFFF"/>
                </a:solidFill>
                <a:latin typeface="Arial Rounded MT Bold"/>
                <a:cs typeface="Arial Rounded MT Bold"/>
              </a:rPr>
              <a:t>d’entrainement</a:t>
            </a:r>
            <a:endParaRPr lang="en-US" sz="4000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5" name="Image 4" descr="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3528392" cy="905399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251520" y="1196752"/>
            <a:ext cx="374441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FFFFFF"/>
                </a:solidFill>
              </a:rPr>
              <a:t>Source:</a:t>
            </a:r>
          </a:p>
        </p:txBody>
      </p:sp>
      <p:sp>
        <p:nvSpPr>
          <p:cNvPr id="8" name="Flèche vers le bas 7"/>
          <p:cNvSpPr/>
          <p:nvPr/>
        </p:nvSpPr>
        <p:spPr>
          <a:xfrm>
            <a:off x="1835695" y="2710040"/>
            <a:ext cx="648072" cy="370001"/>
          </a:xfrm>
          <a:prstGeom prst="downArrow">
            <a:avLst>
              <a:gd name="adj1" fmla="val 40202"/>
              <a:gd name="adj2" fmla="val 50000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1"/>
          <p:cNvSpPr txBox="1">
            <a:spLocks/>
          </p:cNvSpPr>
          <p:nvPr/>
        </p:nvSpPr>
        <p:spPr bwMode="auto">
          <a:xfrm>
            <a:off x="107502" y="3140968"/>
            <a:ext cx="4104458" cy="1512168"/>
          </a:xfrm>
          <a:prstGeom prst="rect">
            <a:avLst/>
          </a:prstGeom>
          <a:solidFill>
            <a:schemeClr val="accent1">
              <a:alpha val="16000"/>
            </a:schemeClr>
          </a:solidFill>
          <a:ln w="44450">
            <a:solidFill>
              <a:srgbClr val="CCFFCC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2400" dirty="0">
                <a:solidFill>
                  <a:srgbClr val="FFFFFF"/>
                </a:solidFill>
                <a:latin typeface="+mn-lt"/>
                <a:cs typeface="Arial Rounded MT Bold"/>
              </a:rPr>
              <a:t>9 </a:t>
            </a:r>
            <a:r>
              <a:rPr lang="en-US" sz="2400" dirty="0" err="1">
                <a:solidFill>
                  <a:srgbClr val="FFFFFF"/>
                </a:solidFill>
                <a:latin typeface="+mn-lt"/>
                <a:cs typeface="Arial Rounded MT Bold"/>
              </a:rPr>
              <a:t>ligues</a:t>
            </a:r>
            <a:r>
              <a:rPr lang="en-US" sz="2400" dirty="0">
                <a:solidFill>
                  <a:srgbClr val="FFFFFF"/>
                </a:solidFill>
                <a:latin typeface="+mn-lt"/>
                <a:cs typeface="Arial Rounded MT Bold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n-lt"/>
                <a:cs typeface="Arial Rounded MT Bold"/>
              </a:rPr>
              <a:t>européennes</a:t>
            </a:r>
            <a:r>
              <a:rPr lang="en-US" sz="2400" dirty="0">
                <a:solidFill>
                  <a:srgbClr val="FFFFFF"/>
                </a:solidFill>
                <a:latin typeface="+mn-lt"/>
                <a:cs typeface="Arial Rounded MT Bold"/>
              </a:rPr>
              <a:t>, </a:t>
            </a:r>
          </a:p>
          <a:p>
            <a:r>
              <a:rPr lang="en-US" sz="2400" dirty="0">
                <a:solidFill>
                  <a:srgbClr val="FFFFFF"/>
                </a:solidFill>
                <a:latin typeface="+mn-lt"/>
                <a:cs typeface="Arial Rounded MT Bold"/>
              </a:rPr>
              <a:t>20 </a:t>
            </a:r>
            <a:r>
              <a:rPr lang="en-US" sz="2400" dirty="0" err="1">
                <a:solidFill>
                  <a:srgbClr val="FFFFFF"/>
                </a:solidFill>
                <a:latin typeface="+mn-lt"/>
                <a:cs typeface="Arial Rounded MT Bold"/>
              </a:rPr>
              <a:t>années</a:t>
            </a:r>
            <a:r>
              <a:rPr lang="en-US" sz="2400" dirty="0">
                <a:solidFill>
                  <a:srgbClr val="FFFFFF"/>
                </a:solidFill>
                <a:latin typeface="+mn-lt"/>
                <a:cs typeface="Arial Rounded MT Bold"/>
              </a:rPr>
              <a:t>:</a:t>
            </a:r>
          </a:p>
          <a:p>
            <a:pPr marL="457200" indent="-457200">
              <a:buFont typeface="Symbol" charset="0"/>
              <a:buChar char=""/>
            </a:pPr>
            <a:r>
              <a:rPr lang="en-US" sz="2400" dirty="0">
                <a:solidFill>
                  <a:srgbClr val="FFFFFF"/>
                </a:solidFill>
                <a:latin typeface="+mn-lt"/>
                <a:cs typeface="Arial Rounded MT Bold"/>
              </a:rPr>
              <a:t>50k </a:t>
            </a:r>
            <a:r>
              <a:rPr lang="en-US" sz="2400" dirty="0" err="1">
                <a:solidFill>
                  <a:srgbClr val="FFFFFF"/>
                </a:solidFill>
                <a:latin typeface="+mn-lt"/>
                <a:cs typeface="Arial Rounded MT Bold"/>
              </a:rPr>
              <a:t>matchs</a:t>
            </a:r>
            <a:endParaRPr lang="en-US" sz="2400" dirty="0">
              <a:solidFill>
                <a:srgbClr val="FFFFFF"/>
              </a:solidFill>
              <a:latin typeface="+mn-lt"/>
              <a:cs typeface="Arial Rounded MT Bold"/>
            </a:endParaRPr>
          </a:p>
          <a:p>
            <a:pPr marL="457200" indent="-457200">
              <a:buFont typeface="Symbol" charset="0"/>
              <a:buChar char=""/>
            </a:pPr>
            <a:r>
              <a:rPr lang="en-US" sz="2400" dirty="0">
                <a:solidFill>
                  <a:srgbClr val="FFFFFF"/>
                </a:solidFill>
                <a:latin typeface="+mn-lt"/>
                <a:cs typeface="Arial Rounded MT Bold"/>
              </a:rPr>
              <a:t>100 </a:t>
            </a:r>
            <a:r>
              <a:rPr lang="en-US" sz="2400" dirty="0" err="1">
                <a:solidFill>
                  <a:srgbClr val="FFFFFF"/>
                </a:solidFill>
                <a:latin typeface="+mn-lt"/>
                <a:cs typeface="Arial Rounded MT Bold"/>
              </a:rPr>
              <a:t>colonnes</a:t>
            </a:r>
            <a:r>
              <a:rPr lang="en-US" sz="2400" dirty="0">
                <a:solidFill>
                  <a:srgbClr val="FFFFFF"/>
                </a:solidFill>
                <a:latin typeface="+mn-lt"/>
                <a:cs typeface="Arial Rounded MT Bold"/>
              </a:rPr>
              <a:t> / </a:t>
            </a:r>
            <a:r>
              <a:rPr lang="en-US" sz="2400" dirty="0" err="1">
                <a:solidFill>
                  <a:srgbClr val="FFFFFF"/>
                </a:solidFill>
                <a:latin typeface="+mn-lt"/>
                <a:cs typeface="Arial Rounded MT Bold"/>
              </a:rPr>
              <a:t>matchs</a:t>
            </a:r>
            <a:endParaRPr lang="en-US" sz="2400" dirty="0">
              <a:solidFill>
                <a:srgbClr val="FFFFFF"/>
              </a:solidFill>
              <a:latin typeface="+mn-lt"/>
              <a:cs typeface="Arial Rounded MT Bold"/>
            </a:endParaRPr>
          </a:p>
        </p:txBody>
      </p:sp>
      <p:cxnSp>
        <p:nvCxnSpPr>
          <p:cNvPr id="13" name="Connecteur en angle 12"/>
          <p:cNvCxnSpPr>
            <a:cxnSpLocks/>
            <a:stCxn id="9" idx="3"/>
            <a:endCxn id="24" idx="1"/>
          </p:cNvCxnSpPr>
          <p:nvPr/>
        </p:nvCxnSpPr>
        <p:spPr>
          <a:xfrm flipV="1">
            <a:off x="4211960" y="1952836"/>
            <a:ext cx="936104" cy="1944216"/>
          </a:xfrm>
          <a:prstGeom prst="bentConnector3">
            <a:avLst>
              <a:gd name="adj1" fmla="val 50000"/>
            </a:avLst>
          </a:prstGeom>
          <a:ln w="1111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 txBox="1">
            <a:spLocks/>
          </p:cNvSpPr>
          <p:nvPr/>
        </p:nvSpPr>
        <p:spPr bwMode="auto">
          <a:xfrm>
            <a:off x="5148064" y="1268760"/>
            <a:ext cx="3851920" cy="1368152"/>
          </a:xfrm>
          <a:prstGeom prst="rect">
            <a:avLst/>
          </a:prstGeom>
          <a:solidFill>
            <a:schemeClr val="accent1">
              <a:alpha val="16000"/>
            </a:schemeClr>
          </a:solidFill>
          <a:ln w="44450">
            <a:solidFill>
              <a:srgbClr val="CCFFCC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2400" b="1" u="sng" dirty="0">
                <a:solidFill>
                  <a:srgbClr val="FFFFFF"/>
                </a:solidFill>
                <a:latin typeface="+mn-lt"/>
                <a:cs typeface="Arial Rounded MT Bold"/>
              </a:rPr>
              <a:t>Selection des </a:t>
            </a:r>
            <a:r>
              <a:rPr lang="en-US" sz="2400" b="1" u="sng" dirty="0" err="1">
                <a:solidFill>
                  <a:srgbClr val="FFFFFF"/>
                </a:solidFill>
                <a:latin typeface="+mn-lt"/>
                <a:cs typeface="Arial Rounded MT Bold"/>
              </a:rPr>
              <a:t>colonnes</a:t>
            </a:r>
            <a:r>
              <a:rPr lang="en-US" sz="2400" b="1" u="sng" dirty="0">
                <a:solidFill>
                  <a:srgbClr val="FFFFFF"/>
                </a:solidFill>
                <a:latin typeface="+mn-lt"/>
                <a:cs typeface="Arial Rounded MT Bold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cs typeface="Arial Rounded MT Bold"/>
              </a:rPr>
              <a:t>Buts </a:t>
            </a:r>
            <a:r>
              <a:rPr lang="en-US" sz="2000" dirty="0" err="1">
                <a:solidFill>
                  <a:srgbClr val="FFFFFF"/>
                </a:solidFill>
                <a:latin typeface="+mn-lt"/>
                <a:cs typeface="Arial Rounded MT Bold"/>
              </a:rPr>
              <a:t>marqués</a:t>
            </a:r>
            <a:r>
              <a:rPr lang="en-US" sz="2000" dirty="0">
                <a:solidFill>
                  <a:srgbClr val="FFFFFF"/>
                </a:solidFill>
                <a:latin typeface="+mn-lt"/>
                <a:cs typeface="Arial Rounded MT Bold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+mn-lt"/>
                <a:cs typeface="Arial Rounded MT Bold"/>
              </a:rPr>
              <a:t>tirs</a:t>
            </a:r>
            <a:r>
              <a:rPr lang="en-US" sz="2000" dirty="0">
                <a:solidFill>
                  <a:srgbClr val="FFFFFF"/>
                </a:solidFill>
                <a:latin typeface="+mn-lt"/>
                <a:cs typeface="Arial Rounded MT Bold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+mn-lt"/>
                <a:cs typeface="Arial Rounded MT Bold"/>
              </a:rPr>
              <a:t>cadrés</a:t>
            </a:r>
            <a:r>
              <a:rPr lang="en-US" sz="2000" dirty="0">
                <a:solidFill>
                  <a:srgbClr val="FFFFFF"/>
                </a:solidFill>
                <a:latin typeface="+mn-lt"/>
                <a:cs typeface="Arial Rounded MT Bold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+mn-lt"/>
                <a:cs typeface="Arial Rounded MT Bold"/>
              </a:rPr>
              <a:t>tirs</a:t>
            </a:r>
            <a:r>
              <a:rPr lang="en-US" sz="2000" dirty="0">
                <a:solidFill>
                  <a:srgbClr val="FFFFFF"/>
                </a:solidFill>
                <a:latin typeface="+mn-lt"/>
                <a:cs typeface="Arial Rounded MT Bold"/>
              </a:rPr>
              <a:t> non </a:t>
            </a:r>
            <a:r>
              <a:rPr lang="en-US" sz="2000" dirty="0" err="1">
                <a:solidFill>
                  <a:srgbClr val="FFFFFF"/>
                </a:solidFill>
                <a:latin typeface="+mn-lt"/>
                <a:cs typeface="Arial Rounded MT Bold"/>
              </a:rPr>
              <a:t>cadrés</a:t>
            </a:r>
            <a:endParaRPr lang="en-US" sz="2000" dirty="0">
              <a:solidFill>
                <a:srgbClr val="FFFFFF"/>
              </a:solidFill>
              <a:latin typeface="+mn-lt"/>
              <a:cs typeface="Arial Rounded MT Bold"/>
            </a:endParaRPr>
          </a:p>
        </p:txBody>
      </p:sp>
      <p:sp>
        <p:nvSpPr>
          <p:cNvPr id="38" name="Flèche vers le bas 37"/>
          <p:cNvSpPr/>
          <p:nvPr/>
        </p:nvSpPr>
        <p:spPr>
          <a:xfrm>
            <a:off x="6768245" y="2719610"/>
            <a:ext cx="648072" cy="348568"/>
          </a:xfrm>
          <a:prstGeom prst="downArrow">
            <a:avLst>
              <a:gd name="adj1" fmla="val 40202"/>
              <a:gd name="adj2" fmla="val 45699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re 1"/>
          <p:cNvSpPr txBox="1">
            <a:spLocks/>
          </p:cNvSpPr>
          <p:nvPr/>
        </p:nvSpPr>
        <p:spPr bwMode="auto">
          <a:xfrm>
            <a:off x="4932042" y="3140968"/>
            <a:ext cx="4104456" cy="1296144"/>
          </a:xfrm>
          <a:prstGeom prst="rect">
            <a:avLst/>
          </a:prstGeom>
          <a:solidFill>
            <a:schemeClr val="accent1">
              <a:alpha val="16000"/>
            </a:schemeClr>
          </a:solidFill>
          <a:ln w="44450">
            <a:solidFill>
              <a:srgbClr val="CCFFCC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2000" b="1" u="sng" dirty="0">
                <a:solidFill>
                  <a:srgbClr val="FFFFFF"/>
                </a:solidFill>
                <a:latin typeface="+mn-lt"/>
                <a:cs typeface="Arial Rounded MT Bold"/>
              </a:rPr>
              <a:t>Transformation des </a:t>
            </a:r>
            <a:r>
              <a:rPr lang="en-US" sz="2000" b="1" u="sng" dirty="0" err="1">
                <a:solidFill>
                  <a:srgbClr val="FFFFFF"/>
                </a:solidFill>
                <a:latin typeface="+mn-lt"/>
                <a:cs typeface="Arial Rounded MT Bold"/>
              </a:rPr>
              <a:t>données</a:t>
            </a:r>
            <a:r>
              <a:rPr lang="en-US" sz="2000" b="1" u="sng" dirty="0">
                <a:solidFill>
                  <a:srgbClr val="FFFFFF"/>
                </a:solidFill>
                <a:latin typeface="+mn-lt"/>
                <a:cs typeface="Arial Rounded MT Bold"/>
              </a:rPr>
              <a:t>:</a:t>
            </a:r>
          </a:p>
          <a:p>
            <a:r>
              <a:rPr lang="en-US" sz="2200" dirty="0" err="1">
                <a:solidFill>
                  <a:srgbClr val="FFFFFF"/>
                </a:solidFill>
                <a:latin typeface="+mn-lt"/>
                <a:cs typeface="Arial Rounded MT Bold"/>
              </a:rPr>
              <a:t>Historique</a:t>
            </a:r>
            <a:r>
              <a:rPr lang="en-US" sz="2200" dirty="0">
                <a:solidFill>
                  <a:srgbClr val="FFFFFF"/>
                </a:solidFill>
                <a:latin typeface="+mn-lt"/>
                <a:cs typeface="Arial Rounded MT Bold"/>
              </a:rPr>
              <a:t> de </a:t>
            </a:r>
            <a:r>
              <a:rPr lang="en-US" sz="2200" dirty="0" err="1">
                <a:solidFill>
                  <a:srgbClr val="FFFFFF"/>
                </a:solidFill>
                <a:latin typeface="+mn-lt"/>
                <a:cs typeface="Arial Rounded MT Bold"/>
              </a:rPr>
              <a:t>chaque</a:t>
            </a:r>
            <a:r>
              <a:rPr lang="en-US" sz="2200" dirty="0">
                <a:solidFill>
                  <a:srgbClr val="FFFFFF"/>
                </a:solidFill>
                <a:latin typeface="+mn-lt"/>
                <a:cs typeface="Arial Rounded MT Bold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+mn-lt"/>
                <a:cs typeface="Arial Rounded MT Bold"/>
              </a:rPr>
              <a:t>équipe</a:t>
            </a:r>
            <a:r>
              <a:rPr lang="en-US" sz="2200" dirty="0">
                <a:solidFill>
                  <a:srgbClr val="FFFFFF"/>
                </a:solidFill>
                <a:latin typeface="+mn-lt"/>
                <a:cs typeface="Arial Rounded MT Bold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+mn-lt"/>
                <a:cs typeface="Arial Rounded MT Bold"/>
              </a:rPr>
              <a:t>sur</a:t>
            </a:r>
            <a:r>
              <a:rPr lang="en-US" sz="2200" dirty="0">
                <a:solidFill>
                  <a:srgbClr val="FFFFFF"/>
                </a:solidFill>
                <a:latin typeface="+mn-lt"/>
                <a:cs typeface="Arial Rounded MT Bold"/>
              </a:rPr>
              <a:t> les 10 </a:t>
            </a:r>
            <a:r>
              <a:rPr lang="en-US" sz="2200" dirty="0" err="1">
                <a:solidFill>
                  <a:srgbClr val="FFFFFF"/>
                </a:solidFill>
                <a:latin typeface="+mn-lt"/>
                <a:cs typeface="Arial Rounded MT Bold"/>
              </a:rPr>
              <a:t>derniers</a:t>
            </a:r>
            <a:r>
              <a:rPr lang="en-US" sz="2200" dirty="0">
                <a:solidFill>
                  <a:srgbClr val="FFFFFF"/>
                </a:solidFill>
                <a:latin typeface="+mn-lt"/>
                <a:cs typeface="Arial Rounded MT Bold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+mn-lt"/>
                <a:cs typeface="Arial Rounded MT Bold"/>
              </a:rPr>
              <a:t>matchs</a:t>
            </a:r>
            <a:endParaRPr lang="en-US" sz="2200" dirty="0">
              <a:solidFill>
                <a:srgbClr val="FFFFFF"/>
              </a:solidFill>
              <a:latin typeface="+mn-lt"/>
              <a:cs typeface="Arial Rounded MT Bold"/>
            </a:endParaRPr>
          </a:p>
          <a:p>
            <a:endParaRPr lang="en-US" sz="2000" dirty="0">
              <a:solidFill>
                <a:srgbClr val="FFFFFF"/>
              </a:solidFill>
              <a:latin typeface="+mn-lt"/>
              <a:cs typeface="Arial Rounded MT Bold"/>
            </a:endParaRPr>
          </a:p>
        </p:txBody>
      </p:sp>
      <p:sp>
        <p:nvSpPr>
          <p:cNvPr id="45" name="Titre 1"/>
          <p:cNvSpPr txBox="1">
            <a:spLocks/>
          </p:cNvSpPr>
          <p:nvPr/>
        </p:nvSpPr>
        <p:spPr bwMode="auto">
          <a:xfrm>
            <a:off x="467544" y="5127464"/>
            <a:ext cx="8496944" cy="1613904"/>
          </a:xfrm>
          <a:prstGeom prst="rect">
            <a:avLst/>
          </a:prstGeom>
          <a:solidFill>
            <a:schemeClr val="accent1">
              <a:alpha val="16000"/>
            </a:schemeClr>
          </a:solidFill>
          <a:ln w="44450">
            <a:solidFill>
              <a:srgbClr val="CCFFCC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2000" b="1" u="sng" dirty="0">
                <a:solidFill>
                  <a:srgbClr val="FFFFFF"/>
                </a:solidFill>
                <a:latin typeface="+mn-lt"/>
                <a:cs typeface="Arial Rounded MT Bold"/>
              </a:rPr>
              <a:t>Dataset de 25 000 </a:t>
            </a:r>
            <a:r>
              <a:rPr lang="en-US" sz="2000" b="1" u="sng" dirty="0" err="1">
                <a:solidFill>
                  <a:srgbClr val="FFFFFF"/>
                </a:solidFill>
                <a:latin typeface="+mn-lt"/>
                <a:cs typeface="Arial Rounded MT Bold"/>
              </a:rPr>
              <a:t>lignes</a:t>
            </a:r>
            <a:r>
              <a:rPr lang="en-US" sz="2000" b="1" u="sng" dirty="0">
                <a:solidFill>
                  <a:srgbClr val="FFFFFF"/>
                </a:solidFill>
                <a:latin typeface="+mn-lt"/>
                <a:cs typeface="Arial Rounded MT Bold"/>
              </a:rPr>
              <a:t> et</a:t>
            </a:r>
          </a:p>
          <a:p>
            <a:r>
              <a:rPr lang="en-US" sz="2000" b="1" u="sng" dirty="0">
                <a:solidFill>
                  <a:srgbClr val="FFFFFF"/>
                </a:solidFill>
                <a:latin typeface="+mn-lt"/>
                <a:cs typeface="Arial Rounded MT Bold"/>
              </a:rPr>
              <a:t>18</a:t>
            </a:r>
            <a:r>
              <a:rPr lang="en-US" sz="2000" u="sng" dirty="0">
                <a:solidFill>
                  <a:srgbClr val="FFFFFF"/>
                </a:solidFill>
                <a:latin typeface="+mn-lt"/>
                <a:cs typeface="Arial Rounded MT Bold"/>
              </a:rPr>
              <a:t> (9x2) </a:t>
            </a:r>
            <a:r>
              <a:rPr lang="en-US" sz="2000" b="1" u="sng" dirty="0">
                <a:solidFill>
                  <a:srgbClr val="FFFFFF"/>
                </a:solidFill>
                <a:latin typeface="+mn-lt"/>
                <a:cs typeface="Arial Rounded MT Bold"/>
              </a:rPr>
              <a:t>features </a:t>
            </a:r>
            <a:r>
              <a:rPr lang="en-US" sz="2000" u="sng" dirty="0">
                <a:solidFill>
                  <a:srgbClr val="FFFFFF"/>
                </a:solidFill>
                <a:latin typeface="+mn-lt"/>
                <a:cs typeface="Arial Rounded MT Bold"/>
              </a:rPr>
              <a:t>/ </a:t>
            </a:r>
            <a:r>
              <a:rPr lang="en-US" sz="2000" u="sng" dirty="0" err="1">
                <a:solidFill>
                  <a:srgbClr val="FFFFFF"/>
                </a:solidFill>
                <a:latin typeface="+mn-lt"/>
                <a:cs typeface="Arial Rounded MT Bold"/>
              </a:rPr>
              <a:t>matchs</a:t>
            </a:r>
            <a:r>
              <a:rPr lang="en-US" sz="2000" u="sng" dirty="0">
                <a:solidFill>
                  <a:srgbClr val="FFFFFF"/>
                </a:solidFill>
                <a:latin typeface="+mn-lt"/>
                <a:cs typeface="Arial Rounded MT Bold"/>
              </a:rPr>
              <a:t>, </a:t>
            </a:r>
            <a:r>
              <a:rPr lang="en-US" sz="2000" b="1" u="sng" dirty="0" err="1">
                <a:solidFill>
                  <a:srgbClr val="FFFFFF"/>
                </a:solidFill>
                <a:latin typeface="+mn-lt"/>
                <a:cs typeface="Arial Rounded MT Bold"/>
              </a:rPr>
              <a:t>somme</a:t>
            </a:r>
            <a:r>
              <a:rPr lang="en-US" sz="2000" u="sng" dirty="0">
                <a:solidFill>
                  <a:srgbClr val="FFFFFF"/>
                </a:solidFill>
                <a:latin typeface="+mn-lt"/>
                <a:cs typeface="Arial Rounded MT Bold"/>
              </a:rPr>
              <a:t> sur les </a:t>
            </a:r>
            <a:r>
              <a:rPr lang="en-US" sz="2000" b="1" u="sng" dirty="0">
                <a:solidFill>
                  <a:srgbClr val="FFFFFF"/>
                </a:solidFill>
                <a:latin typeface="+mn-lt"/>
                <a:cs typeface="Arial Rounded MT Bold"/>
              </a:rPr>
              <a:t>10 </a:t>
            </a:r>
            <a:r>
              <a:rPr lang="en-US" sz="2000" b="1" u="sng" dirty="0" err="1">
                <a:solidFill>
                  <a:srgbClr val="FFFFFF"/>
                </a:solidFill>
                <a:latin typeface="+mn-lt"/>
                <a:cs typeface="Arial Rounded MT Bold"/>
              </a:rPr>
              <a:t>derniers</a:t>
            </a:r>
            <a:r>
              <a:rPr lang="en-US" sz="2000" b="1" u="sng" dirty="0">
                <a:solidFill>
                  <a:srgbClr val="FFFFFF"/>
                </a:solidFill>
                <a:latin typeface="+mn-lt"/>
                <a:cs typeface="Arial Rounded MT Bold"/>
              </a:rPr>
              <a:t> </a:t>
            </a:r>
            <a:r>
              <a:rPr lang="en-US" sz="2000" b="1" u="sng" dirty="0" err="1">
                <a:solidFill>
                  <a:srgbClr val="FFFFFF"/>
                </a:solidFill>
                <a:latin typeface="+mn-lt"/>
                <a:cs typeface="Arial Rounded MT Bold"/>
              </a:rPr>
              <a:t>matchs</a:t>
            </a:r>
            <a:r>
              <a:rPr lang="en-US" sz="2000" b="1" u="sng" dirty="0">
                <a:solidFill>
                  <a:srgbClr val="FFFFFF"/>
                </a:solidFill>
                <a:latin typeface="+mn-lt"/>
                <a:cs typeface="Arial Rounded MT Bold"/>
              </a:rPr>
              <a:t> </a:t>
            </a:r>
            <a:r>
              <a:rPr lang="en-US" sz="2000" u="sng" dirty="0">
                <a:solidFill>
                  <a:srgbClr val="FFFFFF"/>
                </a:solidFill>
                <a:latin typeface="+mn-lt"/>
                <a:cs typeface="Arial Rounded MT Bold"/>
              </a:rPr>
              <a:t>de:</a:t>
            </a:r>
          </a:p>
          <a:p>
            <a:r>
              <a:rPr lang="en-US" sz="2000" dirty="0">
                <a:solidFill>
                  <a:srgbClr val="FFFFFF"/>
                </a:solidFill>
                <a:latin typeface="+mn-lt"/>
                <a:cs typeface="Arial Rounded MT Bold"/>
              </a:rPr>
              <a:t>Win | Loss | Draw | Goals | Goals conceded | Shots | Shots on target |</a:t>
            </a:r>
          </a:p>
          <a:p>
            <a:r>
              <a:rPr lang="en-US" sz="2000" dirty="0">
                <a:solidFill>
                  <a:srgbClr val="FFFFFF"/>
                </a:solidFill>
                <a:latin typeface="+mn-lt"/>
                <a:cs typeface="Arial Rounded MT Bold"/>
              </a:rPr>
              <a:t>Shots conceded | Shots on target conceded</a:t>
            </a:r>
          </a:p>
          <a:p>
            <a:r>
              <a:rPr lang="en-US" sz="2000" dirty="0">
                <a:solidFill>
                  <a:srgbClr val="FFFFFF"/>
                </a:solidFill>
                <a:latin typeface="+mn-lt"/>
                <a:cs typeface="Arial Rounded MT Bold"/>
              </a:rPr>
              <a:t>Target : résultat des </a:t>
            </a:r>
            <a:r>
              <a:rPr lang="en-US" sz="2000" dirty="0" err="1">
                <a:solidFill>
                  <a:srgbClr val="FFFFFF"/>
                </a:solidFill>
                <a:latin typeface="+mn-lt"/>
                <a:cs typeface="Arial Rounded MT Bold"/>
              </a:rPr>
              <a:t>matchs</a:t>
            </a:r>
            <a:r>
              <a:rPr lang="en-US" sz="2000" dirty="0">
                <a:solidFill>
                  <a:srgbClr val="FFFFFF"/>
                </a:solidFill>
                <a:latin typeface="+mn-lt"/>
                <a:cs typeface="Arial Rounded MT Bold"/>
              </a:rPr>
              <a:t> (Domicile vs </a:t>
            </a:r>
            <a:r>
              <a:rPr lang="en-US" sz="2000" dirty="0" err="1">
                <a:solidFill>
                  <a:srgbClr val="FFFFFF"/>
                </a:solidFill>
                <a:latin typeface="+mn-lt"/>
                <a:cs typeface="Arial Rounded MT Bold"/>
              </a:rPr>
              <a:t>Visiteur</a:t>
            </a:r>
            <a:r>
              <a:rPr lang="en-US" sz="2000" dirty="0">
                <a:solidFill>
                  <a:srgbClr val="FFFFFF"/>
                </a:solidFill>
                <a:latin typeface="+mn-lt"/>
                <a:cs typeface="Arial Rounded MT Bold"/>
              </a:rPr>
              <a:t>)</a:t>
            </a:r>
          </a:p>
        </p:txBody>
      </p:sp>
      <p:cxnSp>
        <p:nvCxnSpPr>
          <p:cNvPr id="47" name="Connecteur en angle 46"/>
          <p:cNvCxnSpPr>
            <a:cxnSpLocks/>
            <a:stCxn id="42" idx="2"/>
            <a:endCxn id="45" idx="0"/>
          </p:cNvCxnSpPr>
          <p:nvPr/>
        </p:nvCxnSpPr>
        <p:spPr>
          <a:xfrm rot="5400000">
            <a:off x="5504967" y="3648161"/>
            <a:ext cx="690352" cy="2268254"/>
          </a:xfrm>
          <a:prstGeom prst="bentConnector3">
            <a:avLst>
              <a:gd name="adj1" fmla="val 34800"/>
            </a:avLst>
          </a:prstGeom>
          <a:ln w="984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88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24" grpId="0" animBg="1"/>
      <p:bldP spid="38" grpId="0" animBg="1"/>
      <p:bldP spid="42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40152" y="3095252"/>
            <a:ext cx="2848808" cy="36461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>
                <a:solidFill>
                  <a:srgbClr val="FFFFFF"/>
                </a:solidFill>
                <a:latin typeface="Arial Rounded MT Bold"/>
                <a:cs typeface="Arial Rounded MT Bold"/>
              </a:rPr>
              <a:t>Selection du </a:t>
            </a:r>
            <a:r>
              <a:rPr lang="en-US" sz="4000" dirty="0" err="1">
                <a:solidFill>
                  <a:srgbClr val="FFFFFF"/>
                </a:solidFill>
                <a:latin typeface="Arial Rounded MT Bold"/>
                <a:cs typeface="Arial Rounded MT Bold"/>
              </a:rPr>
              <a:t>Modèle</a:t>
            </a:r>
            <a:endParaRPr lang="en-US" sz="4000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9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8" y="3212976"/>
            <a:ext cx="5341610" cy="36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Bouée 9"/>
          <p:cNvSpPr/>
          <p:nvPr/>
        </p:nvSpPr>
        <p:spPr>
          <a:xfrm>
            <a:off x="3851920" y="5557336"/>
            <a:ext cx="338336" cy="648072"/>
          </a:xfrm>
          <a:prstGeom prst="donut">
            <a:avLst>
              <a:gd name="adj" fmla="val 3536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75968" y="1052736"/>
            <a:ext cx="84121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fr" sz="2400" dirty="0">
                <a:solidFill>
                  <a:srgbClr val="FFFFFF"/>
                </a:solidFill>
              </a:rPr>
              <a:t>≠ modèles ont été testé</a:t>
            </a:r>
            <a:r>
              <a:rPr lang="fr-FR" sz="2400" dirty="0">
                <a:solidFill>
                  <a:srgbClr val="FFFFFF"/>
                </a:solidFill>
              </a:rPr>
              <a:t>s</a:t>
            </a:r>
            <a:r>
              <a:rPr lang="fr" sz="2400" dirty="0">
                <a:solidFill>
                  <a:srgbClr val="FFFFFF"/>
                </a:solidFill>
              </a:rPr>
              <a:t> </a:t>
            </a:r>
            <a:r>
              <a:rPr lang="fr-FR" sz="2400" dirty="0">
                <a:solidFill>
                  <a:srgbClr val="FFFFFF"/>
                </a:solidFill>
              </a:rPr>
              <a:t>: </a:t>
            </a:r>
          </a:p>
          <a:p>
            <a:pPr marL="139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fr-FR" sz="2400" dirty="0">
                <a:solidFill>
                  <a:srgbClr val="FFFFFF"/>
                </a:solidFill>
              </a:rPr>
              <a:t>(</a:t>
            </a:r>
            <a:r>
              <a:rPr lang="fr-FR" sz="2400" dirty="0" err="1">
                <a:solidFill>
                  <a:srgbClr val="FFFFFF"/>
                </a:solidFill>
              </a:rPr>
              <a:t>logistic</a:t>
            </a:r>
            <a:r>
              <a:rPr lang="fr-FR" sz="2400" dirty="0">
                <a:solidFill>
                  <a:srgbClr val="FFFFFF"/>
                </a:solidFill>
              </a:rPr>
              <a:t> </a:t>
            </a:r>
            <a:r>
              <a:rPr lang="fr-FR" sz="2400" dirty="0" err="1">
                <a:solidFill>
                  <a:srgbClr val="FFFFFF"/>
                </a:solidFill>
              </a:rPr>
              <a:t>regression</a:t>
            </a:r>
            <a:r>
              <a:rPr lang="fr-FR" sz="2400" dirty="0">
                <a:solidFill>
                  <a:srgbClr val="FFFFFF"/>
                </a:solidFill>
              </a:rPr>
              <a:t>, </a:t>
            </a:r>
            <a:r>
              <a:rPr lang="fr-FR" sz="2400" dirty="0" err="1">
                <a:solidFill>
                  <a:srgbClr val="FFFFFF"/>
                </a:solidFill>
              </a:rPr>
              <a:t>random</a:t>
            </a:r>
            <a:r>
              <a:rPr lang="fr-FR" sz="2400" dirty="0">
                <a:solidFill>
                  <a:srgbClr val="FFFFFF"/>
                </a:solidFill>
              </a:rPr>
              <a:t> </a:t>
            </a:r>
            <a:r>
              <a:rPr lang="fr-FR" sz="2400" dirty="0" err="1">
                <a:solidFill>
                  <a:srgbClr val="FFFFFF"/>
                </a:solidFill>
              </a:rPr>
              <a:t>forest</a:t>
            </a:r>
            <a:r>
              <a:rPr lang="fr-FR" sz="2400" dirty="0">
                <a:solidFill>
                  <a:srgbClr val="FFFFFF"/>
                </a:solidFill>
              </a:rPr>
              <a:t>, SVM, </a:t>
            </a:r>
            <a:r>
              <a:rPr lang="fr-FR" sz="2400" dirty="0" err="1">
                <a:solidFill>
                  <a:srgbClr val="FFFFFF"/>
                </a:solidFill>
              </a:rPr>
              <a:t>ADAboost</a:t>
            </a:r>
            <a:r>
              <a:rPr lang="fr-FR" sz="2400" dirty="0">
                <a:solidFill>
                  <a:srgbClr val="FFFFFF"/>
                </a:solidFill>
              </a:rPr>
              <a:t>, MLP</a:t>
            </a:r>
            <a:r>
              <a:rPr lang="is-IS" sz="2400" dirty="0">
                <a:solidFill>
                  <a:srgbClr val="FFFFFF"/>
                </a:solidFill>
              </a:rPr>
              <a:t>…)</a:t>
            </a:r>
            <a:r>
              <a:rPr lang="fr-FR" sz="2400" dirty="0">
                <a:solidFill>
                  <a:srgbClr val="FFFFFF"/>
                </a:solidFill>
              </a:rPr>
              <a:t> </a:t>
            </a:r>
            <a:r>
              <a:rPr lang="fr" sz="2400" dirty="0">
                <a:solidFill>
                  <a:srgbClr val="FFFFFF"/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-86266" y="1887215"/>
                <a:ext cx="8474690" cy="528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3970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r>
                  <a:rPr lang="fr-FR" sz="2400" dirty="0">
                    <a:solidFill>
                      <a:srgbClr val="FFFFFF"/>
                    </a:solidFill>
                  </a:rPr>
                  <a:t>Critère de sélection : </a:t>
                </a:r>
                <a:r>
                  <a:rPr lang="fr-FR" sz="2400" b="1" u="sng" dirty="0" err="1">
                    <a:solidFill>
                      <a:srgbClr val="FFFFFF"/>
                    </a:solidFill>
                  </a:rPr>
                  <a:t>accuracy</a:t>
                </a:r>
                <a:r>
                  <a:rPr lang="fr-FR" sz="2400" b="1" u="sng" dirty="0">
                    <a:solidFill>
                      <a:srgbClr val="FFFFFF"/>
                    </a:solidFill>
                  </a:rPr>
                  <a:t> </a:t>
                </a:r>
                <a:r>
                  <a:rPr lang="fr-FR" dirty="0">
                    <a:solidFill>
                      <a:srgbClr val="FFFFFF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𝑏𝑜𝑛𝑛𝑒𝑠</m:t>
                        </m:r>
                        <m:r>
                          <a:rPr lang="fr-FR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</m:t>
                        </m:r>
                        <m:r>
                          <a:rPr lang="fr-FR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a:rPr lang="fr-FR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𝑑𝑖𝑐𝑡𝑖𝑜𝑛𝑠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𝑡𝑜𝑢𝑡𝑒𝑠</m:t>
                        </m:r>
                        <m:r>
                          <a:rPr lang="fr-FR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𝑙𝑒𝑠</m:t>
                        </m:r>
                        <m:r>
                          <a:rPr lang="fr-FR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</m:t>
                        </m:r>
                        <m:r>
                          <a:rPr lang="fr-FR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a:rPr lang="fr-FR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𝑑𝑖𝑐𝑡𝑖𝑜𝑛𝑠</m:t>
                        </m:r>
                      </m:den>
                    </m:f>
                  </m:oMath>
                </a14:m>
                <a:endParaRPr lang="fr" sz="2000" u="sng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266" y="1887215"/>
                <a:ext cx="8474690" cy="528030"/>
              </a:xfrm>
              <a:prstGeom prst="rect">
                <a:avLst/>
              </a:prstGeom>
              <a:blipFill>
                <a:blip r:embed="rId4"/>
                <a:stretch>
                  <a:fillRect t="-10465" b="-127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-108520" y="2348880"/>
            <a:ext cx="9073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fr-FR" sz="2400" dirty="0">
                <a:solidFill>
                  <a:srgbClr val="FFFFFF"/>
                </a:solidFill>
              </a:rPr>
              <a:t>MLP Classifier donne les meilleurs résultats </a:t>
            </a:r>
            <a:r>
              <a:rPr lang="fr-FR" dirty="0">
                <a:solidFill>
                  <a:srgbClr val="FFFFFF"/>
                </a:solidFill>
              </a:rPr>
              <a:t>(FCNN 1 couche caché) </a:t>
            </a:r>
            <a:endParaRPr lang="fr" sz="1600" u="sng" dirty="0">
              <a:solidFill>
                <a:srgbClr val="FFFFFF"/>
              </a:solidFill>
            </a:endParaRPr>
          </a:p>
        </p:txBody>
      </p:sp>
      <p:sp>
        <p:nvSpPr>
          <p:cNvPr id="13" name="Bouée 12"/>
          <p:cNvSpPr/>
          <p:nvPr/>
        </p:nvSpPr>
        <p:spPr>
          <a:xfrm>
            <a:off x="5868144" y="2951236"/>
            <a:ext cx="1800200" cy="648072"/>
          </a:xfrm>
          <a:prstGeom prst="donut">
            <a:avLst>
              <a:gd name="adj" fmla="val 3536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520" y="2823319"/>
            <a:ext cx="6300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fr-FR" sz="2400" u="sng" dirty="0">
                <a:solidFill>
                  <a:srgbClr val="FFFFFF"/>
                </a:solidFill>
              </a:rPr>
              <a:t>Baseline</a:t>
            </a:r>
            <a:r>
              <a:rPr lang="fr-FR" sz="2400" dirty="0">
                <a:solidFill>
                  <a:srgbClr val="FFFFFF"/>
                </a:solidFill>
              </a:rPr>
              <a:t>: </a:t>
            </a:r>
            <a:r>
              <a:rPr lang="fr-FR" sz="2000" dirty="0">
                <a:solidFill>
                  <a:srgbClr val="FFFFFF"/>
                </a:solidFill>
              </a:rPr>
              <a:t>victoire de l’équipe </a:t>
            </a:r>
            <a:r>
              <a:rPr lang="fr-FR" sz="2000" b="1" dirty="0">
                <a:solidFill>
                  <a:srgbClr val="FFFFFF"/>
                </a:solidFill>
              </a:rPr>
              <a:t>à domicile</a:t>
            </a:r>
            <a:r>
              <a:rPr lang="fr-FR" sz="2000" dirty="0">
                <a:solidFill>
                  <a:srgbClr val="FFFFFF"/>
                </a:solidFill>
              </a:rPr>
              <a:t> ~44%</a:t>
            </a:r>
          </a:p>
        </p:txBody>
      </p:sp>
      <p:pic>
        <p:nvPicPr>
          <p:cNvPr id="15" name="Image 14" descr="Capture d’écran 2022-01-11 à 18.23.5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56992"/>
            <a:ext cx="4032448" cy="1491627"/>
          </a:xfrm>
          <a:prstGeom prst="rect">
            <a:avLst/>
          </a:prstGeom>
        </p:spPr>
      </p:pic>
      <p:sp>
        <p:nvSpPr>
          <p:cNvPr id="16" name="Bouée 15"/>
          <p:cNvSpPr/>
          <p:nvPr/>
        </p:nvSpPr>
        <p:spPr>
          <a:xfrm>
            <a:off x="1763688" y="3933056"/>
            <a:ext cx="1296144" cy="432048"/>
          </a:xfrm>
          <a:prstGeom prst="donut">
            <a:avLst>
              <a:gd name="adj" fmla="val 3536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ouée 18"/>
          <p:cNvSpPr/>
          <p:nvPr/>
        </p:nvSpPr>
        <p:spPr>
          <a:xfrm>
            <a:off x="5940152" y="4725144"/>
            <a:ext cx="1008112" cy="1872208"/>
          </a:xfrm>
          <a:prstGeom prst="donut">
            <a:avLst>
              <a:gd name="adj" fmla="val 3536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4151" y="5445283"/>
            <a:ext cx="5296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fr-FR" sz="2400" dirty="0">
                <a:solidFill>
                  <a:srgbClr val="FFFFFF"/>
                </a:solidFill>
              </a:rPr>
              <a:t>Difficultés à prédire les </a:t>
            </a:r>
            <a:r>
              <a:rPr lang="fr-FR" sz="2400" b="1" dirty="0">
                <a:solidFill>
                  <a:srgbClr val="FFFFFF"/>
                </a:solidFill>
              </a:rPr>
              <a:t>matchs nuls</a:t>
            </a:r>
            <a:endParaRPr lang="fr-FR" sz="2000" b="1" dirty="0">
              <a:solidFill>
                <a:srgbClr val="FFFFFF"/>
              </a:solidFill>
            </a:endParaRPr>
          </a:p>
        </p:txBody>
      </p:sp>
      <p:cxnSp>
        <p:nvCxnSpPr>
          <p:cNvPr id="22" name="Connecteur droit avec flèche 21"/>
          <p:cNvCxnSpPr>
            <a:stCxn id="19" idx="2"/>
            <a:endCxn id="20" idx="3"/>
          </p:cNvCxnSpPr>
          <p:nvPr/>
        </p:nvCxnSpPr>
        <p:spPr>
          <a:xfrm flipH="1">
            <a:off x="5292080" y="5661248"/>
            <a:ext cx="648072" cy="1486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8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" grpId="0"/>
      <p:bldP spid="11" grpId="0"/>
      <p:bldP spid="12" grpId="0"/>
      <p:bldP spid="13" grpId="0" animBg="1"/>
      <p:bldP spid="14" grpId="0"/>
      <p:bldP spid="16" grpId="0" animBg="1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23;p22"/>
          <p:cNvSpPr/>
          <p:nvPr/>
        </p:nvSpPr>
        <p:spPr>
          <a:xfrm>
            <a:off x="93513" y="3811023"/>
            <a:ext cx="1775229" cy="573600"/>
          </a:xfrm>
          <a:prstGeom prst="rect">
            <a:avLst/>
          </a:prstGeom>
          <a:solidFill>
            <a:schemeClr val="lt2">
              <a:alpha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FFFFFF"/>
                </a:solidFill>
              </a:rPr>
              <a:t>Raw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rgbClr val="FFFFFF"/>
                </a:solidFill>
              </a:rPr>
              <a:t>www.football-data.co.uk</a:t>
            </a:r>
            <a:endParaRPr sz="1000" b="1" dirty="0">
              <a:solidFill>
                <a:srgbClr val="FFFFFF"/>
              </a:solidFill>
            </a:endParaRPr>
          </a:p>
        </p:txBody>
      </p:sp>
      <p:cxnSp>
        <p:nvCxnSpPr>
          <p:cNvPr id="36" name="Google Shape;124;p22"/>
          <p:cNvCxnSpPr>
            <a:cxnSpLocks/>
          </p:cNvCxnSpPr>
          <p:nvPr/>
        </p:nvCxnSpPr>
        <p:spPr>
          <a:xfrm flipH="1">
            <a:off x="1973488" y="1400794"/>
            <a:ext cx="33014" cy="441290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7" name="Google Shape;12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2045" y="3700993"/>
            <a:ext cx="835218" cy="77604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130;p22"/>
          <p:cNvSpPr/>
          <p:nvPr/>
        </p:nvSpPr>
        <p:spPr>
          <a:xfrm>
            <a:off x="3266400" y="4505104"/>
            <a:ext cx="1305600" cy="586188"/>
          </a:xfrm>
          <a:prstGeom prst="round1Rect">
            <a:avLst>
              <a:gd name="adj" fmla="val 16667"/>
            </a:avLst>
          </a:prstGeom>
          <a:solidFill>
            <a:schemeClr val="lt2">
              <a:alpha val="47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FFFFFF"/>
                </a:solidFill>
              </a:rPr>
              <a:t>AWS Lambda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39" name="Google Shape;131;p22"/>
          <p:cNvSpPr/>
          <p:nvPr/>
        </p:nvSpPr>
        <p:spPr>
          <a:xfrm>
            <a:off x="2037300" y="3859475"/>
            <a:ext cx="1166548" cy="463798"/>
          </a:xfrm>
          <a:prstGeom prst="flowChartTerminator">
            <a:avLst/>
          </a:prstGeom>
          <a:solidFill>
            <a:schemeClr val="lt2">
              <a:alpha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dirty="0">
                <a:solidFill>
                  <a:srgbClr val="FFFFFF"/>
                </a:solidFill>
              </a:rPr>
              <a:t>Trigger</a:t>
            </a:r>
            <a:r>
              <a:rPr lang="fr-FR" sz="1400" b="1" dirty="0">
                <a:solidFill>
                  <a:srgbClr val="FFFFFF"/>
                </a:solidFill>
              </a:rPr>
              <a:t> </a:t>
            </a:r>
            <a:r>
              <a:rPr lang="fr" sz="1400" b="1" dirty="0">
                <a:solidFill>
                  <a:srgbClr val="FFFFFF"/>
                </a:solidFill>
              </a:rPr>
              <a:t>(1)</a:t>
            </a:r>
            <a:endParaRPr sz="1400" b="1" dirty="0">
              <a:solidFill>
                <a:srgbClr val="FFFFFF"/>
              </a:solidFill>
            </a:endParaRPr>
          </a:p>
        </p:txBody>
      </p:sp>
      <p:sp>
        <p:nvSpPr>
          <p:cNvPr id="40" name="Google Shape;132;p22"/>
          <p:cNvSpPr/>
          <p:nvPr/>
        </p:nvSpPr>
        <p:spPr>
          <a:xfrm>
            <a:off x="2843808" y="2818786"/>
            <a:ext cx="1984228" cy="504336"/>
          </a:xfrm>
          <a:prstGeom prst="flowChartTerminator">
            <a:avLst/>
          </a:prstGeom>
          <a:solidFill>
            <a:schemeClr val="lt2">
              <a:alpha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dirty="0">
                <a:solidFill>
                  <a:srgbClr val="FFFFFF"/>
                </a:solidFill>
              </a:rPr>
              <a:t>Extract, Transform,</a:t>
            </a:r>
            <a:r>
              <a:rPr lang="fr-FR" sz="1200" b="1" dirty="0">
                <a:solidFill>
                  <a:srgbClr val="FFFFFF"/>
                </a:solidFill>
              </a:rPr>
              <a:t> </a:t>
            </a:r>
            <a:r>
              <a:rPr lang="fr" sz="1200" b="1" dirty="0">
                <a:solidFill>
                  <a:srgbClr val="FFFFFF"/>
                </a:solidFill>
              </a:rPr>
              <a:t>Load (2)</a:t>
            </a:r>
            <a:endParaRPr sz="1200" b="1" dirty="0">
              <a:solidFill>
                <a:srgbClr val="FFFFFF"/>
              </a:solidFill>
            </a:endParaRPr>
          </a:p>
        </p:txBody>
      </p:sp>
      <p:sp>
        <p:nvSpPr>
          <p:cNvPr id="41" name="Google Shape;135;p22"/>
          <p:cNvSpPr/>
          <p:nvPr/>
        </p:nvSpPr>
        <p:spPr>
          <a:xfrm>
            <a:off x="5522232" y="2492896"/>
            <a:ext cx="1012835" cy="1158236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 dirty="0">
                <a:solidFill>
                  <a:schemeClr val="dk1"/>
                </a:solidFill>
              </a:rPr>
              <a:t>DB </a:t>
            </a:r>
            <a:r>
              <a:rPr lang="fr" sz="1100" b="1" dirty="0">
                <a:solidFill>
                  <a:schemeClr val="dk1"/>
                </a:solidFill>
              </a:rPr>
              <a:t>PostgreSQL</a:t>
            </a:r>
            <a:endParaRPr sz="1100" b="1" dirty="0">
              <a:solidFill>
                <a:schemeClr val="dk1"/>
              </a:solidFill>
            </a:endParaRPr>
          </a:p>
        </p:txBody>
      </p:sp>
      <p:sp>
        <p:nvSpPr>
          <p:cNvPr id="42" name="Google Shape;136;p22"/>
          <p:cNvSpPr/>
          <p:nvPr/>
        </p:nvSpPr>
        <p:spPr>
          <a:xfrm>
            <a:off x="5189313" y="3723140"/>
            <a:ext cx="1678672" cy="562411"/>
          </a:xfrm>
          <a:prstGeom prst="round1Rect">
            <a:avLst>
              <a:gd name="adj" fmla="val 16667"/>
            </a:avLst>
          </a:prstGeom>
          <a:solidFill>
            <a:schemeClr val="lt2">
              <a:alpha val="4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 dirty="0">
                <a:solidFill>
                  <a:srgbClr val="FFFFFF"/>
                </a:solidFill>
              </a:rPr>
              <a:t>Data Warehouse</a:t>
            </a:r>
            <a:endParaRPr b="1" dirty="0">
              <a:solidFill>
                <a:srgbClr val="FFFFFF"/>
              </a:solidFill>
            </a:endParaRPr>
          </a:p>
        </p:txBody>
      </p:sp>
      <p:cxnSp>
        <p:nvCxnSpPr>
          <p:cNvPr id="43" name="Google Shape;137;p22"/>
          <p:cNvCxnSpPr>
            <a:cxnSpLocks/>
            <a:stCxn id="40" idx="3"/>
            <a:endCxn id="41" idx="2"/>
          </p:cNvCxnSpPr>
          <p:nvPr/>
        </p:nvCxnSpPr>
        <p:spPr>
          <a:xfrm>
            <a:off x="4828036" y="3070954"/>
            <a:ext cx="694196" cy="1060"/>
          </a:xfrm>
          <a:prstGeom prst="straightConnector1">
            <a:avLst/>
          </a:prstGeom>
          <a:noFill/>
          <a:ln w="4127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138;p22"/>
          <p:cNvSpPr/>
          <p:nvPr/>
        </p:nvSpPr>
        <p:spPr>
          <a:xfrm>
            <a:off x="5274175" y="4532985"/>
            <a:ext cx="1521616" cy="341172"/>
          </a:xfrm>
          <a:prstGeom prst="flowChartTerminator">
            <a:avLst/>
          </a:prstGeom>
          <a:solidFill>
            <a:schemeClr val="lt2">
              <a:alpha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 dirty="0">
                <a:solidFill>
                  <a:srgbClr val="FFFFFF"/>
                </a:solidFill>
              </a:rPr>
              <a:t>Update Data (3)</a:t>
            </a:r>
            <a:endParaRPr sz="1100" b="1" dirty="0">
              <a:solidFill>
                <a:srgbClr val="FFFFFF"/>
              </a:solidFill>
            </a:endParaRPr>
          </a:p>
        </p:txBody>
      </p:sp>
      <p:cxnSp>
        <p:nvCxnSpPr>
          <p:cNvPr id="45" name="Google Shape;139;p22"/>
          <p:cNvCxnSpPr>
            <a:cxnSpLocks/>
            <a:stCxn id="39" idx="1"/>
            <a:endCxn id="35" idx="3"/>
          </p:cNvCxnSpPr>
          <p:nvPr/>
        </p:nvCxnSpPr>
        <p:spPr>
          <a:xfrm flipH="1">
            <a:off x="1868742" y="4091374"/>
            <a:ext cx="168558" cy="6449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140;p22"/>
          <p:cNvCxnSpPr>
            <a:cxnSpLocks/>
            <a:stCxn id="37" idx="1"/>
            <a:endCxn id="39" idx="3"/>
          </p:cNvCxnSpPr>
          <p:nvPr/>
        </p:nvCxnSpPr>
        <p:spPr>
          <a:xfrm flipH="1">
            <a:off x="3203848" y="4089013"/>
            <a:ext cx="218197" cy="2361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7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811" y="4015628"/>
            <a:ext cx="300062" cy="2835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142;p22"/>
          <p:cNvCxnSpPr>
            <a:cxnSpLocks/>
            <a:stCxn id="42" idx="2"/>
            <a:endCxn id="44" idx="0"/>
          </p:cNvCxnSpPr>
          <p:nvPr/>
        </p:nvCxnSpPr>
        <p:spPr>
          <a:xfrm>
            <a:off x="6028649" y="4285551"/>
            <a:ext cx="6334" cy="247434"/>
          </a:xfrm>
          <a:prstGeom prst="straightConnector1">
            <a:avLst/>
          </a:prstGeom>
          <a:noFill/>
          <a:ln w="349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Google Shape;144;p22"/>
          <p:cNvSpPr/>
          <p:nvPr/>
        </p:nvSpPr>
        <p:spPr>
          <a:xfrm>
            <a:off x="7648797" y="3654574"/>
            <a:ext cx="1035067" cy="79983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 dirty="0"/>
              <a:t>UI</a:t>
            </a:r>
            <a:endParaRPr b="1" dirty="0"/>
          </a:p>
        </p:txBody>
      </p:sp>
      <p:pic>
        <p:nvPicPr>
          <p:cNvPr id="50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4997" y="4193460"/>
            <a:ext cx="338867" cy="25720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146;p22"/>
          <p:cNvSpPr/>
          <p:nvPr/>
        </p:nvSpPr>
        <p:spPr>
          <a:xfrm>
            <a:off x="7390710" y="2818786"/>
            <a:ext cx="1555937" cy="487804"/>
          </a:xfrm>
          <a:prstGeom prst="flowChartTerminator">
            <a:avLst/>
          </a:prstGeom>
          <a:solidFill>
            <a:schemeClr val="lt2">
              <a:alpha val="48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dirty="0">
                <a:solidFill>
                  <a:srgbClr val="FFFFFF"/>
                </a:solidFill>
              </a:rPr>
              <a:t>Load info (4)</a:t>
            </a:r>
            <a:endParaRPr sz="1400" b="1" dirty="0">
              <a:solidFill>
                <a:srgbClr val="FFFFFF"/>
              </a:solidFill>
            </a:endParaRPr>
          </a:p>
        </p:txBody>
      </p:sp>
      <p:sp>
        <p:nvSpPr>
          <p:cNvPr id="52" name="Google Shape;147;p22"/>
          <p:cNvSpPr/>
          <p:nvPr/>
        </p:nvSpPr>
        <p:spPr>
          <a:xfrm>
            <a:off x="7453179" y="4574970"/>
            <a:ext cx="1426302" cy="257202"/>
          </a:xfrm>
          <a:prstGeom prst="flowChartTerminator">
            <a:avLst/>
          </a:prstGeom>
          <a:solidFill>
            <a:schemeClr val="lt2">
              <a:alpha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 dirty="0">
                <a:solidFill>
                  <a:srgbClr val="FFFFFF"/>
                </a:solidFill>
              </a:rPr>
              <a:t>Predict result (5)</a:t>
            </a:r>
            <a:endParaRPr sz="1100" b="1" dirty="0">
              <a:solidFill>
                <a:srgbClr val="FFFFFF"/>
              </a:solidFill>
            </a:endParaRPr>
          </a:p>
        </p:txBody>
      </p:sp>
      <p:cxnSp>
        <p:nvCxnSpPr>
          <p:cNvPr id="53" name="Google Shape;148;p22"/>
          <p:cNvCxnSpPr>
            <a:cxnSpLocks/>
            <a:stCxn id="41" idx="4"/>
            <a:endCxn id="51" idx="1"/>
          </p:cNvCxnSpPr>
          <p:nvPr/>
        </p:nvCxnSpPr>
        <p:spPr>
          <a:xfrm flipV="1">
            <a:off x="6535067" y="3062688"/>
            <a:ext cx="855643" cy="9326"/>
          </a:xfrm>
          <a:prstGeom prst="straightConnector1">
            <a:avLst/>
          </a:prstGeom>
          <a:noFill/>
          <a:ln w="3175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149;p22"/>
          <p:cNvCxnSpPr>
            <a:cxnSpLocks/>
            <a:stCxn id="51" idx="2"/>
            <a:endCxn id="49" idx="6"/>
          </p:cNvCxnSpPr>
          <p:nvPr/>
        </p:nvCxnSpPr>
        <p:spPr>
          <a:xfrm flipH="1">
            <a:off x="8166331" y="3306590"/>
            <a:ext cx="2348" cy="347984"/>
          </a:xfrm>
          <a:prstGeom prst="straightConnector1">
            <a:avLst/>
          </a:prstGeom>
          <a:noFill/>
          <a:ln w="349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50;p22"/>
          <p:cNvCxnSpPr>
            <a:cxnSpLocks/>
            <a:stCxn id="49" idx="2"/>
            <a:endCxn id="52" idx="0"/>
          </p:cNvCxnSpPr>
          <p:nvPr/>
        </p:nvCxnSpPr>
        <p:spPr>
          <a:xfrm flipH="1">
            <a:off x="8166330" y="4454404"/>
            <a:ext cx="1" cy="120566"/>
          </a:xfrm>
          <a:prstGeom prst="straightConnector1">
            <a:avLst/>
          </a:prstGeom>
          <a:noFill/>
          <a:ln w="349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137;p22">
            <a:extLst>
              <a:ext uri="{FF2B5EF4-FFF2-40B4-BE49-F238E27FC236}">
                <a16:creationId xmlns:a16="http://schemas.microsoft.com/office/drawing/2014/main" id="{BD370C01-6AC6-4AEE-BF66-AA8E82B9819D}"/>
              </a:ext>
            </a:extLst>
          </p:cNvPr>
          <p:cNvCxnSpPr>
            <a:cxnSpLocks/>
            <a:stCxn id="37" idx="0"/>
            <a:endCxn id="40" idx="2"/>
          </p:cNvCxnSpPr>
          <p:nvPr/>
        </p:nvCxnSpPr>
        <p:spPr>
          <a:xfrm flipH="1" flipV="1">
            <a:off x="3835922" y="3323122"/>
            <a:ext cx="3732" cy="377871"/>
          </a:xfrm>
          <a:prstGeom prst="straightConnector1">
            <a:avLst/>
          </a:prstGeom>
          <a:noFill/>
          <a:ln w="4127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24;p22">
            <a:extLst>
              <a:ext uri="{FF2B5EF4-FFF2-40B4-BE49-F238E27FC236}">
                <a16:creationId xmlns:a16="http://schemas.microsoft.com/office/drawing/2014/main" id="{A9FEE4AA-7E2F-4916-9C9A-FAA795FE9C1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2219428"/>
            <a:ext cx="9144000" cy="2506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516CACAF-DB27-4122-A7FE-76DA0420519F}"/>
              </a:ext>
            </a:extLst>
          </p:cNvPr>
          <p:cNvSpPr txBox="1"/>
          <p:nvPr/>
        </p:nvSpPr>
        <p:spPr>
          <a:xfrm>
            <a:off x="3059832" y="605322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dirty="0">
                <a:solidFill>
                  <a:srgbClr val="FFFFFF"/>
                </a:solidFill>
              </a:rPr>
              <a:t>End to End solution</a:t>
            </a:r>
          </a:p>
        </p:txBody>
      </p:sp>
      <p:sp>
        <p:nvSpPr>
          <p:cNvPr id="59" name="Flèche : chevron 110">
            <a:extLst>
              <a:ext uri="{FF2B5EF4-FFF2-40B4-BE49-F238E27FC236}">
                <a16:creationId xmlns:a16="http://schemas.microsoft.com/office/drawing/2014/main" id="{E2252EC2-1CC7-4A7B-8921-E472E6885DFF}"/>
              </a:ext>
            </a:extLst>
          </p:cNvPr>
          <p:cNvSpPr/>
          <p:nvPr/>
        </p:nvSpPr>
        <p:spPr>
          <a:xfrm>
            <a:off x="5148064" y="1628799"/>
            <a:ext cx="1728192" cy="376423"/>
          </a:xfrm>
          <a:prstGeom prst="chevron">
            <a:avLst/>
          </a:prstGeom>
          <a:solidFill>
            <a:srgbClr val="0083B8"/>
          </a:solidFill>
          <a:ln>
            <a:solidFill>
              <a:srgbClr val="E6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FFFFFF"/>
                </a:solidFill>
              </a:rPr>
              <a:t>Backend</a:t>
            </a:r>
          </a:p>
        </p:txBody>
      </p:sp>
      <p:sp>
        <p:nvSpPr>
          <p:cNvPr id="60" name="Flèche : chevron 114">
            <a:extLst>
              <a:ext uri="{FF2B5EF4-FFF2-40B4-BE49-F238E27FC236}">
                <a16:creationId xmlns:a16="http://schemas.microsoft.com/office/drawing/2014/main" id="{FB4116E3-65CE-40BC-9257-09D424C94605}"/>
              </a:ext>
            </a:extLst>
          </p:cNvPr>
          <p:cNvSpPr/>
          <p:nvPr/>
        </p:nvSpPr>
        <p:spPr>
          <a:xfrm>
            <a:off x="2856841" y="1637699"/>
            <a:ext cx="1171469" cy="351141"/>
          </a:xfrm>
          <a:prstGeom prst="chevron">
            <a:avLst/>
          </a:prstGeom>
          <a:solidFill>
            <a:srgbClr val="0083B8"/>
          </a:solidFill>
          <a:ln>
            <a:solidFill>
              <a:srgbClr val="E6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FFFFFF"/>
                </a:solidFill>
              </a:rPr>
              <a:t>ETL</a:t>
            </a:r>
          </a:p>
        </p:txBody>
      </p:sp>
      <p:sp>
        <p:nvSpPr>
          <p:cNvPr id="61" name="Flèche : chevron 115">
            <a:extLst>
              <a:ext uri="{FF2B5EF4-FFF2-40B4-BE49-F238E27FC236}">
                <a16:creationId xmlns:a16="http://schemas.microsoft.com/office/drawing/2014/main" id="{64CDB2E1-8E7C-4952-B212-28267D286F5B}"/>
              </a:ext>
            </a:extLst>
          </p:cNvPr>
          <p:cNvSpPr/>
          <p:nvPr/>
        </p:nvSpPr>
        <p:spPr>
          <a:xfrm>
            <a:off x="283421" y="1484784"/>
            <a:ext cx="1395412" cy="518179"/>
          </a:xfrm>
          <a:prstGeom prst="chevron">
            <a:avLst/>
          </a:prstGeom>
          <a:solidFill>
            <a:srgbClr val="0083B8"/>
          </a:solidFill>
          <a:ln>
            <a:solidFill>
              <a:srgbClr val="E6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FFFFFF"/>
                </a:solidFill>
              </a:rPr>
              <a:t>Data Lake</a:t>
            </a:r>
          </a:p>
        </p:txBody>
      </p:sp>
      <p:sp>
        <p:nvSpPr>
          <p:cNvPr id="62" name="Flèche : chevron 116">
            <a:extLst>
              <a:ext uri="{FF2B5EF4-FFF2-40B4-BE49-F238E27FC236}">
                <a16:creationId xmlns:a16="http://schemas.microsoft.com/office/drawing/2014/main" id="{4221FAFC-4C8B-4967-8E8E-D689869DB2E6}"/>
              </a:ext>
            </a:extLst>
          </p:cNvPr>
          <p:cNvSpPr/>
          <p:nvPr/>
        </p:nvSpPr>
        <p:spPr>
          <a:xfrm>
            <a:off x="7236296" y="1642983"/>
            <a:ext cx="1728192" cy="345857"/>
          </a:xfrm>
          <a:prstGeom prst="chevron">
            <a:avLst/>
          </a:prstGeom>
          <a:solidFill>
            <a:srgbClr val="0083B8"/>
          </a:solidFill>
          <a:ln>
            <a:solidFill>
              <a:srgbClr val="E6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FFFFFF"/>
                </a:solidFill>
              </a:rPr>
              <a:t>Frontend</a:t>
            </a:r>
          </a:p>
        </p:txBody>
      </p:sp>
      <p:cxnSp>
        <p:nvCxnSpPr>
          <p:cNvPr id="63" name="Google Shape;124;p22">
            <a:extLst>
              <a:ext uri="{FF2B5EF4-FFF2-40B4-BE49-F238E27FC236}">
                <a16:creationId xmlns:a16="http://schemas.microsoft.com/office/drawing/2014/main" id="{24224066-2E62-4F0A-895B-73163AF6FFDE}"/>
              </a:ext>
            </a:extLst>
          </p:cNvPr>
          <p:cNvCxnSpPr>
            <a:cxnSpLocks/>
          </p:cNvCxnSpPr>
          <p:nvPr/>
        </p:nvCxnSpPr>
        <p:spPr>
          <a:xfrm>
            <a:off x="7172046" y="1400794"/>
            <a:ext cx="0" cy="441290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4" name="Google Shape;124;p22">
            <a:extLst>
              <a:ext uri="{FF2B5EF4-FFF2-40B4-BE49-F238E27FC236}">
                <a16:creationId xmlns:a16="http://schemas.microsoft.com/office/drawing/2014/main" id="{E1260D3F-5B56-4F4A-B64C-05B14E7DD7EA}"/>
              </a:ext>
            </a:extLst>
          </p:cNvPr>
          <p:cNvCxnSpPr>
            <a:cxnSpLocks/>
          </p:cNvCxnSpPr>
          <p:nvPr/>
        </p:nvCxnSpPr>
        <p:spPr>
          <a:xfrm>
            <a:off x="4949915" y="1400794"/>
            <a:ext cx="0" cy="441290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5" name="Accolade ouvrante 64">
            <a:extLst>
              <a:ext uri="{FF2B5EF4-FFF2-40B4-BE49-F238E27FC236}">
                <a16:creationId xmlns:a16="http://schemas.microsoft.com/office/drawing/2014/main" id="{2356943F-D5B9-46E8-998E-B5E78D7EE52D}"/>
              </a:ext>
            </a:extLst>
          </p:cNvPr>
          <p:cNvSpPr/>
          <p:nvPr/>
        </p:nvSpPr>
        <p:spPr>
          <a:xfrm rot="16200000">
            <a:off x="4315999" y="1526555"/>
            <a:ext cx="562411" cy="8568233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84" name="Titr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000" dirty="0">
                <a:solidFill>
                  <a:srgbClr val="FFFFFF"/>
                </a:solidFill>
                <a:latin typeface="Arial Rounded MT Bold"/>
                <a:cs typeface="Arial Rounded MT Bold"/>
              </a:rPr>
              <a:t>Pipeline de la </a:t>
            </a:r>
            <a:r>
              <a:rPr lang="en-US" sz="4000" dirty="0" err="1">
                <a:solidFill>
                  <a:srgbClr val="FFFFFF"/>
                </a:solidFill>
                <a:latin typeface="Arial Rounded MT Bold"/>
                <a:cs typeface="Arial Rounded MT Bold"/>
              </a:rPr>
              <a:t>donnée</a:t>
            </a:r>
            <a:endParaRPr lang="en-US" sz="4000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2" name="Image 1" descr="production_stam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14" y="4437112"/>
            <a:ext cx="467144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0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9" grpId="0" animBg="1"/>
      <p:bldP spid="51" grpId="0" animBg="1"/>
      <p:bldP spid="52" grpId="0" animBg="1"/>
      <p:bldP spid="58" grpId="0"/>
      <p:bldP spid="59" grpId="0" animBg="1"/>
      <p:bldP spid="60" grpId="0" animBg="1"/>
      <p:bldP spid="61" grpId="0" animBg="1"/>
      <p:bldP spid="62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230216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Arial Black"/>
                <a:cs typeface="Arial Black"/>
              </a:rPr>
              <a:t>MERCI POUR VOTRE ATTENTION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60848"/>
            <a:ext cx="5292080" cy="16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0319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Affichage à l'écran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Arial Rounded MT Bold</vt:lpstr>
      <vt:lpstr>Cambria Math</vt:lpstr>
      <vt:lpstr>Symbol</vt:lpstr>
      <vt:lpstr>Diseño predeterminado</vt:lpstr>
      <vt:lpstr>Présentation PowerPoint</vt:lpstr>
      <vt:lpstr>Popularité des paris sportifs:</vt:lpstr>
      <vt:lpstr>Présentation PowerPoint</vt:lpstr>
      <vt:lpstr>Présentation PowerPoint</vt:lpstr>
      <vt:lpstr>Présentation PowerPoint</vt:lpstr>
      <vt:lpstr>Présentation PowerPoint</vt:lpstr>
      <vt:lpstr>MERCI POUR VOTRE ATTENTION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Walbert, Jules AVL/FR</cp:lastModifiedBy>
  <cp:revision>784</cp:revision>
  <dcterms:created xsi:type="dcterms:W3CDTF">2010-05-23T14:28:12Z</dcterms:created>
  <dcterms:modified xsi:type="dcterms:W3CDTF">2022-02-17T13:41:39Z</dcterms:modified>
</cp:coreProperties>
</file>