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5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F8437-0976-4422-87B6-5E9614CA6C00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C615-CDC0-4632-B451-E668D9341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127F1-3FFA-48A7-A2B6-3E92AF9D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B8687-E2D5-4BF8-A424-53DF5FCF8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92582-FEB0-4DC5-B880-0DBC18EE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92B02-CFBA-4263-B68E-A1966AFC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E3B3F-C302-4D79-81F2-7D439AB9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0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A78C8-6F9B-4E92-973D-05A6B842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8E112-EED5-40B2-8729-29C745DE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87C87-D4F9-4CA0-B793-5BEEA12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4B18D-54A7-4FBE-A274-216A2260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A4082-E95D-477C-8C35-2271D077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4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E49B4F-9D9E-4987-98E9-12A7A20A1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698CCB-C91A-43DA-B301-466AEA6D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32B6F-7FC4-4119-99AA-2E273E9A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E58F-117D-4B5E-80EB-E6F793B3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9A2F5-EB0A-41FA-9A1C-72DEFC5F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8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A02C-CD82-463E-9511-0F364272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3A4C2-47E1-4E06-AA21-8A3A317E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DC20A-1C9A-49CD-8C31-68F71F1A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7BD96-EBE2-40E8-B76D-B228B57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B0D7E-7848-4D1F-ADC4-304D8759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2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53D15-8577-46E2-8D5A-D11A6FE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571CB-02C6-48BE-A3B0-D5A2E45C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CA293-3D3B-4A60-8652-25D73060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65567-ACF0-46AE-8B17-4F852400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56A31-59F4-4234-9E8E-F46BC576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0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C77E-7671-4AA8-822A-428B917B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458DD-943A-4A42-B801-2D2E6B98A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3A498-8C7B-4D8F-8331-8B1DCA798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208041-BD9E-43F0-8C7D-A5E04AAE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F5D657-493B-4892-9EE2-1EA4DA8A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FD1AF-37ED-41FD-B73A-D293E65A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F7A6F-FA6A-43AC-90E3-E8F7756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1DF25-D4A0-44D4-A4F6-1F281F9B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7B4429-B693-4738-9E4C-0BC25BE82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DED9D-9738-4EAB-9B3C-07A8FD7E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DF844C-EC1A-4506-8EDE-0FBECF1D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06E1C3-FA38-43F2-8725-0489801C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5A7769-615E-462B-988B-318AD817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9545D-A216-4626-9EEA-D89A7EBD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9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ED52-C7BE-4CCF-8540-ECACE88D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076F07-8457-475D-AF6F-E3850D49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D6DFF8-CDA0-4AFF-AB67-AA600CBD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B6AE19-B710-4B13-939C-456C5D51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2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86F279-4409-4EE0-B85F-7FA4718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8C9FEE-1A68-4CEC-939A-20EEEA9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25745C-8C7F-4FAE-B962-BD51DC49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0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CAF9E-07BD-4D66-8148-BE0E485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48969-6D30-4029-8C1A-47FC941E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E8997-A9D5-44D6-A976-11807FC1B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38956B-40B0-4DC6-998A-42F62816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47B084-D559-425F-8DC7-473CF117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8CBD63-3560-4796-A290-192E26E2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55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6C91-C8AA-4E08-84C3-9DB53E8D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7581D5-EA39-460F-818A-C508CEADA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0BF8D-DC46-4D12-B88D-6A768EB5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4A36EA-0757-4003-9D7F-69DCD17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4B1A9-D20F-469D-8058-4EAD71A9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709A0-948E-4FC7-8C06-0EBE3CE4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60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9A0018-44F4-454F-934D-5EAF6D1E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3F56B-4355-404A-BD76-70E79BFA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BA4AC-E50B-4CA0-BBD5-A2CCB93B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F4C6-BB94-472B-B0F9-2390C478D443}" type="datetimeFigureOut">
              <a:rPr lang="es-ES" smtClean="0"/>
              <a:t>05/09/2021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BC7F3-E985-4150-888C-5C8FDB703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0CF62-7AB2-4D67-A0FE-BE5D4C30F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9204-F7C4-408F-A666-82BF6EACC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2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646A574-0892-4326-9608-70750DC5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65" y="1143593"/>
            <a:ext cx="5767879" cy="619143"/>
          </a:xfrm>
        </p:spPr>
        <p:txBody>
          <a:bodyPr anchor="t">
            <a:normAutofit/>
          </a:bodyPr>
          <a:lstStyle/>
          <a:p>
            <a:r>
              <a:rPr lang="es-ES" sz="1800" b="1" dirty="0" err="1">
                <a:latin typeface="+mn-lt"/>
              </a:rPr>
              <a:t>ProMeta</a:t>
            </a:r>
            <a:r>
              <a:rPr lang="es-ES" sz="1800" b="1" dirty="0">
                <a:latin typeface="+mn-lt"/>
              </a:rPr>
              <a:t>: </a:t>
            </a:r>
            <a:r>
              <a:rPr lang="es-ES" sz="1800" dirty="0" err="1">
                <a:latin typeface="+mn-lt"/>
              </a:rPr>
              <a:t>Softwarearen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garapenerako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prozesuen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definizio</a:t>
            </a:r>
            <a:r>
              <a:rPr lang="es-ES" sz="1800" dirty="0">
                <a:latin typeface="+mn-lt"/>
              </a:rPr>
              <a:t> eta </a:t>
            </a:r>
            <a:r>
              <a:rPr lang="es-ES" sz="1800" dirty="0" err="1">
                <a:latin typeface="+mn-lt"/>
              </a:rPr>
              <a:t>ezarpenerako</a:t>
            </a:r>
            <a:r>
              <a:rPr lang="es-ES" sz="1800" dirty="0">
                <a:latin typeface="+mn-lt"/>
              </a:rPr>
              <a:t> sistema </a:t>
            </a:r>
            <a:r>
              <a:rPr lang="es-ES" sz="1800" dirty="0" err="1">
                <a:latin typeface="+mn-lt"/>
              </a:rPr>
              <a:t>metaereduetan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oinarrituta</a:t>
            </a:r>
            <a:r>
              <a:rPr lang="es-ES" sz="1800" dirty="0">
                <a:latin typeface="+mn-lt"/>
              </a:rPr>
              <a:t>.</a:t>
            </a:r>
            <a:endParaRPr lang="es-ES" sz="1400" b="1" dirty="0">
              <a:latin typeface="+mn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8E2C55-9BB2-4D41-AC26-362E3D23E577}"/>
              </a:ext>
            </a:extLst>
          </p:cNvPr>
          <p:cNvSpPr txBox="1"/>
          <p:nvPr/>
        </p:nvSpPr>
        <p:spPr>
          <a:xfrm>
            <a:off x="548157" y="2467867"/>
            <a:ext cx="58383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Laburpena</a:t>
            </a:r>
            <a:endParaRPr lang="es-ES" sz="2400" b="1" dirty="0"/>
          </a:p>
          <a:p>
            <a:pPr algn="just"/>
            <a:r>
              <a:rPr lang="es-ES" sz="1400" dirty="0" err="1">
                <a:latin typeface="+mn-lt"/>
              </a:rPr>
              <a:t>Proiektuaren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helburua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metaereduetan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oinarritutako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softwarearen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garapenerako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prozesuen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definizio</a:t>
            </a:r>
            <a:r>
              <a:rPr lang="es-ES" sz="1400" dirty="0">
                <a:latin typeface="+mn-lt"/>
              </a:rPr>
              <a:t> eta </a:t>
            </a:r>
            <a:r>
              <a:rPr lang="es-ES" sz="1400" dirty="0" err="1">
                <a:latin typeface="+mn-lt"/>
              </a:rPr>
              <a:t>ezarpenerako</a:t>
            </a:r>
            <a:r>
              <a:rPr lang="es-ES" sz="1400" dirty="0">
                <a:latin typeface="+mn-lt"/>
              </a:rPr>
              <a:t> sistema </a:t>
            </a:r>
            <a:r>
              <a:rPr lang="es-ES" sz="1400" dirty="0" err="1">
                <a:latin typeface="+mn-lt"/>
              </a:rPr>
              <a:t>eraikitzea</a:t>
            </a:r>
            <a:r>
              <a:rPr lang="es-ES" sz="1400" dirty="0">
                <a:latin typeface="+mn-lt"/>
              </a:rPr>
              <a:t> da. Izan ere, </a:t>
            </a:r>
            <a:r>
              <a:rPr lang="es-ES" sz="1400" dirty="0" err="1">
                <a:latin typeface="+mn-lt"/>
              </a:rPr>
              <a:t>softwarea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garatzeko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egokiak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diren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hainbat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metodologia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existitzen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dira</a:t>
            </a:r>
            <a:r>
              <a:rPr lang="es-ES" sz="1400" dirty="0">
                <a:latin typeface="+mn-lt"/>
              </a:rPr>
              <a:t>. </a:t>
            </a:r>
            <a:r>
              <a:rPr lang="es-ES" sz="1400" dirty="0" err="1">
                <a:latin typeface="+mn-lt"/>
              </a:rPr>
              <a:t>Garrantzitsua</a:t>
            </a:r>
            <a:r>
              <a:rPr lang="es-ES" sz="1400" dirty="0">
                <a:latin typeface="+mn-lt"/>
              </a:rPr>
              <a:t> da </a:t>
            </a:r>
            <a:r>
              <a:rPr lang="es-ES" sz="1400" dirty="0" err="1">
                <a:latin typeface="+mn-lt"/>
              </a:rPr>
              <a:t>metodologia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horien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informazioa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ereduen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bidez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definitzea</a:t>
            </a:r>
            <a:r>
              <a:rPr lang="es-ES" sz="1400" dirty="0">
                <a:latin typeface="+mn-lt"/>
              </a:rPr>
              <a:t>, </a:t>
            </a:r>
            <a:r>
              <a:rPr lang="es-ES" sz="1400" dirty="0" err="1">
                <a:latin typeface="+mn-lt"/>
              </a:rPr>
              <a:t>etorkizunean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malgutasunez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kudeatu</a:t>
            </a:r>
            <a:r>
              <a:rPr lang="es-ES" sz="1400" dirty="0">
                <a:latin typeface="+mn-lt"/>
              </a:rPr>
              <a:t> eta </a:t>
            </a:r>
            <a:r>
              <a:rPr lang="es-ES" sz="1400" dirty="0" err="1">
                <a:latin typeface="+mn-lt"/>
              </a:rPr>
              <a:t>hobekuntzak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egin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ahal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izateko</a:t>
            </a:r>
            <a:r>
              <a:rPr lang="es-ES" sz="1400" dirty="0">
                <a:latin typeface="+mn-lt"/>
              </a:rPr>
              <a:t>. </a:t>
            </a:r>
            <a:r>
              <a:rPr lang="es-ES" sz="1400" dirty="0" err="1">
                <a:latin typeface="+mn-lt"/>
              </a:rPr>
              <a:t>Gainera</a:t>
            </a:r>
            <a:r>
              <a:rPr lang="es-ES" sz="1400" dirty="0">
                <a:latin typeface="+mn-lt"/>
              </a:rPr>
              <a:t>, </a:t>
            </a:r>
            <a:r>
              <a:rPr lang="es-ES" sz="1400" dirty="0" err="1">
                <a:latin typeface="+mn-lt"/>
              </a:rPr>
              <a:t>beharrezkoa</a:t>
            </a:r>
            <a:r>
              <a:rPr lang="es-ES" sz="1400" dirty="0">
                <a:latin typeface="+mn-lt"/>
              </a:rPr>
              <a:t> da </a:t>
            </a:r>
            <a:r>
              <a:rPr lang="es-ES" sz="1400" dirty="0" err="1">
                <a:latin typeface="+mn-lt"/>
              </a:rPr>
              <a:t>ereduen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informazioa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erabiliz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metodologia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ezartzen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duen</a:t>
            </a:r>
            <a:r>
              <a:rPr lang="es-ES" sz="1400" dirty="0">
                <a:latin typeface="+mn-lt"/>
              </a:rPr>
              <a:t> sistema </a:t>
            </a:r>
            <a:r>
              <a:rPr lang="es-ES" sz="1400" dirty="0" err="1">
                <a:latin typeface="+mn-lt"/>
              </a:rPr>
              <a:t>eraikitzea</a:t>
            </a:r>
            <a:r>
              <a:rPr lang="es-ES" sz="1400" dirty="0">
                <a:latin typeface="+mn-lt"/>
              </a:rPr>
              <a:t>, </a:t>
            </a:r>
            <a:r>
              <a:rPr lang="es-ES" sz="1400" dirty="0" err="1">
                <a:latin typeface="+mn-lt"/>
              </a:rPr>
              <a:t>garapen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taldeak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proiektuetan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erabiltzeko</a:t>
            </a:r>
            <a:r>
              <a:rPr lang="es-ES" sz="1400" dirty="0">
                <a:latin typeface="+mn-lt"/>
              </a:rPr>
              <a:t>.</a:t>
            </a:r>
            <a:endParaRPr lang="es-ES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107AA64-9BE0-4BE4-BC3E-9B89E5310E5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17" y="5871169"/>
            <a:ext cx="5019365" cy="895854"/>
            <a:chOff x="468630" y="6820623"/>
            <a:chExt cx="5920740" cy="1056732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4336A0FC-CE48-4815-8CE8-62ACABEBBB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226" y="7308672"/>
              <a:ext cx="5607394" cy="568683"/>
              <a:chOff x="1095239" y="6922017"/>
              <a:chExt cx="4383414" cy="444551"/>
            </a:xfrm>
          </p:grpSpPr>
          <p:pic>
            <p:nvPicPr>
              <p:cNvPr id="85" name="Imagen 84" descr="Consejo General de Colegios de Ingeniería Informática de España (CCII) -  Alastria">
                <a:extLst>
                  <a:ext uri="{FF2B5EF4-FFF2-40B4-BE49-F238E27FC236}">
                    <a16:creationId xmlns:a16="http://schemas.microsoft.com/office/drawing/2014/main" id="{26845E65-0ACC-4742-BD9C-CB3FDE351CB9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417" y="6927148"/>
                <a:ext cx="1254125" cy="43942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09215C-422E-4A39-840D-C6F9FE4FC31B}"/>
                  </a:ext>
                </a:extLst>
              </p:cNvPr>
              <p:cNvGrpSpPr/>
              <p:nvPr/>
            </p:nvGrpSpPr>
            <p:grpSpPr>
              <a:xfrm>
                <a:off x="1095239" y="6922017"/>
                <a:ext cx="4383414" cy="437515"/>
                <a:chOff x="1095239" y="6922017"/>
                <a:chExt cx="4383414" cy="437515"/>
              </a:xfrm>
            </p:grpSpPr>
            <p:pic>
              <p:nvPicPr>
                <p:cNvPr id="84" name="Imagen 83" descr="OpenUP HUB: una plataforma para todos interesados ​​en “ciencia abierta” |  Universo Abierto">
                  <a:extLst>
                    <a:ext uri="{FF2B5EF4-FFF2-40B4-BE49-F238E27FC236}">
                      <a16:creationId xmlns:a16="http://schemas.microsoft.com/office/drawing/2014/main" id="{8C6CAB54-737B-47F0-9C8A-62F56B26D788}"/>
                    </a:ext>
                  </a:extLst>
                </p:cNvPr>
                <p:cNvPicPr/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37" t="22716" r="6162" b="22008"/>
                <a:stretch/>
              </p:blipFill>
              <p:spPr bwMode="auto">
                <a:xfrm>
                  <a:off x="1095239" y="6995567"/>
                  <a:ext cx="918845" cy="328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6" name="Imagen 85" descr="Logo UNE - Sercobe">
                  <a:extLst>
                    <a:ext uri="{FF2B5EF4-FFF2-40B4-BE49-F238E27FC236}">
                      <a16:creationId xmlns:a16="http://schemas.microsoft.com/office/drawing/2014/main" id="{81809ABF-216A-407C-9CE2-749E7FED2FA3}"/>
                    </a:ext>
                  </a:extLst>
                </p:cNvPr>
                <p:cNvPicPr/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7915" y="6922017"/>
                  <a:ext cx="655955" cy="4375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Imagen 86" descr="La nueva versión del PMBOK está aquí ¿Cómo afecta a mi certificación? |  Netmind">
                  <a:extLst>
                    <a:ext uri="{FF2B5EF4-FFF2-40B4-BE49-F238E27FC236}">
                      <a16:creationId xmlns:a16="http://schemas.microsoft.com/office/drawing/2014/main" id="{519DDC45-CB1C-49D0-9F6F-C7BA3423CBBD}"/>
                    </a:ext>
                  </a:extLst>
                </p:cNvPr>
                <p:cNvPicPr/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8538" y="6983612"/>
                  <a:ext cx="920115" cy="314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7EF46ED-41DC-4867-8F1D-13B273449BFB}"/>
                </a:ext>
              </a:extLst>
            </p:cNvPr>
            <p:cNvSpPr txBox="1"/>
            <p:nvPr/>
          </p:nvSpPr>
          <p:spPr>
            <a:xfrm>
              <a:off x="468630" y="6820623"/>
              <a:ext cx="5920740" cy="4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/>
                <a:t>Metodologia</a:t>
              </a:r>
              <a:r>
                <a:rPr lang="es-ES" b="1" dirty="0"/>
                <a:t> eta </a:t>
              </a:r>
              <a:r>
                <a:rPr lang="es-ES" b="1" dirty="0" err="1"/>
                <a:t>arauak</a:t>
              </a:r>
              <a:endParaRPr lang="es-ES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E991BF2-FFA5-4764-B75D-55933260C9A9}"/>
              </a:ext>
            </a:extLst>
          </p:cNvPr>
          <p:cNvGrpSpPr>
            <a:grpSpLocks noChangeAspect="1"/>
          </p:cNvGrpSpPr>
          <p:nvPr/>
        </p:nvGrpSpPr>
        <p:grpSpPr>
          <a:xfrm>
            <a:off x="721518" y="6785997"/>
            <a:ext cx="5407188" cy="2844966"/>
            <a:chOff x="475398" y="6442061"/>
            <a:chExt cx="5920740" cy="3115170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57581D6-0F4B-468A-BA3A-AA16E1A1D885}"/>
                </a:ext>
              </a:extLst>
            </p:cNvPr>
            <p:cNvSpPr txBox="1"/>
            <p:nvPr/>
          </p:nvSpPr>
          <p:spPr>
            <a:xfrm>
              <a:off x="475398" y="6442061"/>
              <a:ext cx="5920740" cy="40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latin typeface="+mn-lt"/>
                </a:rPr>
                <a:t>Sistema</a:t>
              </a:r>
              <a:endParaRPr lang="es-ES" dirty="0"/>
            </a:p>
          </p:txBody>
        </p:sp>
        <p:pic>
          <p:nvPicPr>
            <p:cNvPr id="50" name="Imagen 49" descr="Diagrama&#10;&#10;Descripción generada automáticamente">
              <a:extLst>
                <a:ext uri="{FF2B5EF4-FFF2-40B4-BE49-F238E27FC236}">
                  <a16:creationId xmlns:a16="http://schemas.microsoft.com/office/drawing/2014/main" id="{0414E82E-9246-4915-9B2D-561B25E7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98" y="6804671"/>
              <a:ext cx="5913972" cy="2752560"/>
            </a:xfrm>
            <a:prstGeom prst="rect">
              <a:avLst/>
            </a:prstGeom>
          </p:spPr>
        </p:pic>
      </p:grpSp>
      <p:pic>
        <p:nvPicPr>
          <p:cNvPr id="103" name="Imagen1">
            <a:extLst>
              <a:ext uri="{FF2B5EF4-FFF2-40B4-BE49-F238E27FC236}">
                <a16:creationId xmlns:a16="http://schemas.microsoft.com/office/drawing/2014/main" id="{165C21D9-8FF3-461D-BF14-3330DC511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1837256" y="294768"/>
            <a:ext cx="3284220" cy="728980"/>
          </a:xfrm>
          <a:prstGeom prst="rect">
            <a:avLst/>
          </a:prstGeom>
        </p:spPr>
      </p:pic>
      <p:sp>
        <p:nvSpPr>
          <p:cNvPr id="114" name="Título 11">
            <a:extLst>
              <a:ext uri="{FF2B5EF4-FFF2-40B4-BE49-F238E27FC236}">
                <a16:creationId xmlns:a16="http://schemas.microsoft.com/office/drawing/2014/main" id="{20564436-517F-4836-B195-8F3E86A8DFD2}"/>
              </a:ext>
            </a:extLst>
          </p:cNvPr>
          <p:cNvSpPr txBox="1">
            <a:spLocks/>
          </p:cNvSpPr>
          <p:nvPr/>
        </p:nvSpPr>
        <p:spPr>
          <a:xfrm>
            <a:off x="541965" y="1731999"/>
            <a:ext cx="5767878" cy="767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S" sz="1700" b="1" dirty="0">
                <a:latin typeface="+mn-lt"/>
              </a:rPr>
              <a:t>Julen Etxaniz Aragoneses</a:t>
            </a:r>
          </a:p>
          <a:p>
            <a:pPr algn="ctr">
              <a:lnSpc>
                <a:spcPct val="110000"/>
              </a:lnSpc>
            </a:pPr>
            <a:r>
              <a:rPr lang="es-ES" sz="1500" b="1" dirty="0" err="1">
                <a:latin typeface="+mn-lt"/>
              </a:rPr>
              <a:t>Tutorea</a:t>
            </a:r>
            <a:r>
              <a:rPr lang="es-ES" sz="1500" b="1" dirty="0">
                <a:latin typeface="+mn-lt"/>
              </a:rPr>
              <a:t>: Juan Manuel </a:t>
            </a:r>
            <a:r>
              <a:rPr lang="es-ES" sz="1500" b="1" dirty="0" err="1">
                <a:latin typeface="+mn-lt"/>
              </a:rPr>
              <a:t>Pikatza</a:t>
            </a:r>
            <a:endParaRPr lang="es-ES" sz="1500" b="1" dirty="0">
              <a:latin typeface="+mn-lt"/>
            </a:endParaRPr>
          </a:p>
          <a:p>
            <a:pPr algn="ctr">
              <a:lnSpc>
                <a:spcPct val="110000"/>
              </a:lnSpc>
            </a:pPr>
            <a:r>
              <a:rPr lang="es-ES" sz="1500" b="1" dirty="0">
                <a:latin typeface="+mn-lt"/>
              </a:rPr>
              <a:t>2021eko </a:t>
            </a:r>
            <a:r>
              <a:rPr lang="es-ES" sz="1500" b="1" dirty="0" err="1">
                <a:latin typeface="+mn-lt"/>
              </a:rPr>
              <a:t>iraila</a:t>
            </a:r>
            <a:endParaRPr lang="es-ES" sz="1500" b="1" dirty="0">
              <a:latin typeface="+mn-lt"/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11D86A8-8848-4A53-B9A3-2F82B902A0EA}"/>
              </a:ext>
            </a:extLst>
          </p:cNvPr>
          <p:cNvGrpSpPr/>
          <p:nvPr/>
        </p:nvGrpSpPr>
        <p:grpSpPr>
          <a:xfrm>
            <a:off x="843719" y="4390320"/>
            <a:ext cx="5156604" cy="1348411"/>
            <a:chOff x="843719" y="4503555"/>
            <a:chExt cx="5156604" cy="1348411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97F90F53-502F-49D0-A547-5B53E733B3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3719" y="4503555"/>
              <a:ext cx="5156604" cy="1348411"/>
              <a:chOff x="-14402" y="4609366"/>
              <a:chExt cx="6400914" cy="1673791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35A93FF8-7A79-4202-BF95-7C5C5C6E242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14402" y="4954852"/>
                <a:ext cx="6400914" cy="1328305"/>
                <a:chOff x="606542" y="5218635"/>
                <a:chExt cx="5094161" cy="1057131"/>
              </a:xfrm>
            </p:grpSpPr>
            <p:pic>
              <p:nvPicPr>
                <p:cNvPr id="65" name="Imagen 64" descr="Xtext - Eclipsepedia">
                  <a:extLst>
                    <a:ext uri="{FF2B5EF4-FFF2-40B4-BE49-F238E27FC236}">
                      <a16:creationId xmlns:a16="http://schemas.microsoft.com/office/drawing/2014/main" id="{60906343-B031-4A93-8E6F-3BDC81C42FBA}"/>
                    </a:ext>
                  </a:extLst>
                </p:cNvPr>
                <p:cNvPicPr/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2688" y="5371265"/>
                  <a:ext cx="997585" cy="297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Imagen 78">
                  <a:extLst>
                    <a:ext uri="{FF2B5EF4-FFF2-40B4-BE49-F238E27FC236}">
                      <a16:creationId xmlns:a16="http://schemas.microsoft.com/office/drawing/2014/main" id="{CFB3D1F3-8870-4906-8F99-7BA7A0BF2541}"/>
                    </a:ext>
                  </a:extLst>
                </p:cNvPr>
                <p:cNvPicPr/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542" y="5341755"/>
                  <a:ext cx="1337310" cy="3352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Imagen 79" descr="Drupal logos | Drupal.org">
                  <a:extLst>
                    <a:ext uri="{FF2B5EF4-FFF2-40B4-BE49-F238E27FC236}">
                      <a16:creationId xmlns:a16="http://schemas.microsoft.com/office/drawing/2014/main" id="{3067D2E0-7EB8-4F25-B45D-6C445AC24B54}"/>
                    </a:ext>
                  </a:extLst>
                </p:cNvPr>
                <p:cNvPicPr/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6720" y="5869824"/>
                  <a:ext cx="1339850" cy="334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Imagen 80" descr="PlantUML, generador de diagrames de flux i mapes mentals | joancatala.net">
                  <a:extLst>
                    <a:ext uri="{FF2B5EF4-FFF2-40B4-BE49-F238E27FC236}">
                      <a16:creationId xmlns:a16="http://schemas.microsoft.com/office/drawing/2014/main" id="{4FCA3D32-99D7-40CC-9819-35C866348B65}"/>
                    </a:ext>
                  </a:extLst>
                </p:cNvPr>
                <p:cNvPicPr/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54" t="9970" r="11077" b="11080"/>
                <a:stretch/>
              </p:blipFill>
              <p:spPr bwMode="auto">
                <a:xfrm>
                  <a:off x="4882188" y="5218635"/>
                  <a:ext cx="818515" cy="555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2" name="Imagen 81">
                  <a:extLst>
                    <a:ext uri="{FF2B5EF4-FFF2-40B4-BE49-F238E27FC236}">
                      <a16:creationId xmlns:a16="http://schemas.microsoft.com/office/drawing/2014/main" id="{CE94130B-0B70-40C0-969E-009B56E25AB7}"/>
                    </a:ext>
                  </a:extLst>
                </p:cNvPr>
                <p:cNvPicPr/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4857" y="5836494"/>
                  <a:ext cx="1535430" cy="4006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Imagen 82" descr="Pantheon Logo Download Vector">
                  <a:extLst>
                    <a:ext uri="{FF2B5EF4-FFF2-40B4-BE49-F238E27FC236}">
                      <a16:creationId xmlns:a16="http://schemas.microsoft.com/office/drawing/2014/main" id="{D93ECB49-F956-49A8-AA11-6C5DEF0D639C}"/>
                    </a:ext>
                  </a:extLst>
                </p:cNvPr>
                <p:cNvPicPr/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8573" y="5806501"/>
                  <a:ext cx="1424305" cy="4692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10DE7AC3-A43E-4ED3-B438-333C2A9B272F}"/>
                  </a:ext>
                </a:extLst>
              </p:cNvPr>
              <p:cNvSpPr txBox="1"/>
              <p:nvPr/>
            </p:nvSpPr>
            <p:spPr>
              <a:xfrm>
                <a:off x="234347" y="4609366"/>
                <a:ext cx="5920740" cy="458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err="1">
                    <a:latin typeface="+mn-lt"/>
                  </a:rPr>
                  <a:t>Tresnak</a:t>
                </a:r>
                <a:endParaRPr lang="es-ES" dirty="0"/>
              </a:p>
            </p:txBody>
          </p:sp>
        </p:grpSp>
        <p:pic>
          <p:nvPicPr>
            <p:cNvPr id="1102" name="Picture 78">
              <a:extLst>
                <a:ext uri="{FF2B5EF4-FFF2-40B4-BE49-F238E27FC236}">
                  <a16:creationId xmlns:a16="http://schemas.microsoft.com/office/drawing/2014/main" id="{1344DE72-FA7C-40E1-B30C-2BE9E1AB14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" t="23400" r="7456" b="25407"/>
            <a:stretch/>
          </p:blipFill>
          <p:spPr bwMode="auto">
            <a:xfrm>
              <a:off x="3722871" y="4856210"/>
              <a:ext cx="1317181" cy="446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632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90</Words>
  <Application>Microsoft Office PowerPoint</Application>
  <PresentationFormat>A4 (210 x 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ProMeta: Softwarearen garapenerako prozesuen definizio eta ezarpenerako sistema metaereduetan oinarrituta.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ProMeta: Softwarearen garapenerako prozesuen definizio eta ezarpenerako sistema metaereduetan oinarrituta.  </dc:title>
  <dc:creator>Julen Etxaniz Aragoneses</dc:creator>
  <cp:lastModifiedBy>Julen Etxaniz Aragoneses</cp:lastModifiedBy>
  <cp:revision>13</cp:revision>
  <dcterms:created xsi:type="dcterms:W3CDTF">2021-09-05T19:30:49Z</dcterms:created>
  <dcterms:modified xsi:type="dcterms:W3CDTF">2021-09-05T21:32:17Z</dcterms:modified>
</cp:coreProperties>
</file>