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2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61" r:id="rId11"/>
    <p:sldId id="278" r:id="rId12"/>
    <p:sldId id="262" r:id="rId13"/>
    <p:sldId id="263" r:id="rId14"/>
    <p:sldId id="289" r:id="rId15"/>
    <p:sldId id="264" r:id="rId16"/>
    <p:sldId id="265" r:id="rId17"/>
    <p:sldId id="266" r:id="rId18"/>
    <p:sldId id="279" r:id="rId19"/>
    <p:sldId id="280" r:id="rId20"/>
    <p:sldId id="267" r:id="rId21"/>
    <p:sldId id="281" r:id="rId22"/>
    <p:sldId id="282" r:id="rId23"/>
    <p:sldId id="292" r:id="rId24"/>
    <p:sldId id="286" r:id="rId25"/>
    <p:sldId id="268" r:id="rId26"/>
    <p:sldId id="269" r:id="rId27"/>
    <p:sldId id="270" r:id="rId28"/>
    <p:sldId id="290" r:id="rId29"/>
    <p:sldId id="283" r:id="rId30"/>
    <p:sldId id="291" r:id="rId31"/>
    <p:sldId id="284" r:id="rId32"/>
    <p:sldId id="271" r:id="rId33"/>
    <p:sldId id="285" r:id="rId34"/>
    <p:sldId id="288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F0EE7CC-7F5B-40E6-ADF3-3FC56A80F1F9}">
          <p14:sldIdLst>
            <p14:sldId id="272"/>
            <p14:sldId id="257"/>
            <p14:sldId id="258"/>
            <p14:sldId id="259"/>
            <p14:sldId id="260"/>
            <p14:sldId id="274"/>
            <p14:sldId id="275"/>
            <p14:sldId id="276"/>
            <p14:sldId id="277"/>
            <p14:sldId id="261"/>
            <p14:sldId id="278"/>
            <p14:sldId id="262"/>
            <p14:sldId id="263"/>
            <p14:sldId id="289"/>
            <p14:sldId id="264"/>
            <p14:sldId id="265"/>
            <p14:sldId id="266"/>
            <p14:sldId id="279"/>
            <p14:sldId id="280"/>
            <p14:sldId id="267"/>
            <p14:sldId id="281"/>
            <p14:sldId id="282"/>
            <p14:sldId id="292"/>
            <p14:sldId id="286"/>
            <p14:sldId id="268"/>
            <p14:sldId id="269"/>
            <p14:sldId id="270"/>
            <p14:sldId id="290"/>
            <p14:sldId id="283"/>
            <p14:sldId id="291"/>
            <p14:sldId id="284"/>
            <p14:sldId id="271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Arriskuen</a:t>
            </a:r>
            <a:r>
              <a:rPr lang="en-US" b="1" baseline="0"/>
              <a:t> Analisia</a:t>
            </a:r>
            <a:endParaRPr lang="en-US" b="1"/>
          </a:p>
        </c:rich>
      </c:tx>
      <c:layout>
        <c:manualLayout>
          <c:xMode val="edge"/>
          <c:yMode val="edge"/>
          <c:x val="0.38377514183759109"/>
          <c:y val="1.871852763304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9.5822043714395316E-2"/>
          <c:y val="0.14916549366579529"/>
          <c:w val="0.8568145951202838"/>
          <c:h val="0.69822914652014145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Inpaktua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7B121FF-FE37-4165-9EA8-8AA73811FD1D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767-4917-983B-238AC0D3766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A6E0853-849D-40B0-9DDB-EA2CF9B38FFF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767-4917-983B-238AC0D3766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63E3C9-AC6D-4BC0-AD5E-FCE905DFB5A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767-4917-983B-238AC0D3766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4CA8E95-222C-4489-9281-221429E8BF4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767-4917-983B-238AC0D3766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515B825-DE1D-4C62-9F80-F67482DA7E8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767-4917-983B-238AC0D37663}"/>
                </c:ext>
              </c:extLst>
            </c:dLbl>
            <c:dLbl>
              <c:idx val="5"/>
              <c:layout>
                <c:manualLayout>
                  <c:x val="-6.0381077468536909E-2"/>
                  <c:y val="4.4150979625514584E-2"/>
                </c:manualLayout>
              </c:layout>
              <c:tx>
                <c:rich>
                  <a:bodyPr/>
                  <a:lstStyle/>
                  <a:p>
                    <a:fld id="{6A162C1E-EC3E-4FB1-9DEF-1FA6DA6B1B59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767-4917-983B-238AC0D3766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D6B98E-7B8C-415E-B07A-8D37A39F83C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767-4917-983B-238AC0D3766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2BC8991-EF89-44EC-BE57-F65FE8673BEF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767-4917-983B-238AC0D37663}"/>
                </c:ext>
              </c:extLst>
            </c:dLbl>
            <c:dLbl>
              <c:idx val="8"/>
              <c:layout>
                <c:manualLayout>
                  <c:x val="-8.4759223429028436E-3"/>
                  <c:y val="4.4150979625514584E-2"/>
                </c:manualLayout>
              </c:layout>
              <c:tx>
                <c:rich>
                  <a:bodyPr/>
                  <a:lstStyle/>
                  <a:p>
                    <a:fld id="{E577CB8F-DD9E-4363-9241-4A9D98E5424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767-4917-983B-238AC0D37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Hoja1!$A$2:$A$10</c:f>
              <c:numCache>
                <c:formatCode>0\ %</c:formatCode>
                <c:ptCount val="9"/>
                <c:pt idx="0">
                  <c:v>0.5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0.5</c:v>
                </c:pt>
                <c:pt idx="5">
                  <c:v>0.25</c:v>
                </c:pt>
                <c:pt idx="6">
                  <c:v>0.5</c:v>
                </c:pt>
                <c:pt idx="7">
                  <c:v>0.4</c:v>
                </c:pt>
                <c:pt idx="8">
                  <c:v>0.3</c:v>
                </c:pt>
              </c:numCache>
            </c:numRef>
          </c:xVal>
          <c:yVal>
            <c:numRef>
              <c:f>Hoja1!$B$2:$B$10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Hoja1!$C$2:$C$10</c15:f>
                <c15:dlblRangeCache>
                  <c:ptCount val="9"/>
                  <c:pt idx="0">
                    <c:v>R01</c:v>
                  </c:pt>
                  <c:pt idx="1">
                    <c:v>R02</c:v>
                  </c:pt>
                  <c:pt idx="2">
                    <c:v>R03</c:v>
                  </c:pt>
                  <c:pt idx="3">
                    <c:v>R04</c:v>
                  </c:pt>
                  <c:pt idx="4">
                    <c:v>R05</c:v>
                  </c:pt>
                  <c:pt idx="5">
                    <c:v>R06</c:v>
                  </c:pt>
                  <c:pt idx="6">
                    <c:v>R07</c:v>
                  </c:pt>
                  <c:pt idx="7">
                    <c:v>R08</c:v>
                  </c:pt>
                  <c:pt idx="8">
                    <c:v>R09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5767-4917-983B-238AC0D37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9794240"/>
        <c:axId val="-969787168"/>
      </c:scatterChart>
      <c:valAx>
        <c:axId val="-96979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Probabilitatea (0-100)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\ 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969787168"/>
        <c:crosses val="autoZero"/>
        <c:crossBetween val="midCat"/>
      </c:valAx>
      <c:valAx>
        <c:axId val="-96978716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Inpaktua (1-5)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969794240"/>
        <c:crosses val="autoZero"/>
        <c:crossBetween val="midCat"/>
        <c:majorUnit val="1"/>
      </c:valAx>
      <c:spPr>
        <a:gradFill>
          <a:gsLst>
            <a:gs pos="7000">
              <a:srgbClr val="C00000"/>
            </a:gs>
            <a:gs pos="26000">
              <a:srgbClr val="FF0000"/>
            </a:gs>
            <a:gs pos="55000">
              <a:srgbClr val="FFC000"/>
            </a:gs>
            <a:gs pos="77000">
              <a:schemeClr val="accent6">
                <a:lumMod val="60000"/>
                <a:lumOff val="40000"/>
              </a:schemeClr>
            </a:gs>
          </a:gsLst>
          <a:lin ang="7800000" scaled="0"/>
        </a:gradFill>
        <a:ln>
          <a:noFill/>
        </a:ln>
        <a:effectLst>
          <a:outerShdw blurRad="50800" dist="50800" dir="5400000" algn="ctr" rotWithShape="0">
            <a:schemeClr val="bg1"/>
          </a:outerShdw>
        </a:effectLst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E4C70-11FB-4E77-B777-063B4A0B804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B18E5BB-3F4B-437F-88B3-754AD8DAA46E}">
      <dgm:prSet phldrT="[Texto]"/>
      <dgm:spPr/>
      <dgm:t>
        <a:bodyPr/>
        <a:lstStyle/>
        <a:p>
          <a:r>
            <a:rPr lang="es-ES" dirty="0" err="1"/>
            <a:t>Aurkibidea</a:t>
          </a:r>
          <a:endParaRPr lang="es-ES" dirty="0"/>
        </a:p>
      </dgm:t>
    </dgm:pt>
    <dgm:pt modelId="{80129B43-7E47-4106-BD8B-E875651B0C0C}" type="parTrans" cxnId="{073C9B67-7221-4869-9455-155448012440}">
      <dgm:prSet/>
      <dgm:spPr/>
      <dgm:t>
        <a:bodyPr/>
        <a:lstStyle/>
        <a:p>
          <a:endParaRPr lang="es-ES"/>
        </a:p>
      </dgm:t>
    </dgm:pt>
    <dgm:pt modelId="{AAFE207A-9FC8-4D49-9DD9-60284AC792A6}" type="sibTrans" cxnId="{073C9B67-7221-4869-9455-155448012440}">
      <dgm:prSet/>
      <dgm:spPr/>
      <dgm:t>
        <a:bodyPr/>
        <a:lstStyle/>
        <a:p>
          <a:endParaRPr lang="es-ES"/>
        </a:p>
      </dgm:t>
    </dgm:pt>
    <dgm:pt modelId="{1AA33186-767F-4032-B1E1-9861B071FE60}">
      <dgm:prSet phldrT="[Texto]"/>
      <dgm:spPr/>
      <dgm:t>
        <a:bodyPr/>
        <a:lstStyle/>
        <a:p>
          <a:r>
            <a:rPr lang="es-ES" b="1" dirty="0"/>
            <a:t>1. </a:t>
          </a:r>
          <a:r>
            <a:rPr lang="es-ES" b="1" dirty="0" err="1"/>
            <a:t>Sarrera</a:t>
          </a:r>
          <a:endParaRPr lang="es-ES" b="1" dirty="0"/>
        </a:p>
      </dgm:t>
    </dgm:pt>
    <dgm:pt modelId="{9BDDCD01-0512-4D5B-A82D-9508F45DDD5E}" type="parTrans" cxnId="{841731DE-B20C-4EAE-89EE-AF54D9148033}">
      <dgm:prSet/>
      <dgm:spPr/>
      <dgm:t>
        <a:bodyPr/>
        <a:lstStyle/>
        <a:p>
          <a:endParaRPr lang="es-ES"/>
        </a:p>
      </dgm:t>
    </dgm:pt>
    <dgm:pt modelId="{6A03FFF2-FD41-4531-AB94-C6EEB4B422AE}" type="sibTrans" cxnId="{841731DE-B20C-4EAE-89EE-AF54D9148033}">
      <dgm:prSet/>
      <dgm:spPr/>
      <dgm:t>
        <a:bodyPr/>
        <a:lstStyle/>
        <a:p>
          <a:endParaRPr lang="es-ES"/>
        </a:p>
      </dgm:t>
    </dgm:pt>
    <dgm:pt modelId="{08291CD4-EA1D-470A-B011-77CB2118B137}">
      <dgm:prSet phldrT="[Texto]"/>
      <dgm:spPr/>
      <dgm:t>
        <a:bodyPr/>
        <a:lstStyle/>
        <a:p>
          <a:r>
            <a:rPr lang="es-ES" dirty="0"/>
            <a:t>2. </a:t>
          </a:r>
          <a:r>
            <a:rPr lang="es-ES" dirty="0" err="1"/>
            <a:t>Helburuak</a:t>
          </a:r>
          <a:endParaRPr lang="es-ES" dirty="0"/>
        </a:p>
      </dgm:t>
    </dgm:pt>
    <dgm:pt modelId="{0E09619E-4C55-4618-9209-C07134A5C41C}" type="parTrans" cxnId="{4AF3975E-192B-4F95-9139-DC9B5F7A4CB5}">
      <dgm:prSet/>
      <dgm:spPr/>
      <dgm:t>
        <a:bodyPr/>
        <a:lstStyle/>
        <a:p>
          <a:endParaRPr lang="es-ES"/>
        </a:p>
      </dgm:t>
    </dgm:pt>
    <dgm:pt modelId="{A4C4C8A0-4E7B-4E6F-8466-D7DC0C0FF115}" type="sibTrans" cxnId="{4AF3975E-192B-4F95-9139-DC9B5F7A4CB5}">
      <dgm:prSet/>
      <dgm:spPr/>
      <dgm:t>
        <a:bodyPr/>
        <a:lstStyle/>
        <a:p>
          <a:endParaRPr lang="es-ES"/>
        </a:p>
      </dgm:t>
    </dgm:pt>
    <dgm:pt modelId="{060F9107-77D4-45D3-8F26-0941D7CB2BB7}" type="pres">
      <dgm:prSet presAssocID="{5B8E4C70-11FB-4E77-B777-063B4A0B8044}" presName="linearFlow" presStyleCnt="0">
        <dgm:presLayoutVars>
          <dgm:dir/>
          <dgm:resizeHandles val="exact"/>
        </dgm:presLayoutVars>
      </dgm:prSet>
      <dgm:spPr/>
    </dgm:pt>
    <dgm:pt modelId="{A651A724-3199-4062-9C57-85834536E9F6}" type="pres">
      <dgm:prSet presAssocID="{9B18E5BB-3F4B-437F-88B3-754AD8DAA46E}" presName="composite" presStyleCnt="0"/>
      <dgm:spPr/>
    </dgm:pt>
    <dgm:pt modelId="{724B973B-DDB8-43E6-A6B7-944D66AD17A2}" type="pres">
      <dgm:prSet presAssocID="{9B18E5BB-3F4B-437F-88B3-754AD8DAA46E}" presName="imgShp" presStyleLbl="fgImgPlace1" presStyleIdx="0" presStyleCnt="3"/>
      <dgm:spPr/>
    </dgm:pt>
    <dgm:pt modelId="{C8AC7328-2885-423E-BB23-9DFC4089C102}" type="pres">
      <dgm:prSet presAssocID="{9B18E5BB-3F4B-437F-88B3-754AD8DAA46E}" presName="txShp" presStyleLbl="node1" presStyleIdx="0" presStyleCnt="3">
        <dgm:presLayoutVars>
          <dgm:bulletEnabled val="1"/>
        </dgm:presLayoutVars>
      </dgm:prSet>
      <dgm:spPr/>
    </dgm:pt>
    <dgm:pt modelId="{ECA19D73-B5D2-477B-8EBF-6BCCB95D694B}" type="pres">
      <dgm:prSet presAssocID="{AAFE207A-9FC8-4D49-9DD9-60284AC792A6}" presName="spacing" presStyleCnt="0"/>
      <dgm:spPr/>
    </dgm:pt>
    <dgm:pt modelId="{5FDA11EC-60C2-4572-BF3E-2A1F7490B676}" type="pres">
      <dgm:prSet presAssocID="{1AA33186-767F-4032-B1E1-9861B071FE60}" presName="composite" presStyleCnt="0"/>
      <dgm:spPr/>
    </dgm:pt>
    <dgm:pt modelId="{358F8BC9-E23D-41A7-8E0A-AAEA2C0BD493}" type="pres">
      <dgm:prSet presAssocID="{1AA33186-767F-4032-B1E1-9861B071FE60}" presName="imgShp" presStyleLbl="fgImgPlace1" presStyleIdx="1" presStyleCnt="3"/>
      <dgm:spPr/>
    </dgm:pt>
    <dgm:pt modelId="{EA0A7E44-907D-4626-A42A-355D272E6322}" type="pres">
      <dgm:prSet presAssocID="{1AA33186-767F-4032-B1E1-9861B071FE60}" presName="txShp" presStyleLbl="node1" presStyleIdx="1" presStyleCnt="3">
        <dgm:presLayoutVars>
          <dgm:bulletEnabled val="1"/>
        </dgm:presLayoutVars>
      </dgm:prSet>
      <dgm:spPr/>
    </dgm:pt>
    <dgm:pt modelId="{F3E21349-8547-4E59-BA7C-C3ADCFFF4654}" type="pres">
      <dgm:prSet presAssocID="{6A03FFF2-FD41-4531-AB94-C6EEB4B422AE}" presName="spacing" presStyleCnt="0"/>
      <dgm:spPr/>
    </dgm:pt>
    <dgm:pt modelId="{D7E32018-4037-4B3B-A77F-B87B7886C88C}" type="pres">
      <dgm:prSet presAssocID="{08291CD4-EA1D-470A-B011-77CB2118B137}" presName="composite" presStyleCnt="0"/>
      <dgm:spPr/>
    </dgm:pt>
    <dgm:pt modelId="{81D280D4-3439-4C00-8971-891DBC9B370F}" type="pres">
      <dgm:prSet presAssocID="{08291CD4-EA1D-470A-B011-77CB2118B137}" presName="imgShp" presStyleLbl="fgImgPlace1" presStyleIdx="2" presStyleCnt="3"/>
      <dgm:spPr/>
    </dgm:pt>
    <dgm:pt modelId="{38BA2A11-28FE-4B84-8CEE-27506AD2A255}" type="pres">
      <dgm:prSet presAssocID="{08291CD4-EA1D-470A-B011-77CB2118B137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B9D306-F751-4BE9-B409-EE74B6EACFE4}" type="presOf" srcId="{1AA33186-767F-4032-B1E1-9861B071FE60}" destId="{EA0A7E44-907D-4626-A42A-355D272E6322}" srcOrd="0" destOrd="0" presId="urn:microsoft.com/office/officeart/2005/8/layout/vList3"/>
    <dgm:cxn modelId="{105DBD3C-EC37-41F6-A9C9-3A3DF898D3E9}" type="presOf" srcId="{9B18E5BB-3F4B-437F-88B3-754AD8DAA46E}" destId="{C8AC7328-2885-423E-BB23-9DFC4089C102}" srcOrd="0" destOrd="0" presId="urn:microsoft.com/office/officeart/2005/8/layout/vList3"/>
    <dgm:cxn modelId="{4AF3975E-192B-4F95-9139-DC9B5F7A4CB5}" srcId="{5B8E4C70-11FB-4E77-B777-063B4A0B8044}" destId="{08291CD4-EA1D-470A-B011-77CB2118B137}" srcOrd="2" destOrd="0" parTransId="{0E09619E-4C55-4618-9209-C07134A5C41C}" sibTransId="{A4C4C8A0-4E7B-4E6F-8466-D7DC0C0FF115}"/>
    <dgm:cxn modelId="{073C9B67-7221-4869-9455-155448012440}" srcId="{5B8E4C70-11FB-4E77-B777-063B4A0B8044}" destId="{9B18E5BB-3F4B-437F-88B3-754AD8DAA46E}" srcOrd="0" destOrd="0" parTransId="{80129B43-7E47-4106-BD8B-E875651B0C0C}" sibTransId="{AAFE207A-9FC8-4D49-9DD9-60284AC792A6}"/>
    <dgm:cxn modelId="{2F47BF82-4EC1-4E11-AB6D-8D583506B1FB}" type="presOf" srcId="{5B8E4C70-11FB-4E77-B777-063B4A0B8044}" destId="{060F9107-77D4-45D3-8F26-0941D7CB2BB7}" srcOrd="0" destOrd="0" presId="urn:microsoft.com/office/officeart/2005/8/layout/vList3"/>
    <dgm:cxn modelId="{C5E5F1AF-EAFC-45A7-AD7D-E46677BA7BD3}" type="presOf" srcId="{08291CD4-EA1D-470A-B011-77CB2118B137}" destId="{38BA2A11-28FE-4B84-8CEE-27506AD2A255}" srcOrd="0" destOrd="0" presId="urn:microsoft.com/office/officeart/2005/8/layout/vList3"/>
    <dgm:cxn modelId="{841731DE-B20C-4EAE-89EE-AF54D9148033}" srcId="{5B8E4C70-11FB-4E77-B777-063B4A0B8044}" destId="{1AA33186-767F-4032-B1E1-9861B071FE60}" srcOrd="1" destOrd="0" parTransId="{9BDDCD01-0512-4D5B-A82D-9508F45DDD5E}" sibTransId="{6A03FFF2-FD41-4531-AB94-C6EEB4B422AE}"/>
    <dgm:cxn modelId="{3ACF6A71-09C5-40CC-81FE-F4ED13461A76}" type="presParOf" srcId="{060F9107-77D4-45D3-8F26-0941D7CB2BB7}" destId="{A651A724-3199-4062-9C57-85834536E9F6}" srcOrd="0" destOrd="0" presId="urn:microsoft.com/office/officeart/2005/8/layout/vList3"/>
    <dgm:cxn modelId="{B8C1BD9C-2B5F-4E6B-B3E2-009AD03CE02A}" type="presParOf" srcId="{A651A724-3199-4062-9C57-85834536E9F6}" destId="{724B973B-DDB8-43E6-A6B7-944D66AD17A2}" srcOrd="0" destOrd="0" presId="urn:microsoft.com/office/officeart/2005/8/layout/vList3"/>
    <dgm:cxn modelId="{4628D502-389F-4BB1-B286-5F63AFB51079}" type="presParOf" srcId="{A651A724-3199-4062-9C57-85834536E9F6}" destId="{C8AC7328-2885-423E-BB23-9DFC4089C102}" srcOrd="1" destOrd="0" presId="urn:microsoft.com/office/officeart/2005/8/layout/vList3"/>
    <dgm:cxn modelId="{49A0946C-233A-4563-9194-1FB25E52A48D}" type="presParOf" srcId="{060F9107-77D4-45D3-8F26-0941D7CB2BB7}" destId="{ECA19D73-B5D2-477B-8EBF-6BCCB95D694B}" srcOrd="1" destOrd="0" presId="urn:microsoft.com/office/officeart/2005/8/layout/vList3"/>
    <dgm:cxn modelId="{3A71A2FF-485D-4398-857D-1E8933465A25}" type="presParOf" srcId="{060F9107-77D4-45D3-8F26-0941D7CB2BB7}" destId="{5FDA11EC-60C2-4572-BF3E-2A1F7490B676}" srcOrd="2" destOrd="0" presId="urn:microsoft.com/office/officeart/2005/8/layout/vList3"/>
    <dgm:cxn modelId="{CE0394DA-3553-4F2F-83B3-F09FC6F47BEA}" type="presParOf" srcId="{5FDA11EC-60C2-4572-BF3E-2A1F7490B676}" destId="{358F8BC9-E23D-41A7-8E0A-AAEA2C0BD493}" srcOrd="0" destOrd="0" presId="urn:microsoft.com/office/officeart/2005/8/layout/vList3"/>
    <dgm:cxn modelId="{6CA6C2CA-5D6C-489E-A90D-48A5DF845836}" type="presParOf" srcId="{5FDA11EC-60C2-4572-BF3E-2A1F7490B676}" destId="{EA0A7E44-907D-4626-A42A-355D272E6322}" srcOrd="1" destOrd="0" presId="urn:microsoft.com/office/officeart/2005/8/layout/vList3"/>
    <dgm:cxn modelId="{31CF9E47-7E60-4085-9B8F-3118ED0DFE3E}" type="presParOf" srcId="{060F9107-77D4-45D3-8F26-0941D7CB2BB7}" destId="{F3E21349-8547-4E59-BA7C-C3ADCFFF4654}" srcOrd="3" destOrd="0" presId="urn:microsoft.com/office/officeart/2005/8/layout/vList3"/>
    <dgm:cxn modelId="{F109DBCD-C29C-4A67-B600-A03110A6272E}" type="presParOf" srcId="{060F9107-77D4-45D3-8F26-0941D7CB2BB7}" destId="{D7E32018-4037-4B3B-A77F-B87B7886C88C}" srcOrd="4" destOrd="0" presId="urn:microsoft.com/office/officeart/2005/8/layout/vList3"/>
    <dgm:cxn modelId="{F4AA13A8-103F-425C-8C5E-D1729479A76C}" type="presParOf" srcId="{D7E32018-4037-4B3B-A77F-B87B7886C88C}" destId="{81D280D4-3439-4C00-8971-891DBC9B370F}" srcOrd="0" destOrd="0" presId="urn:microsoft.com/office/officeart/2005/8/layout/vList3"/>
    <dgm:cxn modelId="{1DD551D2-FC00-40C4-83FF-03CD4046E1F1}" type="presParOf" srcId="{D7E32018-4037-4B3B-A77F-B87B7886C88C}" destId="{38BA2A11-28FE-4B84-8CEE-27506AD2A2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FE7AA-31D1-440A-A5C9-A1DABBB08B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5809C6E-84D7-48F3-899D-A35D27DB5D5B}">
      <dgm:prSet phldrT="[Texto]"/>
      <dgm:spPr/>
      <dgm:t>
        <a:bodyPr/>
        <a:lstStyle/>
        <a:p>
          <a:r>
            <a:rPr lang="es-ES" dirty="0" err="1"/>
            <a:t>Prozesua</a:t>
          </a:r>
          <a:r>
            <a:rPr lang="es-ES" dirty="0"/>
            <a:t> </a:t>
          </a:r>
          <a:r>
            <a:rPr lang="es-ES" dirty="0" err="1"/>
            <a:t>definitu</a:t>
          </a:r>
          <a:endParaRPr lang="es-ES" dirty="0"/>
        </a:p>
      </dgm:t>
    </dgm:pt>
    <dgm:pt modelId="{9B8AC02C-6AF8-4DE5-9985-CD1341E895CC}" type="parTrans" cxnId="{6BE7EEE6-1DD5-465A-A81D-37DF5C242E85}">
      <dgm:prSet/>
      <dgm:spPr/>
      <dgm:t>
        <a:bodyPr/>
        <a:lstStyle/>
        <a:p>
          <a:endParaRPr lang="es-ES"/>
        </a:p>
      </dgm:t>
    </dgm:pt>
    <dgm:pt modelId="{A16F374D-21DD-45FD-8FCB-4F308BFFC078}" type="sibTrans" cxnId="{6BE7EEE6-1DD5-465A-A81D-37DF5C242E85}">
      <dgm:prSet/>
      <dgm:spPr/>
      <dgm:t>
        <a:bodyPr/>
        <a:lstStyle/>
        <a:p>
          <a:endParaRPr lang="es-ES"/>
        </a:p>
      </dgm:t>
    </dgm:pt>
    <dgm:pt modelId="{D17073EE-F2FF-47D5-9DE5-2BF32C1003C6}">
      <dgm:prSet phldrT="[Texto]"/>
      <dgm:spPr/>
      <dgm:t>
        <a:bodyPr/>
        <a:lstStyle/>
        <a:p>
          <a:r>
            <a:rPr lang="es-ES" dirty="0" err="1"/>
            <a:t>Prozesua</a:t>
          </a:r>
          <a:r>
            <a:rPr lang="es-ES" dirty="0"/>
            <a:t> </a:t>
          </a:r>
          <a:r>
            <a:rPr lang="es-ES" dirty="0" err="1"/>
            <a:t>ezarri</a:t>
          </a:r>
          <a:endParaRPr lang="es-ES" dirty="0"/>
        </a:p>
      </dgm:t>
    </dgm:pt>
    <dgm:pt modelId="{6315E1C3-6036-4A9E-BA6D-230A82D56B08}" type="parTrans" cxnId="{E2A364C3-764D-4729-9F8D-0EF3314CDB3D}">
      <dgm:prSet/>
      <dgm:spPr/>
      <dgm:t>
        <a:bodyPr/>
        <a:lstStyle/>
        <a:p>
          <a:endParaRPr lang="es-ES"/>
        </a:p>
      </dgm:t>
    </dgm:pt>
    <dgm:pt modelId="{B17E7992-A3CA-4E86-BFB7-C3770AFEF5CB}" type="sibTrans" cxnId="{E2A364C3-764D-4729-9F8D-0EF3314CDB3D}">
      <dgm:prSet/>
      <dgm:spPr/>
      <dgm:t>
        <a:bodyPr/>
        <a:lstStyle/>
        <a:p>
          <a:endParaRPr lang="es-ES"/>
        </a:p>
      </dgm:t>
    </dgm:pt>
    <dgm:pt modelId="{B68F58DC-7E9C-4F94-8A5A-E9108B53FF15}">
      <dgm:prSet phldrT="[Texto]"/>
      <dgm:spPr/>
      <dgm:t>
        <a:bodyPr/>
        <a:lstStyle/>
        <a:p>
          <a:r>
            <a:rPr lang="es-ES" dirty="0"/>
            <a:t>CMMI</a:t>
          </a:r>
        </a:p>
      </dgm:t>
    </dgm:pt>
    <dgm:pt modelId="{B95E3ED8-35D2-4B76-B590-E04D19EBB9E7}" type="parTrans" cxnId="{74113FE5-3AC3-42EE-A2BD-4059AD146B85}">
      <dgm:prSet/>
      <dgm:spPr/>
      <dgm:t>
        <a:bodyPr/>
        <a:lstStyle/>
        <a:p>
          <a:endParaRPr lang="es-ES"/>
        </a:p>
      </dgm:t>
    </dgm:pt>
    <dgm:pt modelId="{B3CDD46F-5C63-4C42-B61D-72698B512644}" type="sibTrans" cxnId="{74113FE5-3AC3-42EE-A2BD-4059AD146B85}">
      <dgm:prSet/>
      <dgm:spPr/>
      <dgm:t>
        <a:bodyPr/>
        <a:lstStyle/>
        <a:p>
          <a:endParaRPr lang="es-ES"/>
        </a:p>
      </dgm:t>
    </dgm:pt>
    <dgm:pt modelId="{C529EBFF-E00C-4127-8F6F-4A9441B7124A}">
      <dgm:prSet phldrT="[Texto]"/>
      <dgm:spPr/>
      <dgm:t>
        <a:bodyPr/>
        <a:lstStyle/>
        <a:p>
          <a:r>
            <a:rPr lang="es-ES" dirty="0"/>
            <a:t>…</a:t>
          </a:r>
        </a:p>
      </dgm:t>
    </dgm:pt>
    <dgm:pt modelId="{EFE61CA9-29FF-41F5-9DBD-7E8FB0696F28}" type="parTrans" cxnId="{16F74599-0CFF-46D4-85B2-B257D861B0C6}">
      <dgm:prSet/>
      <dgm:spPr/>
      <dgm:t>
        <a:bodyPr/>
        <a:lstStyle/>
        <a:p>
          <a:endParaRPr lang="es-ES"/>
        </a:p>
      </dgm:t>
    </dgm:pt>
    <dgm:pt modelId="{617D35ED-58D2-4F06-8F76-C99B8D40B0E0}" type="sibTrans" cxnId="{16F74599-0CFF-46D4-85B2-B257D861B0C6}">
      <dgm:prSet/>
      <dgm:spPr/>
      <dgm:t>
        <a:bodyPr/>
        <a:lstStyle/>
        <a:p>
          <a:endParaRPr lang="es-ES"/>
        </a:p>
      </dgm:t>
    </dgm:pt>
    <dgm:pt modelId="{8784986E-BECF-43B6-AFA5-142F9BB94A11}" type="pres">
      <dgm:prSet presAssocID="{ADFFE7AA-31D1-440A-A5C9-A1DABBB08B36}" presName="Name0" presStyleCnt="0">
        <dgm:presLayoutVars>
          <dgm:dir/>
          <dgm:animLvl val="lvl"/>
          <dgm:resizeHandles val="exact"/>
        </dgm:presLayoutVars>
      </dgm:prSet>
      <dgm:spPr/>
    </dgm:pt>
    <dgm:pt modelId="{8E1A7966-7B60-4B1D-9E87-97D70F80C6C4}" type="pres">
      <dgm:prSet presAssocID="{95809C6E-84D7-48F3-899D-A35D27DB5D5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B5EE89-286A-4D82-8D32-706D8A97154E}" type="pres">
      <dgm:prSet presAssocID="{A16F374D-21DD-45FD-8FCB-4F308BFFC078}" presName="parTxOnlySpace" presStyleCnt="0"/>
      <dgm:spPr/>
    </dgm:pt>
    <dgm:pt modelId="{DE0DF1AC-FF26-4569-9E07-4DE643722050}" type="pres">
      <dgm:prSet presAssocID="{D17073EE-F2FF-47D5-9DE5-2BF32C1003C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458183-07D9-443A-A87A-8B71EB0BC185}" type="pres">
      <dgm:prSet presAssocID="{B17E7992-A3CA-4E86-BFB7-C3770AFEF5CB}" presName="parTxOnlySpace" presStyleCnt="0"/>
      <dgm:spPr/>
    </dgm:pt>
    <dgm:pt modelId="{FBBB4A40-1186-439D-9F41-239968959C8A}" type="pres">
      <dgm:prSet presAssocID="{C529EBFF-E00C-4127-8F6F-4A9441B7124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34568E-49D6-4282-B6A2-169D280E0FF9}" type="pres">
      <dgm:prSet presAssocID="{617D35ED-58D2-4F06-8F76-C99B8D40B0E0}" presName="parTxOnlySpace" presStyleCnt="0"/>
      <dgm:spPr/>
    </dgm:pt>
    <dgm:pt modelId="{E024093A-9662-4EA9-9CD4-D5E57BD36E2C}" type="pres">
      <dgm:prSet presAssocID="{B68F58DC-7E9C-4F94-8A5A-E9108B53FF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76B623-C954-43E0-915B-BBCE5EF82009}" type="presOf" srcId="{ADFFE7AA-31D1-440A-A5C9-A1DABBB08B36}" destId="{8784986E-BECF-43B6-AFA5-142F9BB94A11}" srcOrd="0" destOrd="0" presId="urn:microsoft.com/office/officeart/2005/8/layout/chevron1"/>
    <dgm:cxn modelId="{89779C56-266B-4CDE-9BB1-1918FF1A666B}" type="presOf" srcId="{95809C6E-84D7-48F3-899D-A35D27DB5D5B}" destId="{8E1A7966-7B60-4B1D-9E87-97D70F80C6C4}" srcOrd="0" destOrd="0" presId="urn:microsoft.com/office/officeart/2005/8/layout/chevron1"/>
    <dgm:cxn modelId="{46962C7C-2740-4F03-B8E4-CE12E3201D8E}" type="presOf" srcId="{D17073EE-F2FF-47D5-9DE5-2BF32C1003C6}" destId="{DE0DF1AC-FF26-4569-9E07-4DE643722050}" srcOrd="0" destOrd="0" presId="urn:microsoft.com/office/officeart/2005/8/layout/chevron1"/>
    <dgm:cxn modelId="{BF3E9982-658C-4C01-ACFB-FA0B74ECD46F}" type="presOf" srcId="{B68F58DC-7E9C-4F94-8A5A-E9108B53FF15}" destId="{E024093A-9662-4EA9-9CD4-D5E57BD36E2C}" srcOrd="0" destOrd="0" presId="urn:microsoft.com/office/officeart/2005/8/layout/chevron1"/>
    <dgm:cxn modelId="{16F74599-0CFF-46D4-85B2-B257D861B0C6}" srcId="{ADFFE7AA-31D1-440A-A5C9-A1DABBB08B36}" destId="{C529EBFF-E00C-4127-8F6F-4A9441B7124A}" srcOrd="2" destOrd="0" parTransId="{EFE61CA9-29FF-41F5-9DBD-7E8FB0696F28}" sibTransId="{617D35ED-58D2-4F06-8F76-C99B8D40B0E0}"/>
    <dgm:cxn modelId="{E2A364C3-764D-4729-9F8D-0EF3314CDB3D}" srcId="{ADFFE7AA-31D1-440A-A5C9-A1DABBB08B36}" destId="{D17073EE-F2FF-47D5-9DE5-2BF32C1003C6}" srcOrd="1" destOrd="0" parTransId="{6315E1C3-6036-4A9E-BA6D-230A82D56B08}" sibTransId="{B17E7992-A3CA-4E86-BFB7-C3770AFEF5CB}"/>
    <dgm:cxn modelId="{74113FE5-3AC3-42EE-A2BD-4059AD146B85}" srcId="{ADFFE7AA-31D1-440A-A5C9-A1DABBB08B36}" destId="{B68F58DC-7E9C-4F94-8A5A-E9108B53FF15}" srcOrd="3" destOrd="0" parTransId="{B95E3ED8-35D2-4B76-B590-E04D19EBB9E7}" sibTransId="{B3CDD46F-5C63-4C42-B61D-72698B512644}"/>
    <dgm:cxn modelId="{6BE7EEE6-1DD5-465A-A81D-37DF5C242E85}" srcId="{ADFFE7AA-31D1-440A-A5C9-A1DABBB08B36}" destId="{95809C6E-84D7-48F3-899D-A35D27DB5D5B}" srcOrd="0" destOrd="0" parTransId="{9B8AC02C-6AF8-4DE5-9985-CD1341E895CC}" sibTransId="{A16F374D-21DD-45FD-8FCB-4F308BFFC078}"/>
    <dgm:cxn modelId="{D79876FC-9816-44D3-9F19-BEA05E6EE16B}" type="presOf" srcId="{C529EBFF-E00C-4127-8F6F-4A9441B7124A}" destId="{FBBB4A40-1186-439D-9F41-239968959C8A}" srcOrd="0" destOrd="0" presId="urn:microsoft.com/office/officeart/2005/8/layout/chevron1"/>
    <dgm:cxn modelId="{1E60B2C8-35EA-406C-8A5B-F2DAC7276033}" type="presParOf" srcId="{8784986E-BECF-43B6-AFA5-142F9BB94A11}" destId="{8E1A7966-7B60-4B1D-9E87-97D70F80C6C4}" srcOrd="0" destOrd="0" presId="urn:microsoft.com/office/officeart/2005/8/layout/chevron1"/>
    <dgm:cxn modelId="{FD26A104-9079-4264-8766-6D8A2CC99BE3}" type="presParOf" srcId="{8784986E-BECF-43B6-AFA5-142F9BB94A11}" destId="{23B5EE89-286A-4D82-8D32-706D8A97154E}" srcOrd="1" destOrd="0" presId="urn:microsoft.com/office/officeart/2005/8/layout/chevron1"/>
    <dgm:cxn modelId="{46C4F266-774D-45AD-A76D-D3B002FF4F77}" type="presParOf" srcId="{8784986E-BECF-43B6-AFA5-142F9BB94A11}" destId="{DE0DF1AC-FF26-4569-9E07-4DE643722050}" srcOrd="2" destOrd="0" presId="urn:microsoft.com/office/officeart/2005/8/layout/chevron1"/>
    <dgm:cxn modelId="{7F440478-A054-4495-9C47-326A5DB441D5}" type="presParOf" srcId="{8784986E-BECF-43B6-AFA5-142F9BB94A11}" destId="{38458183-07D9-443A-A87A-8B71EB0BC185}" srcOrd="3" destOrd="0" presId="urn:microsoft.com/office/officeart/2005/8/layout/chevron1"/>
    <dgm:cxn modelId="{EFF33BB1-E08C-435E-B619-BE84613D06E4}" type="presParOf" srcId="{8784986E-BECF-43B6-AFA5-142F9BB94A11}" destId="{FBBB4A40-1186-439D-9F41-239968959C8A}" srcOrd="4" destOrd="0" presId="urn:microsoft.com/office/officeart/2005/8/layout/chevron1"/>
    <dgm:cxn modelId="{EFEEB29E-C396-4B2C-8E4A-B05821AFDBA8}" type="presParOf" srcId="{8784986E-BECF-43B6-AFA5-142F9BB94A11}" destId="{FE34568E-49D6-4282-B6A2-169D280E0FF9}" srcOrd="5" destOrd="0" presId="urn:microsoft.com/office/officeart/2005/8/layout/chevron1"/>
    <dgm:cxn modelId="{27F503AA-6604-49F8-AFA8-A0EE0853ADBC}" type="presParOf" srcId="{8784986E-BECF-43B6-AFA5-142F9BB94A11}" destId="{E024093A-9662-4EA9-9CD4-D5E57BD36E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C7328-2885-423E-BB23-9DFC4089C102}">
      <dsp:nvSpPr>
        <dsp:cNvPr id="0" name=""/>
        <dsp:cNvSpPr/>
      </dsp:nvSpPr>
      <dsp:spPr>
        <a:xfrm rot="10800000">
          <a:off x="558632" y="627"/>
          <a:ext cx="1852433" cy="3681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5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Aurkibidea</a:t>
          </a:r>
          <a:endParaRPr lang="es-ES" sz="1700" kern="1200" dirty="0"/>
        </a:p>
      </dsp:txBody>
      <dsp:txXfrm rot="10800000">
        <a:off x="650674" y="627"/>
        <a:ext cx="1760391" cy="368169"/>
      </dsp:txXfrm>
    </dsp:sp>
    <dsp:sp modelId="{724B973B-DDB8-43E6-A6B7-944D66AD17A2}">
      <dsp:nvSpPr>
        <dsp:cNvPr id="0" name=""/>
        <dsp:cNvSpPr/>
      </dsp:nvSpPr>
      <dsp:spPr>
        <a:xfrm>
          <a:off x="374548" y="627"/>
          <a:ext cx="368169" cy="3681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A7E44-907D-4626-A42A-355D272E6322}">
      <dsp:nvSpPr>
        <dsp:cNvPr id="0" name=""/>
        <dsp:cNvSpPr/>
      </dsp:nvSpPr>
      <dsp:spPr>
        <a:xfrm rot="10800000">
          <a:off x="558632" y="478697"/>
          <a:ext cx="1852433" cy="3681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5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1. </a:t>
          </a:r>
          <a:r>
            <a:rPr lang="es-ES" sz="1700" b="1" kern="1200" dirty="0" err="1"/>
            <a:t>Sarrera</a:t>
          </a:r>
          <a:endParaRPr lang="es-ES" sz="1700" b="1" kern="1200" dirty="0"/>
        </a:p>
      </dsp:txBody>
      <dsp:txXfrm rot="10800000">
        <a:off x="650674" y="478697"/>
        <a:ext cx="1760391" cy="368169"/>
      </dsp:txXfrm>
    </dsp:sp>
    <dsp:sp modelId="{358F8BC9-E23D-41A7-8E0A-AAEA2C0BD493}">
      <dsp:nvSpPr>
        <dsp:cNvPr id="0" name=""/>
        <dsp:cNvSpPr/>
      </dsp:nvSpPr>
      <dsp:spPr>
        <a:xfrm>
          <a:off x="374548" y="478697"/>
          <a:ext cx="368169" cy="3681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A2A11-28FE-4B84-8CEE-27506AD2A255}">
      <dsp:nvSpPr>
        <dsp:cNvPr id="0" name=""/>
        <dsp:cNvSpPr/>
      </dsp:nvSpPr>
      <dsp:spPr>
        <a:xfrm rot="10800000">
          <a:off x="558632" y="956767"/>
          <a:ext cx="1852433" cy="3681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52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2. </a:t>
          </a:r>
          <a:r>
            <a:rPr lang="es-ES" sz="1700" kern="1200" dirty="0" err="1"/>
            <a:t>Helburuak</a:t>
          </a:r>
          <a:endParaRPr lang="es-ES" sz="1700" kern="1200" dirty="0"/>
        </a:p>
      </dsp:txBody>
      <dsp:txXfrm rot="10800000">
        <a:off x="650674" y="956767"/>
        <a:ext cx="1760391" cy="368169"/>
      </dsp:txXfrm>
    </dsp:sp>
    <dsp:sp modelId="{81D280D4-3439-4C00-8971-891DBC9B370F}">
      <dsp:nvSpPr>
        <dsp:cNvPr id="0" name=""/>
        <dsp:cNvSpPr/>
      </dsp:nvSpPr>
      <dsp:spPr>
        <a:xfrm>
          <a:off x="374548" y="956767"/>
          <a:ext cx="368169" cy="3681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A7966-7B60-4B1D-9E87-97D70F80C6C4}">
      <dsp:nvSpPr>
        <dsp:cNvPr id="0" name=""/>
        <dsp:cNvSpPr/>
      </dsp:nvSpPr>
      <dsp:spPr>
        <a:xfrm>
          <a:off x="3235" y="1598083"/>
          <a:ext cx="1883605" cy="75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Prozesua</a:t>
          </a:r>
          <a:r>
            <a:rPr lang="es-ES" sz="2100" kern="1200" dirty="0"/>
            <a:t> </a:t>
          </a:r>
          <a:r>
            <a:rPr lang="es-ES" sz="2100" kern="1200" dirty="0" err="1"/>
            <a:t>definitu</a:t>
          </a:r>
          <a:endParaRPr lang="es-ES" sz="2100" kern="1200" dirty="0"/>
        </a:p>
      </dsp:txBody>
      <dsp:txXfrm>
        <a:off x="379956" y="1598083"/>
        <a:ext cx="1130163" cy="753442"/>
      </dsp:txXfrm>
    </dsp:sp>
    <dsp:sp modelId="{DE0DF1AC-FF26-4569-9E07-4DE643722050}">
      <dsp:nvSpPr>
        <dsp:cNvPr id="0" name=""/>
        <dsp:cNvSpPr/>
      </dsp:nvSpPr>
      <dsp:spPr>
        <a:xfrm>
          <a:off x="1698481" y="1598083"/>
          <a:ext cx="1883605" cy="75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Prozesua</a:t>
          </a:r>
          <a:r>
            <a:rPr lang="es-ES" sz="2100" kern="1200" dirty="0"/>
            <a:t> </a:t>
          </a:r>
          <a:r>
            <a:rPr lang="es-ES" sz="2100" kern="1200" dirty="0" err="1"/>
            <a:t>ezarri</a:t>
          </a:r>
          <a:endParaRPr lang="es-ES" sz="2100" kern="1200" dirty="0"/>
        </a:p>
      </dsp:txBody>
      <dsp:txXfrm>
        <a:off x="2075202" y="1598083"/>
        <a:ext cx="1130163" cy="753442"/>
      </dsp:txXfrm>
    </dsp:sp>
    <dsp:sp modelId="{FBBB4A40-1186-439D-9F41-239968959C8A}">
      <dsp:nvSpPr>
        <dsp:cNvPr id="0" name=""/>
        <dsp:cNvSpPr/>
      </dsp:nvSpPr>
      <dsp:spPr>
        <a:xfrm>
          <a:off x="3393726" y="1598083"/>
          <a:ext cx="1883605" cy="75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…</a:t>
          </a:r>
        </a:p>
      </dsp:txBody>
      <dsp:txXfrm>
        <a:off x="3770447" y="1598083"/>
        <a:ext cx="1130163" cy="753442"/>
      </dsp:txXfrm>
    </dsp:sp>
    <dsp:sp modelId="{E024093A-9662-4EA9-9CD4-D5E57BD36E2C}">
      <dsp:nvSpPr>
        <dsp:cNvPr id="0" name=""/>
        <dsp:cNvSpPr/>
      </dsp:nvSpPr>
      <dsp:spPr>
        <a:xfrm>
          <a:off x="5088971" y="1598083"/>
          <a:ext cx="1883605" cy="75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CMMI</a:t>
          </a:r>
        </a:p>
      </dsp:txBody>
      <dsp:txXfrm>
        <a:off x="5465692" y="1598083"/>
        <a:ext cx="1130163" cy="75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FEA64-0FCA-4E98-8865-7197C267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3EA90-0364-405C-892A-7614CAA4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DACB9-E4AB-4D6B-85C9-B5408F02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B6E5C-52B6-4D9D-B205-9247178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1F928-E0A1-4EB2-B3BA-DC57F3E8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3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DED7-9C6A-4634-B0BA-E960073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7F5953-B068-4CA1-AB80-71960941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0AEBC-6114-4102-B750-D62D063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06F1E-6410-4E05-BDF1-8BB9570A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48AA8-CACD-46D3-93F0-CB2C5F02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7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600039-E202-4AFF-9A95-A4359D521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F903B3-A023-4E05-9777-73FB2F30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9380A-D1FC-4AD2-B294-B472121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06BE25-83CC-4693-96CA-34271F9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36F4B-2154-4056-8124-3602B615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9F17-9AAE-454E-8B45-9473D4DF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FC492-5A85-4DD4-B8F2-1242C6FF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126A6-31D5-4015-9739-0B8C110D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F59F0-8384-49C0-BB31-29CE68A0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3B5C0-353E-4BB1-B64D-59E5C5E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8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B952-DE7C-49FB-8FEC-2BBB48B9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06F1E-DC50-42F7-A0BB-9E279697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C37B3-5F86-4B92-9D83-1781D674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2D3D1-85FD-4E8D-A41C-65F9E2FA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09D89-D852-401E-BD7F-EBA2602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8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7538C-B940-435D-B245-66D09A1B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F7147-9E9F-4DB9-9890-B96AB822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6524FC-3B69-43E8-99FA-F92316FA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A6E5B-622E-4904-BC85-F42E9DB3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3F2C9-2FFE-4CF6-AF43-E3683EE5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816BB-415D-4EC2-B0EC-692B3D7C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0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75A2-2CE1-4515-BC0A-6FF89C33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2467E5-F6E3-4299-BC6A-E71F5133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2E9F3-9B88-4222-A8C6-93D07362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072505-738C-4411-9C67-74738205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D5377B-513E-48B8-999F-E3095B49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955F19-9933-4867-B0A2-7154004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E6864F-5C19-4B34-A5E4-48C2E483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EA6825-0B3E-48D3-9359-96E778F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2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C2FA9-9A6E-49D9-9F18-BEE8744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24C55-7426-4A92-8823-A8F884C5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1AFC93-79D0-4E7B-B5E9-C957097A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0D6D3F-168D-493C-B44C-A652FBA6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7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811600-316A-4241-80EE-A322187B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F669E1-525F-4EA1-BC58-0BCCD0A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5EC80-D9E5-47C2-B6DC-C3E836D6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3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5F73A-5DA7-4829-B49B-ADCAF698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36CD6-F930-44F2-BE74-354152C9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6C1AE-1BA2-43BA-843B-E64639E8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063F9-B6CA-405D-8C99-5584A17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E983EC-8A01-4FA8-A159-16928E30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90EE4-ACE4-4BC3-8F3F-1E69E6A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3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64CD7-ED71-4203-A36B-70983316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275BB8-4683-40A5-B038-CB4ABE40B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F6284-2950-4830-BE38-D6389BE2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2ACB7-092C-4C8C-B003-513B1E6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14231-A83B-44DD-BAC8-2C41FAC9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95DC0B-19B5-4352-920C-C0811BA2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20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51B081-F682-40EF-AECC-B4415AC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B0B5E-681C-47B4-960F-E5DC3A32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B3E1D-EBA6-4717-9FA6-48D6B4A15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AD21-0104-45FC-9DD2-6CF599D1E618}" type="datetimeFigureOut">
              <a:rPr lang="es-ES" smtClean="0"/>
              <a:t>12/09/2021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2E6C4-BC2E-4B5B-864B-5402024E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4E2CC-0E8B-42E5-A321-58651867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8EB8-42DA-47E6-85B1-D3A22007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5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.wmf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hyperlink" Target="https://juletx.github.io/ProMe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hdphoto" Target="../media/hdphoto1.wdp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jp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41DCC7-C2FB-4091-B332-A5453121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878"/>
            <a:ext cx="9144000" cy="2500008"/>
          </a:xfrm>
        </p:spPr>
        <p:txBody>
          <a:bodyPr>
            <a:noAutofit/>
          </a:bodyPr>
          <a:lstStyle/>
          <a:p>
            <a:pPr algn="l"/>
            <a:r>
              <a:rPr lang="es-ES" sz="4400" b="1" dirty="0" err="1"/>
              <a:t>ProMeta</a:t>
            </a:r>
            <a:r>
              <a:rPr lang="es-ES" sz="4400" dirty="0"/>
              <a:t>: </a:t>
            </a:r>
            <a:r>
              <a:rPr lang="es-ES" sz="4400" dirty="0" err="1"/>
              <a:t>Softwarearen</a:t>
            </a:r>
            <a:r>
              <a:rPr lang="es-ES" sz="4400" dirty="0"/>
              <a:t> </a:t>
            </a:r>
            <a:r>
              <a:rPr lang="es-ES" sz="4400" dirty="0" err="1"/>
              <a:t>garapenerako</a:t>
            </a:r>
            <a:r>
              <a:rPr lang="es-ES" sz="4400" dirty="0"/>
              <a:t> </a:t>
            </a:r>
            <a:r>
              <a:rPr lang="es-ES" sz="4400" dirty="0" err="1"/>
              <a:t>prozesuen</a:t>
            </a:r>
            <a:r>
              <a:rPr lang="es-ES" sz="4400" dirty="0"/>
              <a:t> </a:t>
            </a:r>
            <a:r>
              <a:rPr lang="es-ES" sz="4400" dirty="0" err="1"/>
              <a:t>definizio</a:t>
            </a:r>
            <a:r>
              <a:rPr lang="es-ES" sz="4400" dirty="0"/>
              <a:t> eta </a:t>
            </a:r>
            <a:r>
              <a:rPr lang="es-ES" sz="4400" dirty="0" err="1"/>
              <a:t>ezarpenerako</a:t>
            </a:r>
            <a:r>
              <a:rPr lang="es-ES" sz="4400" dirty="0"/>
              <a:t> sistema </a:t>
            </a:r>
            <a:r>
              <a:rPr lang="es-ES" sz="4400" dirty="0" err="1"/>
              <a:t>metaereduetan</a:t>
            </a:r>
            <a:r>
              <a:rPr lang="es-ES" sz="4400" dirty="0"/>
              <a:t> </a:t>
            </a:r>
            <a:r>
              <a:rPr lang="es-ES" sz="4400" dirty="0" err="1"/>
              <a:t>oinarrituta</a:t>
            </a:r>
            <a:endParaRPr lang="es-ES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F6397B-5C4F-48E6-BA2E-588481DA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081"/>
            <a:ext cx="9144000" cy="184133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Julen Etxaniz Aragoneses</a:t>
            </a: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Tutorea</a:t>
            </a:r>
            <a:r>
              <a:rPr lang="es-ES" dirty="0">
                <a:solidFill>
                  <a:schemeClr val="tx1"/>
                </a:solidFill>
              </a:rPr>
              <a:t>: Juan Manuel </a:t>
            </a:r>
            <a:r>
              <a:rPr lang="es-ES" dirty="0" err="1">
                <a:solidFill>
                  <a:schemeClr val="tx1"/>
                </a:solidFill>
              </a:rPr>
              <a:t>Pikatza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Atxa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Informatika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Ingeniaritzako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Gradua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Gradu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Amaierako</a:t>
            </a:r>
            <a:r>
              <a:rPr lang="es-ES" dirty="0">
                <a:solidFill>
                  <a:schemeClr val="tx1"/>
                </a:solidFill>
              </a:rPr>
              <a:t> Lana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2021eko </a:t>
            </a:r>
            <a:r>
              <a:rPr lang="es-ES" dirty="0" err="1">
                <a:solidFill>
                  <a:schemeClr val="tx1"/>
                </a:solidFill>
              </a:rPr>
              <a:t>iraila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6" name="Imagen2">
            <a:extLst>
              <a:ext uri="{FF2B5EF4-FFF2-40B4-BE49-F238E27FC236}">
                <a16:creationId xmlns:a16="http://schemas.microsoft.com/office/drawing/2014/main" id="{2A6A8109-32ED-497C-8FDF-3467CA7B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1618" y="549002"/>
            <a:ext cx="3707701" cy="9198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D78C69-99D6-424A-B9E3-A6FB1C09C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71" y="535949"/>
            <a:ext cx="932929" cy="9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2F02-8975-4E5E-BF81-721E6ECD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4. </a:t>
            </a:r>
            <a:r>
              <a:rPr lang="es-ES" dirty="0" err="1"/>
              <a:t>Egungo</a:t>
            </a:r>
            <a:r>
              <a:rPr lang="es-ES" dirty="0"/>
              <a:t> </a:t>
            </a:r>
            <a:r>
              <a:rPr lang="es-ES" dirty="0" err="1"/>
              <a:t>Egoera</a:t>
            </a:r>
            <a:br>
              <a:rPr lang="es-ES" dirty="0"/>
            </a:br>
            <a:r>
              <a:rPr lang="es-ES" sz="3200" dirty="0" err="1"/>
              <a:t>Proposatutako</a:t>
            </a:r>
            <a:r>
              <a:rPr lang="es-ES" sz="3200" dirty="0"/>
              <a:t> </a:t>
            </a:r>
            <a:r>
              <a:rPr lang="es-ES" sz="3200" dirty="0" err="1"/>
              <a:t>Hobekuntzak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83D79-D520-4190-AA85-259CDAF3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u-ES" dirty="0"/>
              <a:t>Bizi-zikloa osatu</a:t>
            </a:r>
          </a:p>
          <a:p>
            <a:pPr>
              <a:spcAft>
                <a:spcPts val="600"/>
              </a:spcAft>
            </a:pPr>
            <a:r>
              <a:rPr lang="eu-ES" dirty="0"/>
              <a:t>Metaereduen bidezko eraldaketa</a:t>
            </a:r>
          </a:p>
          <a:p>
            <a:pPr>
              <a:spcAft>
                <a:spcPts val="600"/>
              </a:spcAft>
            </a:pPr>
            <a:r>
              <a:rPr lang="eu-ES" dirty="0"/>
              <a:t>Editore hobea</a:t>
            </a:r>
          </a:p>
          <a:p>
            <a:pPr>
              <a:spcAft>
                <a:spcPts val="600"/>
              </a:spcAft>
            </a:pPr>
            <a:r>
              <a:rPr lang="eu-ES" dirty="0"/>
              <a:t>Metodologia ezberdinak</a:t>
            </a:r>
          </a:p>
          <a:p>
            <a:pPr>
              <a:spcAft>
                <a:spcPts val="600"/>
              </a:spcAft>
            </a:pPr>
            <a:r>
              <a:rPr lang="eu-ES" dirty="0"/>
              <a:t>BPMN</a:t>
            </a:r>
          </a:p>
          <a:p>
            <a:pPr>
              <a:spcAft>
                <a:spcPts val="600"/>
              </a:spcAft>
            </a:pPr>
            <a:r>
              <a:rPr lang="eu-ES" dirty="0"/>
              <a:t>CMMI mailak</a:t>
            </a:r>
          </a:p>
          <a:p>
            <a:pPr>
              <a:spcAft>
                <a:spcPts val="600"/>
              </a:spcAft>
            </a:pPr>
            <a:r>
              <a:rPr lang="eu-ES" dirty="0"/>
              <a:t>Webgunearen itxura hobetu</a:t>
            </a:r>
          </a:p>
          <a:p>
            <a:endParaRPr lang="es-ES" dirty="0"/>
          </a:p>
          <a:p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2EEF3D-CA8E-4E28-9B25-11A12E731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89" y="2934521"/>
            <a:ext cx="1776620" cy="11958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3B080C-C412-4EC0-9728-E4DA448D79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60" y="3138994"/>
            <a:ext cx="1784624" cy="892312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29C1CD85-1626-4953-90F0-52C9E733A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30962"/>
              </p:ext>
            </p:extLst>
          </p:nvPr>
        </p:nvGraphicFramePr>
        <p:xfrm>
          <a:off x="8291966" y="5420223"/>
          <a:ext cx="1301593" cy="75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3276720" imgH="1905120" progId="Paint.Picture">
                  <p:embed/>
                </p:oleObj>
              </mc:Choice>
              <mc:Fallback>
                <p:oleObj name="Imagen de mapa de bits" r:id="rId4" imgW="3276720" imgH="190512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D34BA24-7F77-4162-812A-8DE14DB54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1966" y="5420223"/>
                        <a:ext cx="1301593" cy="75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Bpmn: imágenes, fotos de stock y vectores | Shutterstock">
            <a:extLst>
              <a:ext uri="{FF2B5EF4-FFF2-40B4-BE49-F238E27FC236}">
                <a16:creationId xmlns:a16="http://schemas.microsoft.com/office/drawing/2014/main" id="{81954558-7EB5-4765-AF9D-9D29DC9BF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51"/>
          <a:stretch/>
        </p:blipFill>
        <p:spPr bwMode="auto">
          <a:xfrm>
            <a:off x="7584369" y="4190915"/>
            <a:ext cx="2483632" cy="9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tivity diagram: OpenUP Lifecycle">
            <a:extLst>
              <a:ext uri="{FF2B5EF4-FFF2-40B4-BE49-F238E27FC236}">
                <a16:creationId xmlns:a16="http://schemas.microsoft.com/office/drawing/2014/main" id="{40638077-BBE5-487E-A1F2-79A113C6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26" y="1935840"/>
            <a:ext cx="5848795" cy="11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9BE17-C9E9-4E4B-BE8E-BAE8684C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4. </a:t>
            </a:r>
            <a:r>
              <a:rPr lang="es-ES" dirty="0" err="1"/>
              <a:t>Egungo</a:t>
            </a:r>
            <a:r>
              <a:rPr lang="es-ES" dirty="0"/>
              <a:t> </a:t>
            </a:r>
            <a:r>
              <a:rPr lang="es-ES" dirty="0" err="1"/>
              <a:t>Egoera</a:t>
            </a:r>
            <a:br>
              <a:rPr lang="es-ES" dirty="0"/>
            </a:br>
            <a:r>
              <a:rPr lang="es-ES" sz="3200" dirty="0" err="1"/>
              <a:t>Prestakuntza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04F12-E00C-424F-8B84-87B0672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Software </a:t>
            </a:r>
            <a:r>
              <a:rPr lang="es-ES" dirty="0" err="1"/>
              <a:t>Kalitatea</a:t>
            </a:r>
            <a:r>
              <a:rPr lang="es-ES" dirty="0"/>
              <a:t>: BPM, </a:t>
            </a:r>
            <a:r>
              <a:rPr lang="es-ES" dirty="0" err="1"/>
              <a:t>OpenUP</a:t>
            </a:r>
            <a:r>
              <a:rPr lang="es-ES" dirty="0"/>
              <a:t>, CCII-2016N-02</a:t>
            </a:r>
          </a:p>
          <a:p>
            <a:endParaRPr lang="es-ES" dirty="0"/>
          </a:p>
          <a:p>
            <a:r>
              <a:rPr lang="es-ES" dirty="0" err="1"/>
              <a:t>Softwarearen</a:t>
            </a:r>
            <a:r>
              <a:rPr lang="es-ES" dirty="0"/>
              <a:t> </a:t>
            </a:r>
            <a:r>
              <a:rPr lang="es-ES" dirty="0" err="1"/>
              <a:t>Garapen</a:t>
            </a:r>
            <a:r>
              <a:rPr lang="es-ES" dirty="0"/>
              <a:t> </a:t>
            </a:r>
            <a:r>
              <a:rPr lang="es-ES" dirty="0" err="1"/>
              <a:t>Industriala</a:t>
            </a:r>
            <a:r>
              <a:rPr lang="es-ES" dirty="0"/>
              <a:t>: MDE, DSL, ATL, EMF</a:t>
            </a:r>
          </a:p>
          <a:p>
            <a:endParaRPr lang="es-ES" dirty="0"/>
          </a:p>
          <a:p>
            <a:r>
              <a:rPr lang="es-ES" dirty="0"/>
              <a:t>Web </a:t>
            </a:r>
            <a:r>
              <a:rPr lang="es-ES" dirty="0" err="1"/>
              <a:t>Sistemak</a:t>
            </a:r>
            <a:r>
              <a:rPr lang="es-ES" dirty="0"/>
              <a:t>: XAMPP, PHP, MYSQL</a:t>
            </a:r>
          </a:p>
          <a:p>
            <a:endParaRPr lang="es-ES" dirty="0"/>
          </a:p>
          <a:p>
            <a:r>
              <a:rPr lang="es-ES" dirty="0" err="1"/>
              <a:t>Besteak</a:t>
            </a:r>
            <a:r>
              <a:rPr lang="es-ES" dirty="0"/>
              <a:t>: Git, GitHub, GitHub Pages, Java, Eclipse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3E6C0-74A2-4D98-9261-907DD727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18" y="2851174"/>
            <a:ext cx="1072712" cy="1072712"/>
          </a:xfrm>
          <a:prstGeom prst="rect">
            <a:avLst/>
          </a:prstGeom>
        </p:spPr>
      </p:pic>
      <p:pic>
        <p:nvPicPr>
          <p:cNvPr id="2050" name="Picture 2" descr="Technical Tools Icon - Download in Colored Outline Style">
            <a:extLst>
              <a:ext uri="{FF2B5EF4-FFF2-40B4-BE49-F238E27FC236}">
                <a16:creationId xmlns:a16="http://schemas.microsoft.com/office/drawing/2014/main" id="{1223D352-C202-4992-A2F9-B0326911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84" y="5266472"/>
            <a:ext cx="665878" cy="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ng Website Icons Web Icon - free transparent png images - pngaaa.com">
            <a:extLst>
              <a:ext uri="{FF2B5EF4-FFF2-40B4-BE49-F238E27FC236}">
                <a16:creationId xmlns:a16="http://schemas.microsoft.com/office/drawing/2014/main" id="{5310BFB1-D2D6-4CEB-8A14-E8011802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84" y="4058823"/>
            <a:ext cx="1001446" cy="10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iente - Iconos gratis de tecnología">
            <a:extLst>
              <a:ext uri="{FF2B5EF4-FFF2-40B4-BE49-F238E27FC236}">
                <a16:creationId xmlns:a16="http://schemas.microsoft.com/office/drawing/2014/main" id="{EC5063A4-791C-40F7-8507-D58E2CA8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81" y="1643524"/>
            <a:ext cx="1025549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2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D8D1-7FDD-4274-8439-B5FA351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5. </a:t>
            </a:r>
            <a:r>
              <a:rPr lang="es-ES" dirty="0" err="1"/>
              <a:t>Arauak</a:t>
            </a:r>
            <a:r>
              <a:rPr lang="es-ES" dirty="0"/>
              <a:t> eta </a:t>
            </a:r>
            <a:r>
              <a:rPr lang="es-ES" dirty="0" err="1"/>
              <a:t>Erreferentziak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05B3B50-7B9B-4729-9EEB-114403FF27B7}"/>
              </a:ext>
            </a:extLst>
          </p:cNvPr>
          <p:cNvGrpSpPr>
            <a:grpSpLocks noChangeAspect="1"/>
          </p:cNvGrpSpPr>
          <p:nvPr/>
        </p:nvGrpSpPr>
        <p:grpSpPr>
          <a:xfrm>
            <a:off x="2479112" y="4070378"/>
            <a:ext cx="7233775" cy="1886668"/>
            <a:chOff x="1044112" y="4503553"/>
            <a:chExt cx="4769774" cy="124402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9A69CE4-BDEF-49EB-BA99-0F90CB2632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4112" y="4503553"/>
              <a:ext cx="4769774" cy="1244022"/>
              <a:chOff x="234347" y="4609366"/>
              <a:chExt cx="5920740" cy="1544213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E1A1716B-F2EB-40C1-BC3D-3858718223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7647" y="5052153"/>
                <a:ext cx="5804068" cy="1101426"/>
                <a:chOff x="886720" y="5296075"/>
                <a:chExt cx="4619161" cy="876570"/>
              </a:xfrm>
            </p:grpSpPr>
            <p:pic>
              <p:nvPicPr>
                <p:cNvPr id="9" name="Imagen 8" descr="Xtext - Eclipsepedia">
                  <a:extLst>
                    <a:ext uri="{FF2B5EF4-FFF2-40B4-BE49-F238E27FC236}">
                      <a16:creationId xmlns:a16="http://schemas.microsoft.com/office/drawing/2014/main" id="{51C6AB56-5E70-4115-9B58-FDF9AD74D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3848" y="5416190"/>
                  <a:ext cx="800184" cy="238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2D03CA8B-27E2-43E4-83D7-A7F7828EC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6720" y="5377120"/>
                  <a:ext cx="1105200" cy="2770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" name="Imagen 10" descr="Drupal logos | Drupal.org">
                  <a:extLst>
                    <a:ext uri="{FF2B5EF4-FFF2-40B4-BE49-F238E27FC236}">
                      <a16:creationId xmlns:a16="http://schemas.microsoft.com/office/drawing/2014/main" id="{10865681-E781-48FE-AFA4-3D1B93BF3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8387" y="5876534"/>
                  <a:ext cx="1105200" cy="2755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" name="Imagen 11" descr="PlantUML, generador de diagrames de flux i mapes mentals | joancatala.net">
                  <a:extLst>
                    <a:ext uri="{FF2B5EF4-FFF2-40B4-BE49-F238E27FC236}">
                      <a16:creationId xmlns:a16="http://schemas.microsoft.com/office/drawing/2014/main" id="{01C8D548-2392-46E0-BC42-04960D054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54" t="9970" r="11077" b="11080"/>
                <a:stretch/>
              </p:blipFill>
              <p:spPr bwMode="auto">
                <a:xfrm>
                  <a:off x="4836250" y="5296075"/>
                  <a:ext cx="669631" cy="454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3" name="Imagen 12">
                  <a:extLst>
                    <a:ext uri="{FF2B5EF4-FFF2-40B4-BE49-F238E27FC236}">
                      <a16:creationId xmlns:a16="http://schemas.microsoft.com/office/drawing/2014/main" id="{74B06491-8B5A-4858-8215-7B982AD5B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3909" y="5877615"/>
                  <a:ext cx="1105200" cy="288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Imagen 13" descr="Pantheon Logo Download Vector">
                  <a:extLst>
                    <a:ext uri="{FF2B5EF4-FFF2-40B4-BE49-F238E27FC236}">
                      <a16:creationId xmlns:a16="http://schemas.microsoft.com/office/drawing/2014/main" id="{C317962D-51EB-4569-BECF-EB1BBCFCE9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9431" y="5825403"/>
                  <a:ext cx="1053944" cy="3472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15F74B5-20DB-42D0-BF5D-4CC3814CDB59}"/>
                  </a:ext>
                </a:extLst>
              </p:cNvPr>
              <p:cNvSpPr txBox="1"/>
              <p:nvPr/>
            </p:nvSpPr>
            <p:spPr>
              <a:xfrm>
                <a:off x="234347" y="4609366"/>
                <a:ext cx="5920740" cy="32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b="1" dirty="0" err="1">
                    <a:latin typeface="+mn-lt"/>
                  </a:rPr>
                  <a:t>Tresnak</a:t>
                </a:r>
                <a:endParaRPr lang="es-ES" dirty="0"/>
              </a:p>
            </p:txBody>
          </p:sp>
        </p:grpSp>
        <p:pic>
          <p:nvPicPr>
            <p:cNvPr id="6" name="Picture 78">
              <a:extLst>
                <a:ext uri="{FF2B5EF4-FFF2-40B4-BE49-F238E27FC236}">
                  <a16:creationId xmlns:a16="http://schemas.microsoft.com/office/drawing/2014/main" id="{5875F35D-9BB7-4BF6-BB71-06EDC80019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" t="23400" r="7456" b="25407"/>
            <a:stretch/>
          </p:blipFill>
          <p:spPr bwMode="auto">
            <a:xfrm>
              <a:off x="3849536" y="4970010"/>
              <a:ext cx="900382" cy="30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FAEABBC-59D7-43AB-A00E-6EB9D56BC7A1}"/>
              </a:ext>
            </a:extLst>
          </p:cNvPr>
          <p:cNvGrpSpPr>
            <a:grpSpLocks noChangeAspect="1"/>
          </p:cNvGrpSpPr>
          <p:nvPr/>
        </p:nvGrpSpPr>
        <p:grpSpPr>
          <a:xfrm>
            <a:off x="1898223" y="1837848"/>
            <a:ext cx="8395554" cy="1498435"/>
            <a:chOff x="468630" y="6820623"/>
            <a:chExt cx="5920740" cy="1056732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1AFA2E81-B2F3-49A0-951A-240BC05839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226" y="7308672"/>
              <a:ext cx="5607394" cy="568683"/>
              <a:chOff x="1095239" y="6922017"/>
              <a:chExt cx="4383414" cy="444551"/>
            </a:xfrm>
          </p:grpSpPr>
          <p:pic>
            <p:nvPicPr>
              <p:cNvPr id="18" name="Imagen 17" descr="Consejo General de Colegios de Ingeniería Informática de España (CCII) -  Alastria">
                <a:extLst>
                  <a:ext uri="{FF2B5EF4-FFF2-40B4-BE49-F238E27FC236}">
                    <a16:creationId xmlns:a16="http://schemas.microsoft.com/office/drawing/2014/main" id="{3846E02E-AA22-4674-BBD1-4B3971176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1417" y="6927148"/>
                <a:ext cx="1254125" cy="43942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963CD81B-8670-4AD0-90F5-C0CC18F1B41C}"/>
                  </a:ext>
                </a:extLst>
              </p:cNvPr>
              <p:cNvGrpSpPr/>
              <p:nvPr/>
            </p:nvGrpSpPr>
            <p:grpSpPr>
              <a:xfrm>
                <a:off x="1095239" y="6922017"/>
                <a:ext cx="4383414" cy="437515"/>
                <a:chOff x="1095239" y="6922017"/>
                <a:chExt cx="4383414" cy="437515"/>
              </a:xfrm>
            </p:grpSpPr>
            <p:pic>
              <p:nvPicPr>
                <p:cNvPr id="20" name="Imagen 19" descr="OpenUP HUB: una plataforma para todos interesados ​​en “ciencia abierta” |  Universo Abierto">
                  <a:extLst>
                    <a:ext uri="{FF2B5EF4-FFF2-40B4-BE49-F238E27FC236}">
                      <a16:creationId xmlns:a16="http://schemas.microsoft.com/office/drawing/2014/main" id="{EB170A17-1101-44A2-B228-4A94423DC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37" t="22716" r="6162" b="22008"/>
                <a:stretch/>
              </p:blipFill>
              <p:spPr bwMode="auto">
                <a:xfrm>
                  <a:off x="1095239" y="6995567"/>
                  <a:ext cx="918845" cy="328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1" name="Imagen 20" descr="Logo UNE - Sercobe">
                  <a:extLst>
                    <a:ext uri="{FF2B5EF4-FFF2-40B4-BE49-F238E27FC236}">
                      <a16:creationId xmlns:a16="http://schemas.microsoft.com/office/drawing/2014/main" id="{D2A818DE-6BFE-4C75-93D5-5847D83333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7915" y="6922017"/>
                  <a:ext cx="655955" cy="4375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Imagen 21" descr="La nueva versión del PMBOK está aquí ¿Cómo afecta a mi certificación? |  Netmind">
                  <a:extLst>
                    <a:ext uri="{FF2B5EF4-FFF2-40B4-BE49-F238E27FC236}">
                      <a16:creationId xmlns:a16="http://schemas.microsoft.com/office/drawing/2014/main" id="{322C71D3-9CFB-47E7-8B03-E7E3AA0CE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8538" y="6983612"/>
                  <a:ext cx="920115" cy="314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4EE74C0-170D-4F7C-AFE8-0F3692057E29}"/>
                </a:ext>
              </a:extLst>
            </p:cNvPr>
            <p:cNvSpPr txBox="1"/>
            <p:nvPr/>
          </p:nvSpPr>
          <p:spPr>
            <a:xfrm>
              <a:off x="468630" y="6820623"/>
              <a:ext cx="5920740" cy="37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 err="1"/>
                <a:t>Metodologia</a:t>
              </a:r>
              <a:r>
                <a:rPr lang="es-ES" sz="2800" b="1" dirty="0"/>
                <a:t> eta </a:t>
              </a:r>
              <a:r>
                <a:rPr lang="es-ES" sz="2800" b="1" dirty="0" err="1"/>
                <a:t>arauak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682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2AC6-83BD-4095-8D5C-AF6624D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6. </a:t>
            </a:r>
            <a:r>
              <a:rPr lang="es-ES" dirty="0" err="1"/>
              <a:t>Hasierako</a:t>
            </a:r>
            <a:r>
              <a:rPr lang="es-ES" dirty="0"/>
              <a:t> </a:t>
            </a:r>
            <a:r>
              <a:rPr lang="es-ES" dirty="0" err="1"/>
              <a:t>Betekizunak</a:t>
            </a:r>
            <a:br>
              <a:rPr lang="es-ES" dirty="0"/>
            </a:br>
            <a:r>
              <a:rPr lang="es-ES" sz="3200" dirty="0" err="1"/>
              <a:t>Betekizun</a:t>
            </a:r>
            <a:r>
              <a:rPr lang="es-ES" sz="3200" dirty="0"/>
              <a:t> </a:t>
            </a:r>
            <a:r>
              <a:rPr lang="es-ES" sz="3200" dirty="0" err="1"/>
              <a:t>Funtzionalak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4D54C-568D-4625-9EDF-754ECF148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Garapeneko</a:t>
            </a:r>
            <a:r>
              <a:rPr lang="es-ES" dirty="0"/>
              <a:t> </a:t>
            </a:r>
            <a:r>
              <a:rPr lang="es-ES" dirty="0" err="1"/>
              <a:t>prozesuen</a:t>
            </a:r>
            <a:r>
              <a:rPr lang="es-ES" dirty="0"/>
              <a:t> </a:t>
            </a:r>
            <a:r>
              <a:rPr lang="es-ES" dirty="0" err="1"/>
              <a:t>definizioa</a:t>
            </a:r>
            <a:endParaRPr lang="es-ES" dirty="0"/>
          </a:p>
          <a:p>
            <a:pPr lvl="1"/>
            <a:r>
              <a:rPr lang="es-ES" dirty="0" err="1"/>
              <a:t>Metaeredua</a:t>
            </a:r>
            <a:endParaRPr lang="es-ES" dirty="0"/>
          </a:p>
          <a:p>
            <a:pPr lvl="1"/>
            <a:r>
              <a:rPr lang="es-ES" dirty="0" err="1"/>
              <a:t>Ereduak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Editoreak</a:t>
            </a:r>
            <a:endParaRPr lang="es-ES" dirty="0"/>
          </a:p>
          <a:p>
            <a:pPr lvl="1"/>
            <a:r>
              <a:rPr lang="es-ES" dirty="0"/>
              <a:t>Editore </a:t>
            </a:r>
            <a:r>
              <a:rPr lang="es-ES" dirty="0" err="1"/>
              <a:t>Grafikoa</a:t>
            </a:r>
            <a:endParaRPr lang="es-ES" dirty="0"/>
          </a:p>
          <a:p>
            <a:pPr lvl="1"/>
            <a:r>
              <a:rPr lang="es-ES" dirty="0" err="1"/>
              <a:t>Testu</a:t>
            </a:r>
            <a:r>
              <a:rPr lang="es-ES" dirty="0"/>
              <a:t> </a:t>
            </a:r>
            <a:r>
              <a:rPr lang="es-ES" dirty="0" err="1"/>
              <a:t>Editorea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3ED15A-9984-4C8B-B67B-8C5BE7E41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Datu-basea</a:t>
            </a:r>
            <a:endParaRPr lang="es-ES" dirty="0"/>
          </a:p>
          <a:p>
            <a:pPr lvl="1"/>
            <a:r>
              <a:rPr lang="es-ES" dirty="0" err="1"/>
              <a:t>Datu-basea</a:t>
            </a:r>
            <a:r>
              <a:rPr lang="es-ES" dirty="0"/>
              <a:t> </a:t>
            </a:r>
            <a:r>
              <a:rPr lang="es-ES" dirty="0" err="1"/>
              <a:t>definitu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Datu-basean</a:t>
            </a:r>
            <a:r>
              <a:rPr lang="es-ES" dirty="0"/>
              <a:t> </a:t>
            </a:r>
            <a:r>
              <a:rPr lang="es-ES" dirty="0" err="1"/>
              <a:t>datuak</a:t>
            </a:r>
            <a:r>
              <a:rPr lang="es-ES" dirty="0"/>
              <a:t> gorde.</a:t>
            </a:r>
          </a:p>
          <a:p>
            <a:pPr lvl="1"/>
            <a:endParaRPr lang="es-ES" dirty="0"/>
          </a:p>
          <a:p>
            <a:r>
              <a:rPr lang="es-ES" dirty="0" err="1"/>
              <a:t>Prozesuaren</a:t>
            </a:r>
            <a:r>
              <a:rPr lang="es-ES" dirty="0"/>
              <a:t> </a:t>
            </a:r>
            <a:r>
              <a:rPr lang="es-ES" dirty="0" err="1"/>
              <a:t>webgunea</a:t>
            </a:r>
            <a:endParaRPr lang="es-ES" dirty="0"/>
          </a:p>
          <a:p>
            <a:pPr lvl="1"/>
            <a:r>
              <a:rPr lang="es-ES" dirty="0"/>
              <a:t>Web </a:t>
            </a:r>
            <a:r>
              <a:rPr lang="es-ES" dirty="0" err="1"/>
              <a:t>interfazea</a:t>
            </a:r>
            <a:r>
              <a:rPr lang="es-ES" dirty="0"/>
              <a:t> </a:t>
            </a:r>
            <a:r>
              <a:rPr lang="es-ES" dirty="0" err="1"/>
              <a:t>garatu</a:t>
            </a:r>
            <a:endParaRPr lang="es-ES" dirty="0"/>
          </a:p>
          <a:p>
            <a:pPr lvl="1"/>
            <a:r>
              <a:rPr lang="es-ES" dirty="0"/>
              <a:t>Web </a:t>
            </a:r>
            <a:r>
              <a:rPr lang="es-ES" dirty="0" err="1"/>
              <a:t>kodea</a:t>
            </a:r>
            <a:r>
              <a:rPr lang="es-ES" dirty="0"/>
              <a:t> </a:t>
            </a:r>
            <a:r>
              <a:rPr lang="es-ES" dirty="0" err="1"/>
              <a:t>garatu</a:t>
            </a:r>
            <a:endParaRPr lang="es-ES" dirty="0"/>
          </a:p>
          <a:p>
            <a:pPr lvl="1"/>
            <a:r>
              <a:rPr lang="es-ES" dirty="0" err="1"/>
              <a:t>Zerbitzaria</a:t>
            </a:r>
            <a:endParaRPr lang="es-ES" dirty="0"/>
          </a:p>
          <a:p>
            <a:endParaRPr lang="es-ES" dirty="0"/>
          </a:p>
        </p:txBody>
      </p:sp>
      <p:pic>
        <p:nvPicPr>
          <p:cNvPr id="5" name="Picture 6" descr="Free Png Website Icons Web Icon - free transparent png images - pngaaa.com">
            <a:extLst>
              <a:ext uri="{FF2B5EF4-FFF2-40B4-BE49-F238E27FC236}">
                <a16:creationId xmlns:a16="http://schemas.microsoft.com/office/drawing/2014/main" id="{4D6A95C3-D7B3-4BBB-A27E-17E61644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524" y="4891843"/>
            <a:ext cx="1001446" cy="10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B54F5A-8CE1-4C18-96B1-64B74F1F5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78" y="2556534"/>
            <a:ext cx="1072712" cy="1072712"/>
          </a:xfrm>
          <a:prstGeom prst="rect">
            <a:avLst/>
          </a:prstGeom>
        </p:spPr>
      </p:pic>
      <p:pic>
        <p:nvPicPr>
          <p:cNvPr id="5124" name="Picture 4" descr="Edit Free Icon of Mini Icon Set General">
            <a:extLst>
              <a:ext uri="{FF2B5EF4-FFF2-40B4-BE49-F238E27FC236}">
                <a16:creationId xmlns:a16="http://schemas.microsoft.com/office/drawing/2014/main" id="{421820F8-53A2-4DB8-8E29-6996916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15" y="4579254"/>
            <a:ext cx="1072713" cy="107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ffice, database Free Icon of Super Flat Remix V1.08">
            <a:extLst>
              <a:ext uri="{FF2B5EF4-FFF2-40B4-BE49-F238E27FC236}">
                <a16:creationId xmlns:a16="http://schemas.microsoft.com/office/drawing/2014/main" id="{009475F5-4504-450B-93D3-5D4953C5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67" y="2255657"/>
            <a:ext cx="913433" cy="9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3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EC05-34E8-437F-A673-F9DA5BCE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6. </a:t>
            </a:r>
            <a:r>
              <a:rPr lang="es-ES" dirty="0" err="1"/>
              <a:t>Hasierako</a:t>
            </a:r>
            <a:r>
              <a:rPr lang="es-ES" dirty="0"/>
              <a:t> </a:t>
            </a:r>
            <a:r>
              <a:rPr lang="es-ES" dirty="0" err="1"/>
              <a:t>Betekizunak</a:t>
            </a:r>
            <a:br>
              <a:rPr lang="es-ES" dirty="0"/>
            </a:br>
            <a:r>
              <a:rPr lang="es-ES" sz="3200" dirty="0" err="1"/>
              <a:t>Betekizun</a:t>
            </a:r>
            <a:r>
              <a:rPr lang="es-ES" sz="3200" dirty="0"/>
              <a:t> Ez-</a:t>
            </a:r>
            <a:r>
              <a:rPr lang="es-ES" sz="3200" dirty="0" err="1"/>
              <a:t>Funtzionalak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4B3F8-E97F-4333-A8C0-14A0A602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/>
              <a:t>CCII-N2016-02</a:t>
            </a:r>
          </a:p>
          <a:p>
            <a:pPr>
              <a:spcAft>
                <a:spcPts val="1200"/>
              </a:spcAft>
            </a:pPr>
            <a:r>
              <a:rPr lang="es-ES" dirty="0" err="1"/>
              <a:t>OpenUP</a:t>
            </a:r>
            <a:endParaRPr lang="es-ES" dirty="0"/>
          </a:p>
          <a:p>
            <a:pPr>
              <a:spcAft>
                <a:spcPts val="1200"/>
              </a:spcAft>
            </a:pPr>
            <a:r>
              <a:rPr lang="es-ES" dirty="0" err="1"/>
              <a:t>Estandarrak</a:t>
            </a:r>
            <a:endParaRPr lang="es-ES" dirty="0"/>
          </a:p>
          <a:p>
            <a:pPr>
              <a:spcAft>
                <a:spcPts val="1200"/>
              </a:spcAft>
            </a:pPr>
            <a:r>
              <a:rPr lang="es-ES" dirty="0" err="1"/>
              <a:t>Soluzio</a:t>
            </a:r>
            <a:r>
              <a:rPr lang="es-ES" dirty="0"/>
              <a:t> </a:t>
            </a:r>
            <a:r>
              <a:rPr lang="es-ES" dirty="0" err="1"/>
              <a:t>malgua</a:t>
            </a:r>
            <a:endParaRPr lang="es-ES" dirty="0"/>
          </a:p>
          <a:p>
            <a:pPr>
              <a:spcAft>
                <a:spcPts val="1200"/>
              </a:spcAft>
            </a:pPr>
            <a:r>
              <a:rPr lang="es-ES" dirty="0"/>
              <a:t>Tresna </a:t>
            </a:r>
            <a:r>
              <a:rPr lang="es-ES" dirty="0" err="1"/>
              <a:t>doako</a:t>
            </a:r>
            <a:r>
              <a:rPr lang="es-ES" dirty="0"/>
              <a:t> eta </a:t>
            </a:r>
            <a:r>
              <a:rPr lang="es-ES" dirty="0" err="1"/>
              <a:t>libreak</a:t>
            </a:r>
            <a:endParaRPr lang="es-ES" dirty="0"/>
          </a:p>
          <a:p>
            <a:pPr>
              <a:spcAft>
                <a:spcPts val="1200"/>
              </a:spcAft>
            </a:pPr>
            <a:r>
              <a:rPr lang="es-ES" dirty="0" err="1"/>
              <a:t>Dokumentazioa</a:t>
            </a:r>
            <a:r>
              <a:rPr lang="es-ES" dirty="0"/>
              <a:t> eta </a:t>
            </a:r>
            <a:r>
              <a:rPr lang="es-ES" dirty="0" err="1"/>
              <a:t>eskuliburuak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A92F0D-CF1C-4910-9E05-66F6FF62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073" b="50000"/>
          <a:stretch/>
        </p:blipFill>
        <p:spPr>
          <a:xfrm>
            <a:off x="5112449" y="1690688"/>
            <a:ext cx="2658894" cy="1657350"/>
          </a:xfrm>
          <a:prstGeom prst="rect">
            <a:avLst/>
          </a:prstGeom>
        </p:spPr>
      </p:pic>
      <p:pic>
        <p:nvPicPr>
          <p:cNvPr id="6146" name="Picture 2" descr="Documentation - Free education icons">
            <a:extLst>
              <a:ext uri="{FF2B5EF4-FFF2-40B4-BE49-F238E27FC236}">
                <a16:creationId xmlns:a16="http://schemas.microsoft.com/office/drawing/2014/main" id="{9ABE0EF4-BD39-49CC-BB76-9BA62E47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58" y="3789910"/>
            <a:ext cx="1211042" cy="12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n Source Logo Vector (.AI) Free Download">
            <a:extLst>
              <a:ext uri="{FF2B5EF4-FFF2-40B4-BE49-F238E27FC236}">
                <a16:creationId xmlns:a16="http://schemas.microsoft.com/office/drawing/2014/main" id="{1572FB5E-F3CF-46B3-ABB0-E2874444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51" y="3812163"/>
            <a:ext cx="1408187" cy="12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OpenUP HUB: una plataforma para todos interesados ​​en “ciencia abierta” |  Universo Abierto">
            <a:extLst>
              <a:ext uri="{FF2B5EF4-FFF2-40B4-BE49-F238E27FC236}">
                <a16:creationId xmlns:a16="http://schemas.microsoft.com/office/drawing/2014/main" id="{4F45D13B-3607-4234-8742-E438F296A2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22716" r="6162" b="22008"/>
          <a:stretch/>
        </p:blipFill>
        <p:spPr bwMode="auto">
          <a:xfrm>
            <a:off x="8259691" y="2656740"/>
            <a:ext cx="1666726" cy="5955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STANDARDS Line Icon Royalty Free Cliparts, Vectors, And Stock Illustration.  Image 66459645.">
            <a:extLst>
              <a:ext uri="{FF2B5EF4-FFF2-40B4-BE49-F238E27FC236}">
                <a16:creationId xmlns:a16="http://schemas.microsoft.com/office/drawing/2014/main" id="{73CFEA52-D0F6-4ECE-8D6E-351A29F54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3" r="16775"/>
          <a:stretch/>
        </p:blipFill>
        <p:spPr bwMode="auto">
          <a:xfrm>
            <a:off x="6563343" y="3482975"/>
            <a:ext cx="1330800" cy="20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Consejo General de Colegios de Ingeniería Informática de España (CCII) -  Alastria">
            <a:extLst>
              <a:ext uri="{FF2B5EF4-FFF2-40B4-BE49-F238E27FC236}">
                <a16:creationId xmlns:a16="http://schemas.microsoft.com/office/drawing/2014/main" id="{D22C3272-0B17-4DA9-A9B2-94EADDBC26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85" y="1661180"/>
            <a:ext cx="2274902" cy="79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10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FC87E-4B3F-49BE-A0DE-68A5853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7. </a:t>
            </a:r>
            <a:r>
              <a:rPr lang="es-ES" dirty="0" err="1"/>
              <a:t>Irismena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B5EB40-5749-4CDB-AE0C-8D03C4805E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06" y="1690688"/>
            <a:ext cx="6811507" cy="20747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2F04BB31-56A6-4080-A73F-DB4D402DCA76}"/>
              </a:ext>
            </a:extLst>
          </p:cNvPr>
          <p:cNvSpPr/>
          <p:nvPr/>
        </p:nvSpPr>
        <p:spPr>
          <a:xfrm rot="5400000">
            <a:off x="4256521" y="2281266"/>
            <a:ext cx="437322" cy="3405753"/>
          </a:xfrm>
          <a:prstGeom prst="rightBrace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79392F5A-CD34-4789-AE46-0DCC428950A2}"/>
              </a:ext>
            </a:extLst>
          </p:cNvPr>
          <p:cNvSpPr/>
          <p:nvPr/>
        </p:nvSpPr>
        <p:spPr>
          <a:xfrm rot="5400000">
            <a:off x="7662275" y="2318595"/>
            <a:ext cx="437322" cy="3344640"/>
          </a:xfrm>
          <a:prstGeom prst="rightBrace">
            <a:avLst/>
          </a:prstGeom>
          <a:noFill/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7E918B-CCE3-4C44-AB98-B135CC6A8DE5}"/>
              </a:ext>
            </a:extLst>
          </p:cNvPr>
          <p:cNvSpPr txBox="1"/>
          <p:nvPr/>
        </p:nvSpPr>
        <p:spPr>
          <a:xfrm>
            <a:off x="2614698" y="4339779"/>
            <a:ext cx="3720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ProMeta</a:t>
            </a:r>
            <a:r>
              <a:rPr lang="es-E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sistemaren</a:t>
            </a:r>
            <a:r>
              <a:rPr lang="es-E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prototipoa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solidFill>
                  <a:schemeClr val="accent2">
                    <a:lumMod val="50000"/>
                  </a:schemeClr>
                </a:solidFill>
              </a:rPr>
              <a:t>Memoria eta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eranskinak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Posterra</a:t>
            </a:r>
            <a:endParaRPr lang="es-E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Proiektuaren</a:t>
            </a:r>
            <a:r>
              <a:rPr lang="es-E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2">
                    <a:lumMod val="50000"/>
                  </a:schemeClr>
                </a:solidFill>
              </a:rPr>
              <a:t>webgunea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85F64D-C730-471D-B68C-792F31845084}"/>
              </a:ext>
            </a:extLst>
          </p:cNvPr>
          <p:cNvSpPr txBox="1"/>
          <p:nvPr/>
        </p:nvSpPr>
        <p:spPr>
          <a:xfrm>
            <a:off x="6208616" y="4351715"/>
            <a:ext cx="4080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 err="1">
                <a:solidFill>
                  <a:schemeClr val="accent1"/>
                </a:solidFill>
              </a:rPr>
              <a:t>Bezeroarentzat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prestatutako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barne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kudeaketa</a:t>
            </a:r>
            <a:endParaRPr lang="es-ES" sz="2000" dirty="0">
              <a:solidFill>
                <a:schemeClr val="accent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accent1"/>
                </a:solidFill>
              </a:rPr>
              <a:t>Arriskuen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analisia</a:t>
            </a:r>
            <a:endParaRPr lang="es-ES" sz="2000" dirty="0">
              <a:solidFill>
                <a:schemeClr val="accent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accent1"/>
                </a:solidFill>
              </a:rPr>
              <a:t>Antolaketa</a:t>
            </a:r>
            <a:r>
              <a:rPr lang="es-ES" sz="2000" dirty="0">
                <a:solidFill>
                  <a:schemeClr val="accent1"/>
                </a:solidFill>
              </a:rPr>
              <a:t> eta </a:t>
            </a:r>
            <a:r>
              <a:rPr lang="es-ES" sz="2000" dirty="0" err="1">
                <a:solidFill>
                  <a:schemeClr val="accent1"/>
                </a:solidFill>
              </a:rPr>
              <a:t>kudeaketa</a:t>
            </a:r>
            <a:endParaRPr lang="es-ES" sz="2000" dirty="0">
              <a:solidFill>
                <a:schemeClr val="accent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accent1"/>
                </a:solidFill>
              </a:rPr>
              <a:t>Denboraren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planifikazioa</a:t>
            </a:r>
            <a:endParaRPr lang="es-ES" sz="2000" dirty="0">
              <a:solidFill>
                <a:schemeClr val="accent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accent1"/>
                </a:solidFill>
              </a:rPr>
              <a:t>Aurrekontua</a:t>
            </a:r>
            <a:endParaRPr lang="es-E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4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1E8E-8512-46CE-A43E-4E793AB0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8. </a:t>
            </a:r>
            <a:r>
              <a:rPr lang="es-ES" dirty="0" err="1"/>
              <a:t>Hipotesiak</a:t>
            </a:r>
            <a:r>
              <a:rPr lang="es-ES" dirty="0"/>
              <a:t> eta </a:t>
            </a:r>
            <a:r>
              <a:rPr lang="es-ES" dirty="0" err="1"/>
              <a:t>Murritapenak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EECA0-8A92-4139-B393-746D00946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Hipotesiak</a:t>
            </a:r>
            <a:endParaRPr lang="es-ES" b="1" dirty="0"/>
          </a:p>
          <a:p>
            <a:pPr>
              <a:spcAft>
                <a:spcPts val="600"/>
              </a:spcAft>
            </a:pPr>
            <a:r>
              <a:rPr lang="es-ES" dirty="0" err="1"/>
              <a:t>Metaeredua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Prozesua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/>
              <a:t>CMS	</a:t>
            </a:r>
          </a:p>
          <a:p>
            <a:pPr>
              <a:spcAft>
                <a:spcPts val="600"/>
              </a:spcAft>
            </a:pPr>
            <a:r>
              <a:rPr lang="es-ES" dirty="0" err="1"/>
              <a:t>Datu</a:t>
            </a:r>
            <a:r>
              <a:rPr lang="es-ES" dirty="0"/>
              <a:t>-base </a:t>
            </a:r>
            <a:r>
              <a:rPr lang="es-ES" dirty="0" err="1"/>
              <a:t>erlazionala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Iterazioak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488EC6F-75A5-4068-9432-13983C5DDD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Murriztapenak</a:t>
            </a:r>
            <a:endParaRPr lang="es-ES" b="1" dirty="0"/>
          </a:p>
          <a:p>
            <a:pPr>
              <a:spcAft>
                <a:spcPts val="600"/>
              </a:spcAft>
            </a:pPr>
            <a:r>
              <a:rPr lang="es-ES" dirty="0" err="1"/>
              <a:t>Kostua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Denbora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Kalitatea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OpenUP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/>
              <a:t>CCII-2016N-02</a:t>
            </a:r>
          </a:p>
          <a:p>
            <a:pPr>
              <a:spcAft>
                <a:spcPts val="600"/>
              </a:spcAft>
            </a:pPr>
            <a:r>
              <a:rPr lang="es-ES" dirty="0" err="1"/>
              <a:t>Dokumentazioa</a:t>
            </a:r>
            <a:endParaRPr lang="es-ES" dirty="0"/>
          </a:p>
        </p:txBody>
      </p:sp>
      <p:pic>
        <p:nvPicPr>
          <p:cNvPr id="2050" name="Picture 2" descr="Área de resultados aceptables. Coste, tiempo y calidad">
            <a:extLst>
              <a:ext uri="{FF2B5EF4-FFF2-40B4-BE49-F238E27FC236}">
                <a16:creationId xmlns:a16="http://schemas.microsoft.com/office/drawing/2014/main" id="{7FA72179-8191-4114-A5CF-8C2D58F40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r="7560"/>
          <a:stretch/>
        </p:blipFill>
        <p:spPr bwMode="auto">
          <a:xfrm>
            <a:off x="8743544" y="1997374"/>
            <a:ext cx="3270243" cy="29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9AED-D427-4039-B890-7C86A8B5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9. </a:t>
            </a:r>
            <a:r>
              <a:rPr lang="es-ES" dirty="0" err="1"/>
              <a:t>Aukeren</a:t>
            </a:r>
            <a:r>
              <a:rPr lang="es-ES" dirty="0"/>
              <a:t> </a:t>
            </a:r>
            <a:r>
              <a:rPr lang="es-ES" dirty="0" err="1"/>
              <a:t>Azterketa</a:t>
            </a:r>
            <a:r>
              <a:rPr lang="es-ES" dirty="0"/>
              <a:t> eta </a:t>
            </a:r>
            <a:r>
              <a:rPr lang="es-ES" dirty="0" err="1"/>
              <a:t>Bideragarritasuna</a:t>
            </a:r>
            <a:br>
              <a:rPr lang="es-ES" dirty="0"/>
            </a:br>
            <a:r>
              <a:rPr lang="es-ES" sz="3200" dirty="0" err="1"/>
              <a:t>Arkitektura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B9E17D-583B-413E-99FC-4F69CCE16464}"/>
              </a:ext>
            </a:extLst>
          </p:cNvPr>
          <p:cNvSpPr txBox="1">
            <a:spLocks/>
          </p:cNvSpPr>
          <p:nvPr/>
        </p:nvSpPr>
        <p:spPr>
          <a:xfrm>
            <a:off x="1067494" y="1825625"/>
            <a:ext cx="4587124" cy="11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A) </a:t>
            </a:r>
            <a:r>
              <a:rPr lang="es-ES" dirty="0" err="1"/>
              <a:t>BPMn</a:t>
            </a:r>
            <a:r>
              <a:rPr lang="es-ES" dirty="0"/>
              <a:t> </a:t>
            </a:r>
            <a:r>
              <a:rPr lang="es-ES" dirty="0" err="1"/>
              <a:t>oinarritutako</a:t>
            </a:r>
            <a:r>
              <a:rPr lang="es-ES" dirty="0"/>
              <a:t> </a:t>
            </a:r>
            <a:r>
              <a:rPr lang="es-ES" dirty="0" err="1"/>
              <a:t>arkitektura</a:t>
            </a:r>
            <a:endParaRPr lang="es-ES" dirty="0"/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1C15AD-FB16-4308-BE50-DE8835EF1F40}"/>
              </a:ext>
            </a:extLst>
          </p:cNvPr>
          <p:cNvSpPr txBox="1">
            <a:spLocks/>
          </p:cNvSpPr>
          <p:nvPr/>
        </p:nvSpPr>
        <p:spPr>
          <a:xfrm>
            <a:off x="6008130" y="1851033"/>
            <a:ext cx="5739618" cy="11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B) </a:t>
            </a:r>
            <a:r>
              <a:rPr lang="es-ES" dirty="0" err="1"/>
              <a:t>Workflowetan</a:t>
            </a:r>
            <a:r>
              <a:rPr lang="es-ES" dirty="0"/>
              <a:t> </a:t>
            </a:r>
            <a:r>
              <a:rPr lang="es-ES" dirty="0" err="1"/>
              <a:t>oinarritutako</a:t>
            </a:r>
            <a:r>
              <a:rPr lang="es-ES" dirty="0"/>
              <a:t> </a:t>
            </a:r>
            <a:r>
              <a:rPr lang="es-ES" dirty="0" err="1"/>
              <a:t>arkitektura</a:t>
            </a:r>
            <a:endParaRPr lang="es-ES" dirty="0"/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43E015-BB5A-4A17-AAF5-7E3CC7519658}"/>
              </a:ext>
            </a:extLst>
          </p:cNvPr>
          <p:cNvSpPr txBox="1"/>
          <p:nvPr/>
        </p:nvSpPr>
        <p:spPr>
          <a:xfrm>
            <a:off x="7731923" y="5782947"/>
            <a:ext cx="22920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Workflow-lengoaia</a:t>
            </a:r>
            <a:endParaRPr lang="es-E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63F467-829A-449B-9199-7FFD8D246E19}"/>
              </a:ext>
            </a:extLst>
          </p:cNvPr>
          <p:cNvSpPr txBox="1"/>
          <p:nvPr/>
        </p:nvSpPr>
        <p:spPr>
          <a:xfrm>
            <a:off x="2442843" y="5778476"/>
            <a:ext cx="18549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BPMN </a:t>
            </a:r>
            <a:r>
              <a:rPr lang="es-ES" sz="2000" dirty="0" err="1"/>
              <a:t>lengoaia</a:t>
            </a:r>
            <a:endParaRPr lang="es-E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AC5477D-C392-44BA-AE4A-968835B304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783" y="4989849"/>
            <a:ext cx="1317050" cy="10177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68FBD3-A9D2-4FFE-B827-FC8AB0F7F7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35" y="5113156"/>
            <a:ext cx="779731" cy="77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4334C92-21EC-4790-9F66-38A2485BE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7" y="2398227"/>
            <a:ext cx="9945783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4DA05-ED23-46F7-B582-9DC6E844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9. </a:t>
            </a:r>
            <a:r>
              <a:rPr lang="es-ES" dirty="0" err="1"/>
              <a:t>Aukeren</a:t>
            </a:r>
            <a:r>
              <a:rPr lang="es-ES" dirty="0"/>
              <a:t> </a:t>
            </a:r>
            <a:r>
              <a:rPr lang="es-ES" dirty="0" err="1"/>
              <a:t>Azterketa</a:t>
            </a:r>
            <a:r>
              <a:rPr lang="es-ES" dirty="0"/>
              <a:t> eta </a:t>
            </a:r>
            <a:r>
              <a:rPr lang="es-ES" dirty="0" err="1"/>
              <a:t>Bideragarritasuna</a:t>
            </a:r>
            <a:br>
              <a:rPr lang="es-ES" dirty="0"/>
            </a:br>
            <a:r>
              <a:rPr lang="es-ES" sz="3200" dirty="0" err="1"/>
              <a:t>CMSak</a:t>
            </a:r>
            <a:endParaRPr lang="es-ES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D6EDD4F-6F62-4B14-9FB9-BF99186F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5457"/>
              </p:ext>
            </p:extLst>
          </p:nvPr>
        </p:nvGraphicFramePr>
        <p:xfrm>
          <a:off x="2459499" y="1765327"/>
          <a:ext cx="8258756" cy="378072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602831">
                  <a:extLst>
                    <a:ext uri="{9D8B030D-6E8A-4147-A177-3AD203B41FA5}">
                      <a16:colId xmlns:a16="http://schemas.microsoft.com/office/drawing/2014/main" val="2223352241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1292729565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259988366"/>
                    </a:ext>
                  </a:extLst>
                </a:gridCol>
                <a:gridCol w="1865804">
                  <a:extLst>
                    <a:ext uri="{9D8B030D-6E8A-4147-A177-3AD203B41FA5}">
                      <a16:colId xmlns:a16="http://schemas.microsoft.com/office/drawing/2014/main" val="4014027975"/>
                    </a:ext>
                  </a:extLst>
                </a:gridCol>
              </a:tblGrid>
              <a:tr h="646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2800" dirty="0">
                          <a:effectLst/>
                        </a:rPr>
                        <a:t>CMS Ezaugarriak</a:t>
                      </a:r>
                      <a:endParaRPr lang="es-E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386858"/>
                  </a:ext>
                </a:extLst>
              </a:tr>
              <a:tr h="4197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 dirty="0">
                          <a:effectLst/>
                        </a:rPr>
                        <a:t>Kode irekia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✓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294033"/>
                  </a:ext>
                </a:extLst>
              </a:tr>
              <a:tr h="301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 dirty="0">
                          <a:effectLst/>
                        </a:rPr>
                        <a:t>Dokumentazio sinple eta ondo egituratuta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✓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6934624"/>
                  </a:ext>
                </a:extLst>
              </a:tr>
              <a:tr h="508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>
                          <a:effectLst/>
                        </a:rPr>
                        <a:t>Komunitate aktiboa eta foroak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✘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✓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068205"/>
                  </a:ext>
                </a:extLst>
              </a:tr>
              <a:tr h="428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>
                          <a:effectLst/>
                        </a:rPr>
                        <a:t>Estentsio gehigarri eta moduluen hedapena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✘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✓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3235888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Beginner-friendly</a:t>
                      </a:r>
                      <a:endParaRPr lang="es-ES" sz="24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✘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✘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882305"/>
                  </a:ext>
                </a:extLst>
              </a:tr>
              <a:tr h="50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>
                          <a:effectLst/>
                        </a:rPr>
                        <a:t>Erabiltzaileen kudeaketa erraza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>
                          <a:effectLst/>
                        </a:rPr>
                        <a:t>✘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✘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400" dirty="0">
                          <a:effectLst/>
                        </a:rPr>
                        <a:t>✓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1960161"/>
                  </a:ext>
                </a:extLst>
              </a:tr>
              <a:tr h="208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u-ES" sz="1600">
                          <a:effectLst/>
                        </a:rPr>
                        <a:t>Programazio-lengoaia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600">
                          <a:effectLst/>
                        </a:rPr>
                        <a:t>PHP</a:t>
                      </a:r>
                      <a:endParaRPr lang="es-E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600" dirty="0">
                          <a:effectLst/>
                        </a:rPr>
                        <a:t>PHP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u-ES" sz="1600" dirty="0">
                          <a:effectLst/>
                        </a:rPr>
                        <a:t>PHP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975432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4730C44-2A22-42B2-B929-633EE4E688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13" y="1823976"/>
            <a:ext cx="1401976" cy="4512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162803C-D554-465F-8329-09C12D40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43" y="1625980"/>
            <a:ext cx="1019795" cy="8472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BDD7BB8-B4DB-4D41-B3A6-69C46365A21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32" y="1688261"/>
            <a:ext cx="1338336" cy="7227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7F41DA8-5BD6-4138-B933-4AA51996421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8" y="5735078"/>
            <a:ext cx="1143033" cy="9144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C0665E-B9AD-491B-90DB-C333191A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3" y="5773861"/>
            <a:ext cx="2480354" cy="7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F27E-70F1-49B9-9A48-5C35EE81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9. </a:t>
            </a:r>
            <a:r>
              <a:rPr lang="es-ES" dirty="0" err="1"/>
              <a:t>Aukeren</a:t>
            </a:r>
            <a:r>
              <a:rPr lang="es-ES" dirty="0"/>
              <a:t> </a:t>
            </a:r>
            <a:r>
              <a:rPr lang="es-ES" dirty="0" err="1"/>
              <a:t>Azterketa</a:t>
            </a:r>
            <a:r>
              <a:rPr lang="es-ES" dirty="0"/>
              <a:t> eta </a:t>
            </a:r>
            <a:r>
              <a:rPr lang="es-ES" dirty="0" err="1"/>
              <a:t>Bideragarritasuna</a:t>
            </a:r>
            <a:br>
              <a:rPr lang="es-ES" dirty="0"/>
            </a:br>
            <a:r>
              <a:rPr lang="es-ES" sz="3200" dirty="0" err="1"/>
              <a:t>Metodologiak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FFCFA7-F83D-46F3-8DB8-27B7B949E6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96" y="1899307"/>
            <a:ext cx="2242076" cy="11210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A4764F-3F98-4D21-A197-9FFF14E9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27" y="1690688"/>
            <a:ext cx="2242077" cy="150909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BA9B7E7-BD70-40AC-8CA0-789D42BCDF36}"/>
              </a:ext>
            </a:extLst>
          </p:cNvPr>
          <p:cNvSpPr/>
          <p:nvPr/>
        </p:nvSpPr>
        <p:spPr>
          <a:xfrm>
            <a:off x="5533292" y="2072439"/>
            <a:ext cx="1125415" cy="74558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7CDB1C-76C3-45CB-AAE9-3F9326B2416F}"/>
              </a:ext>
            </a:extLst>
          </p:cNvPr>
          <p:cNvSpPr txBox="1"/>
          <p:nvPr/>
        </p:nvSpPr>
        <p:spPr>
          <a:xfrm>
            <a:off x="3910240" y="3053591"/>
            <a:ext cx="5111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 err="1"/>
              <a:t>Funtsezko</a:t>
            </a:r>
            <a:r>
              <a:rPr lang="es-ES" sz="2400" dirty="0"/>
              <a:t> </a:t>
            </a:r>
            <a:r>
              <a:rPr lang="es-ES" sz="2400" dirty="0" err="1"/>
              <a:t>ezaugarriak</a:t>
            </a:r>
            <a:r>
              <a:rPr lang="es-ES" sz="2400" dirty="0"/>
              <a:t> </a:t>
            </a:r>
            <a:r>
              <a:rPr lang="es-ES" sz="2400" dirty="0" err="1"/>
              <a:t>hartu</a:t>
            </a:r>
            <a:r>
              <a:rPr lang="es-E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 err="1"/>
              <a:t>Garapen</a:t>
            </a:r>
            <a:r>
              <a:rPr lang="es-ES" sz="2400" dirty="0"/>
              <a:t> </a:t>
            </a:r>
            <a:r>
              <a:rPr lang="es-ES" sz="2400" dirty="0" err="1"/>
              <a:t>prozesua</a:t>
            </a:r>
            <a:r>
              <a:rPr lang="es-ES" sz="2400" dirty="0"/>
              <a:t> </a:t>
            </a:r>
            <a:r>
              <a:rPr lang="es-ES" sz="2400" dirty="0" err="1"/>
              <a:t>sinplifikatu</a:t>
            </a:r>
            <a:r>
              <a:rPr lang="es-E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/>
              <a:t>Bere </a:t>
            </a:r>
            <a:r>
              <a:rPr lang="es-ES" sz="2400" dirty="0" err="1"/>
              <a:t>printzipioei</a:t>
            </a:r>
            <a:r>
              <a:rPr lang="es-ES" sz="2400" dirty="0"/>
              <a:t> </a:t>
            </a:r>
            <a:r>
              <a:rPr lang="es-ES" sz="2400" dirty="0" err="1"/>
              <a:t>leial</a:t>
            </a:r>
            <a:r>
              <a:rPr lang="es-ES" sz="2400" dirty="0"/>
              <a:t> </a:t>
            </a:r>
            <a:r>
              <a:rPr lang="es-ES" sz="2400" dirty="0" err="1"/>
              <a:t>izaten</a:t>
            </a:r>
            <a:r>
              <a:rPr lang="es-ES" sz="2400" dirty="0"/>
              <a:t> </a:t>
            </a:r>
            <a:r>
              <a:rPr lang="es-ES" sz="2400" dirty="0" err="1"/>
              <a:t>jarraitu</a:t>
            </a:r>
            <a:endParaRPr lang="es-ES" sz="2400" dirty="0"/>
          </a:p>
          <a:p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34DB22-9E2B-41F4-8CC9-5C5DB881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46" y="4562681"/>
            <a:ext cx="8009099" cy="174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gile Business Rule Development: Process, Architecture, and JRules Examples  : Boyer, Jérôme, Mili, Hafedh: Amazon.es: Libros">
            <a:extLst>
              <a:ext uri="{FF2B5EF4-FFF2-40B4-BE49-F238E27FC236}">
                <a16:creationId xmlns:a16="http://schemas.microsoft.com/office/drawing/2014/main" id="{9787EC3D-9761-4A49-A688-68D30C669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36087" r="5196" b="39813"/>
          <a:stretch/>
        </p:blipFill>
        <p:spPr bwMode="auto">
          <a:xfrm>
            <a:off x="742845" y="4992040"/>
            <a:ext cx="2145604" cy="8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2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5F839-339C-4A0D-B663-37EBDA8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 err="1"/>
              <a:t>Aurkibidea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7C40F-E065-4ED1-A620-9CA71D755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Sarrera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Helburua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Aurrekariak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Egungo</a:t>
            </a:r>
            <a:r>
              <a:rPr lang="es-ES" dirty="0"/>
              <a:t> </a:t>
            </a:r>
            <a:r>
              <a:rPr lang="es-ES" dirty="0" err="1"/>
              <a:t>Egoera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Arauak</a:t>
            </a:r>
            <a:r>
              <a:rPr lang="es-ES" dirty="0"/>
              <a:t> eta </a:t>
            </a:r>
            <a:r>
              <a:rPr lang="es-ES" dirty="0" err="1"/>
              <a:t>Erreferentziak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Hasierako</a:t>
            </a:r>
            <a:r>
              <a:rPr lang="es-ES" dirty="0"/>
              <a:t> </a:t>
            </a:r>
            <a:r>
              <a:rPr lang="es-ES" dirty="0" err="1"/>
              <a:t>Betekizunak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Irismena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Hipotesiak</a:t>
            </a:r>
            <a:r>
              <a:rPr lang="es-ES" dirty="0"/>
              <a:t> eta </a:t>
            </a:r>
            <a:r>
              <a:rPr lang="es-ES" dirty="0" err="1"/>
              <a:t>Murriztapenak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Aukeren</a:t>
            </a:r>
            <a:r>
              <a:rPr lang="es-ES" dirty="0"/>
              <a:t> </a:t>
            </a:r>
            <a:r>
              <a:rPr lang="es-ES" dirty="0" err="1"/>
              <a:t>Azterketa</a:t>
            </a:r>
            <a:r>
              <a:rPr lang="es-ES" dirty="0"/>
              <a:t> eta </a:t>
            </a:r>
            <a:r>
              <a:rPr lang="es-ES" dirty="0" err="1"/>
              <a:t>Bideragarritasuna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C7BE6C6-22E4-4E8B-B2B5-F05D2D828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Proposatutako</a:t>
            </a:r>
            <a:r>
              <a:rPr lang="es-ES" dirty="0"/>
              <a:t> </a:t>
            </a:r>
            <a:r>
              <a:rPr lang="es-ES" dirty="0" err="1"/>
              <a:t>Sistemaren</a:t>
            </a:r>
            <a:r>
              <a:rPr lang="es-ES" dirty="0"/>
              <a:t> </a:t>
            </a:r>
            <a:r>
              <a:rPr lang="es-ES" dirty="0" err="1"/>
              <a:t>Deskribapena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Arriskuen</a:t>
            </a:r>
            <a:r>
              <a:rPr lang="es-ES" dirty="0"/>
              <a:t> </a:t>
            </a:r>
            <a:r>
              <a:rPr lang="es-ES" dirty="0" err="1"/>
              <a:t>Analisia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Proiektuaren</a:t>
            </a:r>
            <a:r>
              <a:rPr lang="es-ES" dirty="0"/>
              <a:t> </a:t>
            </a:r>
            <a:r>
              <a:rPr lang="es-ES" dirty="0" err="1"/>
              <a:t>Antolamendua</a:t>
            </a:r>
            <a:r>
              <a:rPr lang="es-ES" dirty="0"/>
              <a:t> eta </a:t>
            </a:r>
            <a:r>
              <a:rPr lang="es-ES" dirty="0" err="1"/>
              <a:t>Kudeaketa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Aurrekontuaren</a:t>
            </a:r>
            <a:r>
              <a:rPr lang="es-ES" dirty="0"/>
              <a:t> </a:t>
            </a:r>
            <a:r>
              <a:rPr lang="es-ES" dirty="0" err="1"/>
              <a:t>Laburpena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Ondorioak</a:t>
            </a:r>
            <a:endParaRPr lang="es-ES" dirty="0"/>
          </a:p>
          <a:p>
            <a:pPr marL="514350" indent="-514350">
              <a:buFont typeface="+mj-lt"/>
              <a:buAutoNum type="arabicPeriod" startAt="10"/>
            </a:pPr>
            <a:r>
              <a:rPr lang="es-ES" dirty="0" err="1"/>
              <a:t>Bideoa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07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8A38-2C7B-4FAF-BF7F-C975E85A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10. </a:t>
            </a:r>
            <a:r>
              <a:rPr lang="es-ES" dirty="0" err="1"/>
              <a:t>Proposatutako</a:t>
            </a:r>
            <a:r>
              <a:rPr lang="es-ES" dirty="0"/>
              <a:t> Sistema</a:t>
            </a:r>
            <a:br>
              <a:rPr lang="es-ES" dirty="0"/>
            </a:br>
            <a:r>
              <a:rPr lang="es-ES" sz="3200" dirty="0" err="1"/>
              <a:t>Azpisistemak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587D63-929A-40D6-BA27-283F7E3B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91" y="1690688"/>
            <a:ext cx="9787217" cy="4555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05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EFA2-7423-45CC-94F1-ABF0BA76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10. </a:t>
            </a:r>
            <a:r>
              <a:rPr lang="es-ES" dirty="0" err="1"/>
              <a:t>Proposatutako</a:t>
            </a:r>
            <a:r>
              <a:rPr lang="es-ES" dirty="0"/>
              <a:t> Sistema</a:t>
            </a:r>
            <a:br>
              <a:rPr lang="es-ES" dirty="0"/>
            </a:br>
            <a:r>
              <a:rPr lang="es-ES" sz="3200" dirty="0" err="1"/>
              <a:t>ModelEditor</a:t>
            </a:r>
            <a:r>
              <a:rPr lang="es-ES" sz="3200" dirty="0"/>
              <a:t> </a:t>
            </a:r>
            <a:r>
              <a:rPr lang="es-ES" sz="3200" dirty="0" err="1"/>
              <a:t>Azpisistema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F44244-B63D-4512-A8FE-92CA4E0A9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8"/>
          <a:stretch/>
        </p:blipFill>
        <p:spPr bwMode="auto">
          <a:xfrm>
            <a:off x="1772480" y="1606857"/>
            <a:ext cx="8166652" cy="11066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25336683-816B-4ABC-A8F5-04B3F5C1D9CE}"/>
              </a:ext>
            </a:extLst>
          </p:cNvPr>
          <p:cNvGrpSpPr>
            <a:grpSpLocks noChangeAspect="1"/>
          </p:cNvGrpSpPr>
          <p:nvPr/>
        </p:nvGrpSpPr>
        <p:grpSpPr>
          <a:xfrm>
            <a:off x="192537" y="2928026"/>
            <a:ext cx="5907278" cy="3564849"/>
            <a:chOff x="-99060" y="-114300"/>
            <a:chExt cx="5440045" cy="3191510"/>
          </a:xfrm>
        </p:grpSpPr>
        <p:pic>
          <p:nvPicPr>
            <p:cNvPr id="6" name="Imagen 5" descr="Diagrama&#10;&#10;Descripción generada automáticamente">
              <a:extLst>
                <a:ext uri="{FF2B5EF4-FFF2-40B4-BE49-F238E27FC236}">
                  <a16:creationId xmlns:a16="http://schemas.microsoft.com/office/drawing/2014/main" id="{ADBEE2CB-5161-41DD-903C-3603858B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9060" y="419100"/>
              <a:ext cx="2672080" cy="2318385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">
              <a:extLst>
                <a:ext uri="{FF2B5EF4-FFF2-40B4-BE49-F238E27FC236}">
                  <a16:creationId xmlns:a16="http://schemas.microsoft.com/office/drawing/2014/main" id="{9953993B-8D66-44A6-82C2-47CE5F465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00" y="-114300"/>
              <a:ext cx="2699385" cy="3191510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01B47A3-BC4F-4399-A667-8FF18B34E273}"/>
              </a:ext>
            </a:extLst>
          </p:cNvPr>
          <p:cNvGrpSpPr>
            <a:grpSpLocks noChangeAspect="1"/>
          </p:cNvGrpSpPr>
          <p:nvPr/>
        </p:nvGrpSpPr>
        <p:grpSpPr>
          <a:xfrm>
            <a:off x="6417825" y="2877158"/>
            <a:ext cx="5226184" cy="3615717"/>
            <a:chOff x="7227933" y="3183240"/>
            <a:chExt cx="4500241" cy="311347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A7811BD-EDAC-4274-82DD-005B7D8DBB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996" r="23913"/>
            <a:stretch/>
          </p:blipFill>
          <p:spPr>
            <a:xfrm>
              <a:off x="9824936" y="3183241"/>
              <a:ext cx="1903238" cy="311347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333208-82A4-4124-9E47-6777509FB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5762"/>
            <a:stretch/>
          </p:blipFill>
          <p:spPr>
            <a:xfrm>
              <a:off x="7227933" y="3183240"/>
              <a:ext cx="2597003" cy="311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53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A04AC-306F-4A1B-9CBC-FAD25603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10. </a:t>
            </a:r>
            <a:r>
              <a:rPr lang="es-ES" dirty="0" err="1"/>
              <a:t>Proposatutako</a:t>
            </a:r>
            <a:r>
              <a:rPr lang="es-ES" dirty="0"/>
              <a:t> Sistema</a:t>
            </a:r>
            <a:br>
              <a:rPr lang="es-ES" dirty="0"/>
            </a:br>
            <a:r>
              <a:rPr lang="es-ES" sz="3200" dirty="0"/>
              <a:t>IO-</a:t>
            </a:r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 err="1"/>
              <a:t>Azpisistema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450B0-A368-4802-8F6B-A024264C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5" y="1581358"/>
            <a:ext cx="8046759" cy="103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BE91928-41C6-4EED-8F28-26AFEA6E93FF}"/>
              </a:ext>
            </a:extLst>
          </p:cNvPr>
          <p:cNvGrpSpPr>
            <a:grpSpLocks noChangeAspect="1"/>
          </p:cNvGrpSpPr>
          <p:nvPr/>
        </p:nvGrpSpPr>
        <p:grpSpPr>
          <a:xfrm>
            <a:off x="6839129" y="1377652"/>
            <a:ext cx="4898984" cy="5115223"/>
            <a:chOff x="41031" y="-82062"/>
            <a:chExt cx="4002014" cy="4178740"/>
          </a:xfrm>
        </p:grpSpPr>
        <p:pic>
          <p:nvPicPr>
            <p:cNvPr id="6" name="Imagen 5" descr="Diagrama&#10;&#10;Descripción generada automáticamente">
              <a:extLst>
                <a:ext uri="{FF2B5EF4-FFF2-40B4-BE49-F238E27FC236}">
                  <a16:creationId xmlns:a16="http://schemas.microsoft.com/office/drawing/2014/main" id="{2B53527A-8EF6-454B-94F9-4F6C45F0E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" b="75527"/>
            <a:stretch/>
          </p:blipFill>
          <p:spPr>
            <a:xfrm>
              <a:off x="41031" y="1172307"/>
              <a:ext cx="1950602" cy="1354015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">
              <a:extLst>
                <a:ext uri="{FF2B5EF4-FFF2-40B4-BE49-F238E27FC236}">
                  <a16:creationId xmlns:a16="http://schemas.microsoft.com/office/drawing/2014/main" id="{B10805C6-24E1-4B4A-857E-3C539C10D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" t="24472" r="12"/>
            <a:stretch/>
          </p:blipFill>
          <p:spPr>
            <a:xfrm>
              <a:off x="2092443" y="-82062"/>
              <a:ext cx="1950602" cy="4178740"/>
            </a:xfrm>
            <a:prstGeom prst="rect">
              <a:avLst/>
            </a:prstGeom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E9D6C4B4-2E1F-4C46-A272-75CD54A6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51" y="2945340"/>
            <a:ext cx="6105500" cy="34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2D21A-2CE3-47F5-9141-21CCF527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10. </a:t>
            </a:r>
            <a:r>
              <a:rPr lang="es-ES" dirty="0" err="1"/>
              <a:t>Proposatutako</a:t>
            </a:r>
            <a:r>
              <a:rPr lang="es-ES" dirty="0"/>
              <a:t> Sistema</a:t>
            </a:r>
            <a:br>
              <a:rPr lang="es-ES" dirty="0"/>
            </a:br>
            <a:r>
              <a:rPr lang="es-ES" sz="3200" dirty="0" err="1"/>
              <a:t>Etorkizunerako</a:t>
            </a:r>
            <a:r>
              <a:rPr lang="es-ES" sz="3200" dirty="0"/>
              <a:t> </a:t>
            </a:r>
            <a:r>
              <a:rPr lang="es-ES" sz="3200" dirty="0" err="1"/>
              <a:t>Hobekuntzak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5FC29-2E04-4DEE-8D2C-C703143E8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 err="1"/>
              <a:t>Editoreen</a:t>
            </a:r>
            <a:r>
              <a:rPr lang="es-ES" dirty="0"/>
              <a:t> </a:t>
            </a:r>
            <a:r>
              <a:rPr lang="es-ES" dirty="0" err="1"/>
              <a:t>sinkronizazioa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Testua</a:t>
            </a:r>
            <a:r>
              <a:rPr lang="es-ES" dirty="0"/>
              <a:t> </a:t>
            </a:r>
            <a:r>
              <a:rPr lang="es-ES" dirty="0" err="1"/>
              <a:t>formateatu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/>
              <a:t>BPMN</a:t>
            </a:r>
          </a:p>
          <a:p>
            <a:pPr>
              <a:spcAft>
                <a:spcPts val="600"/>
              </a:spcAft>
            </a:pPr>
            <a:r>
              <a:rPr lang="es-ES" dirty="0" err="1"/>
              <a:t>Metodologia</a:t>
            </a:r>
            <a:r>
              <a:rPr lang="es-ES" dirty="0"/>
              <a:t> </a:t>
            </a:r>
            <a:r>
              <a:rPr lang="es-ES" dirty="0" err="1"/>
              <a:t>gehiago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Proiektuak</a:t>
            </a:r>
            <a:r>
              <a:rPr lang="es-ES" dirty="0"/>
              <a:t> </a:t>
            </a:r>
            <a:r>
              <a:rPr lang="es-ES" dirty="0" err="1"/>
              <a:t>aurkezteko</a:t>
            </a:r>
            <a:r>
              <a:rPr lang="es-ES" dirty="0"/>
              <a:t> </a:t>
            </a:r>
            <a:r>
              <a:rPr lang="es-ES" dirty="0" err="1"/>
              <a:t>arauak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EA5CB1-E4ED-467C-B6AB-59B8DEE42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" dirty="0" err="1"/>
              <a:t>Rolak</a:t>
            </a:r>
            <a:r>
              <a:rPr lang="es-ES" dirty="0"/>
              <a:t> eta </a:t>
            </a:r>
            <a:r>
              <a:rPr lang="es-ES" dirty="0" err="1"/>
              <a:t>baimenak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Beharrezko</a:t>
            </a:r>
            <a:r>
              <a:rPr lang="es-ES" dirty="0"/>
              <a:t> </a:t>
            </a:r>
            <a:r>
              <a:rPr lang="es-ES" dirty="0" err="1"/>
              <a:t>edukia</a:t>
            </a:r>
            <a:r>
              <a:rPr lang="es-ES" dirty="0"/>
              <a:t> </a:t>
            </a:r>
            <a:r>
              <a:rPr lang="es-ES" dirty="0" err="1"/>
              <a:t>bakarrik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Artefaktu</a:t>
            </a:r>
            <a:r>
              <a:rPr lang="es-ES" dirty="0"/>
              <a:t> </a:t>
            </a:r>
            <a:r>
              <a:rPr lang="es-ES" dirty="0" err="1"/>
              <a:t>bakoitzerako</a:t>
            </a:r>
            <a:r>
              <a:rPr lang="es-ES" dirty="0"/>
              <a:t> </a:t>
            </a:r>
            <a:r>
              <a:rPr lang="es-ES" dirty="0" err="1"/>
              <a:t>eduki</a:t>
            </a:r>
            <a:r>
              <a:rPr lang="es-ES" dirty="0"/>
              <a:t> mota</a:t>
            </a:r>
          </a:p>
          <a:p>
            <a:pPr>
              <a:spcAft>
                <a:spcPts val="600"/>
              </a:spcAft>
            </a:pPr>
            <a:r>
              <a:rPr lang="es-ES" dirty="0" err="1"/>
              <a:t>Proiektuen</a:t>
            </a:r>
            <a:r>
              <a:rPr lang="es-ES" dirty="0"/>
              <a:t> </a:t>
            </a:r>
            <a:r>
              <a:rPr lang="es-ES" dirty="0" err="1"/>
              <a:t>diagnostikoak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/>
              <a:t>CMMI</a:t>
            </a:r>
          </a:p>
          <a:p>
            <a:endParaRPr lang="es-ES" dirty="0"/>
          </a:p>
        </p:txBody>
      </p:sp>
      <p:pic>
        <p:nvPicPr>
          <p:cNvPr id="4098" name="Picture 2" descr="User Role Icons - Download Free Vector Icons | Noun Project">
            <a:extLst>
              <a:ext uri="{FF2B5EF4-FFF2-40B4-BE49-F238E27FC236}">
                <a16:creationId xmlns:a16="http://schemas.microsoft.com/office/drawing/2014/main" id="{43FBA6FF-D651-48B1-ABE2-94736C75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43" y="5015690"/>
            <a:ext cx="1296210" cy="12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8CCB225-50C3-4FFA-91C3-45B839DD2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89898"/>
              </p:ext>
            </p:extLst>
          </p:nvPr>
        </p:nvGraphicFramePr>
        <p:xfrm>
          <a:off x="9652609" y="5171999"/>
          <a:ext cx="1459688" cy="84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276720" imgH="1905120" progId="Paint.Picture">
                  <p:embed/>
                </p:oleObj>
              </mc:Choice>
              <mc:Fallback>
                <p:oleObj name="Imagen de mapa de bits" r:id="rId3" imgW="3276720" imgH="190512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7D75722-A80F-4551-AC39-810867639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609" y="5171999"/>
                        <a:ext cx="1459688" cy="848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 descr="Diagnostics Icons - Download Free Vector Icons | Noun Project">
            <a:extLst>
              <a:ext uri="{FF2B5EF4-FFF2-40B4-BE49-F238E27FC236}">
                <a16:creationId xmlns:a16="http://schemas.microsoft.com/office/drawing/2014/main" id="{D861F271-D5C9-4B7B-A4C0-AA8C992C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96" y="4948222"/>
            <a:ext cx="1296210" cy="12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eaTeam | MPN">
            <a:extLst>
              <a:ext uri="{FF2B5EF4-FFF2-40B4-BE49-F238E27FC236}">
                <a16:creationId xmlns:a16="http://schemas.microsoft.com/office/drawing/2014/main" id="{DF035C13-BF6E-434D-B42C-E374327C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" y="4999048"/>
            <a:ext cx="1493196" cy="119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t Free Icon of Mini Icon Set General">
            <a:extLst>
              <a:ext uri="{FF2B5EF4-FFF2-40B4-BE49-F238E27FC236}">
                <a16:creationId xmlns:a16="http://schemas.microsoft.com/office/drawing/2014/main" id="{5119C2B1-E8D2-4984-9646-BD403CBB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17" y="4999048"/>
            <a:ext cx="1210831" cy="121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gile Methodology Icon - Download in Line Style">
            <a:extLst>
              <a:ext uri="{FF2B5EF4-FFF2-40B4-BE49-F238E27FC236}">
                <a16:creationId xmlns:a16="http://schemas.microsoft.com/office/drawing/2014/main" id="{FAFDEE18-D719-41BE-B0F7-AEF28EDB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417" y="4892823"/>
            <a:ext cx="1423279" cy="142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ules Icons - Download Free Vector Icons | Noun Project">
            <a:extLst>
              <a:ext uri="{FF2B5EF4-FFF2-40B4-BE49-F238E27FC236}">
                <a16:creationId xmlns:a16="http://schemas.microsoft.com/office/drawing/2014/main" id="{25258258-FC7C-4738-B02E-084A47FA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15" y="4935512"/>
            <a:ext cx="1308920" cy="13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3180-3E6A-45E6-B140-572A52D8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11. </a:t>
            </a:r>
            <a:r>
              <a:rPr lang="es-ES" dirty="0" err="1"/>
              <a:t>Bideoa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B8CE7-F070-4B6D-B79C-90ADE710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4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00FA6-B0DA-4242-8728-672F78B1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11. </a:t>
            </a:r>
            <a:r>
              <a:rPr lang="es-ES" dirty="0" err="1"/>
              <a:t>Arriskuen</a:t>
            </a:r>
            <a:r>
              <a:rPr lang="es-ES" dirty="0"/>
              <a:t> </a:t>
            </a:r>
            <a:r>
              <a:rPr lang="es-ES" dirty="0" err="1"/>
              <a:t>Analisia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43AFB-7B7E-4753-8796-BA392AB58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" dirty="0" err="1"/>
              <a:t>Lan</a:t>
            </a:r>
            <a:r>
              <a:rPr lang="es-ES" dirty="0"/>
              <a:t> </a:t>
            </a:r>
            <a:r>
              <a:rPr lang="es-ES" dirty="0" err="1"/>
              <a:t>ingurunearekin</a:t>
            </a:r>
            <a:r>
              <a:rPr lang="es-ES" dirty="0"/>
              <a:t> </a:t>
            </a:r>
            <a:r>
              <a:rPr lang="es-ES" dirty="0" err="1"/>
              <a:t>arazoak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Tresnekin</a:t>
            </a:r>
            <a:r>
              <a:rPr lang="es-ES" dirty="0"/>
              <a:t> </a:t>
            </a:r>
            <a:r>
              <a:rPr lang="es-ES" dirty="0" err="1"/>
              <a:t>arazoak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Metodologia</a:t>
            </a:r>
            <a:r>
              <a:rPr lang="es-ES" dirty="0"/>
              <a:t> </a:t>
            </a:r>
            <a:r>
              <a:rPr lang="es-ES" dirty="0" err="1"/>
              <a:t>gehiegi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 err="1"/>
              <a:t>Metodologia</a:t>
            </a:r>
            <a:r>
              <a:rPr lang="es-ES" dirty="0"/>
              <a:t> </a:t>
            </a:r>
            <a:r>
              <a:rPr lang="es-ES" dirty="0" err="1"/>
              <a:t>gutxiegi</a:t>
            </a:r>
            <a:endParaRPr lang="es-ES" dirty="0"/>
          </a:p>
          <a:p>
            <a:pPr>
              <a:spcAft>
                <a:spcPts val="600"/>
              </a:spcAft>
            </a:pPr>
            <a:r>
              <a:rPr lang="es-ES" dirty="0"/>
              <a:t>CMMI </a:t>
            </a:r>
            <a:r>
              <a:rPr lang="es-ES" dirty="0" err="1"/>
              <a:t>azkarregi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C4BAC9E-E994-48F4-AF15-8DB3A1468D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38482"/>
              </p:ext>
            </p:extLst>
          </p:nvPr>
        </p:nvGraphicFramePr>
        <p:xfrm>
          <a:off x="254526" y="2033346"/>
          <a:ext cx="5765275" cy="39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566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99516-7071-4293-9014-2C2E50A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dirty="0"/>
              <a:t>12. </a:t>
            </a:r>
            <a:r>
              <a:rPr lang="es-ES" dirty="0" err="1"/>
              <a:t>Antolamendua</a:t>
            </a:r>
            <a:r>
              <a:rPr lang="es-ES" dirty="0"/>
              <a:t> eta </a:t>
            </a:r>
            <a:r>
              <a:rPr lang="es-ES" dirty="0" err="1"/>
              <a:t>Kudeaketa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52435B9-C897-4A42-9F5A-B1F6711886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 err="1"/>
              <a:t>Antolamendua</a:t>
            </a:r>
            <a:endParaRPr lang="es-ES" b="1" dirty="0"/>
          </a:p>
          <a:p>
            <a:pPr>
              <a:spcAft>
                <a:spcPts val="600"/>
              </a:spcAft>
            </a:pPr>
            <a:r>
              <a:rPr lang="nn-NO" dirty="0"/>
              <a:t>Taldekideak</a:t>
            </a:r>
          </a:p>
          <a:p>
            <a:pPr>
              <a:spcAft>
                <a:spcPts val="600"/>
              </a:spcAft>
            </a:pPr>
            <a:r>
              <a:rPr lang="nn-NO" dirty="0"/>
              <a:t>Ardurak eta betekizunak</a:t>
            </a:r>
          </a:p>
          <a:p>
            <a:pPr>
              <a:spcAft>
                <a:spcPts val="600"/>
              </a:spcAft>
            </a:pPr>
            <a:r>
              <a:rPr lang="nn-NO" dirty="0"/>
              <a:t>Lan-ingurunea</a:t>
            </a:r>
          </a:p>
          <a:p>
            <a:pPr>
              <a:spcAft>
                <a:spcPts val="600"/>
              </a:spcAft>
            </a:pPr>
            <a:r>
              <a:rPr lang="nn-NO" dirty="0"/>
              <a:t>Informazio-sistema</a:t>
            </a:r>
          </a:p>
          <a:p>
            <a:pPr>
              <a:spcAft>
                <a:spcPts val="600"/>
              </a:spcAft>
            </a:pPr>
            <a:r>
              <a:rPr lang="nn-NO" dirty="0"/>
              <a:t>Komunikazio-kanalak</a:t>
            </a:r>
          </a:p>
          <a:p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C6329B6-BB2D-4A2A-B293-3D3ABAF00F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u-ES" b="1" dirty="0"/>
              <a:t>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Integrazioaren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Irismenaren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Epeen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Produktuaren kostuen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Kalitatearen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Giza-baliabideen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Komunikazioen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Arriskuen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Erosketen kudeaketa</a:t>
            </a:r>
          </a:p>
          <a:p>
            <a:pPr>
              <a:spcAft>
                <a:spcPts val="600"/>
              </a:spcAft>
            </a:pPr>
            <a:r>
              <a:rPr lang="eu-ES" dirty="0"/>
              <a:t>Interesatuen kudeaketa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870A9E42-5D56-49C7-92D8-BA6A631A1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357" y="2507743"/>
            <a:ext cx="1951382" cy="25291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5F6DE7-DEEB-4EF3-981B-D70589C8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" t="25434" r="9210" b="22202"/>
          <a:stretch/>
        </p:blipFill>
        <p:spPr>
          <a:xfrm>
            <a:off x="958788" y="4208016"/>
            <a:ext cx="2068497" cy="651193"/>
          </a:xfrm>
          <a:prstGeom prst="rect">
            <a:avLst/>
          </a:prstGeom>
        </p:spPr>
      </p:pic>
      <p:pic>
        <p:nvPicPr>
          <p:cNvPr id="5126" name="Picture 6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76EEC8CA-DDE4-4D9D-9C71-8CD04A76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7" y="5036938"/>
            <a:ext cx="1622367" cy="9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lackBoard Collaborate">
            <a:extLst>
              <a:ext uri="{FF2B5EF4-FFF2-40B4-BE49-F238E27FC236}">
                <a16:creationId xmlns:a16="http://schemas.microsoft.com/office/drawing/2014/main" id="{AA1D5B0C-FFC9-4C40-9E58-E91E30B8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41" y="4208016"/>
            <a:ext cx="1858762" cy="7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90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90350-1A00-4F3D-AEB3-C4C78C90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13. </a:t>
            </a: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br>
              <a:rPr lang="es-ES" dirty="0"/>
            </a:br>
            <a:r>
              <a:rPr lang="es-ES" sz="3200" dirty="0" err="1"/>
              <a:t>Mugarriak</a:t>
            </a:r>
            <a:endParaRPr lang="es-ES" dirty="0"/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E5C4DF6-E7F3-482F-AA74-9498207992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3" y="4221007"/>
            <a:ext cx="10968191" cy="2210663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42EBECD5-444D-4491-9436-380AB78FC3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2" y="1557301"/>
            <a:ext cx="9286795" cy="22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3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4000E-8275-447C-884E-801EB290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13. </a:t>
            </a: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br>
              <a:rPr lang="es-ES" dirty="0"/>
            </a:br>
            <a:r>
              <a:rPr lang="es-ES" sz="3200" dirty="0" err="1"/>
              <a:t>Iterazioak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4E6E29-5424-4F4F-AC22-7577F563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28" y="3009586"/>
            <a:ext cx="6312144" cy="2728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E09B13-DB49-4D76-A3B0-888E27213F26}"/>
              </a:ext>
            </a:extLst>
          </p:cNvPr>
          <p:cNvSpPr txBox="1"/>
          <p:nvPr/>
        </p:nvSpPr>
        <p:spPr>
          <a:xfrm>
            <a:off x="3211681" y="5851419"/>
            <a:ext cx="4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8A1F4C-2169-4A50-A629-E20F9A57BF1D}"/>
              </a:ext>
            </a:extLst>
          </p:cNvPr>
          <p:cNvSpPr txBox="1"/>
          <p:nvPr/>
        </p:nvSpPr>
        <p:spPr>
          <a:xfrm>
            <a:off x="4543527" y="587284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87C77D-DBAF-4E2F-ABFE-75A96C062BB5}"/>
              </a:ext>
            </a:extLst>
          </p:cNvPr>
          <p:cNvSpPr txBox="1"/>
          <p:nvPr/>
        </p:nvSpPr>
        <p:spPr>
          <a:xfrm>
            <a:off x="6812962" y="587284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DBE67B-277C-47A2-B4A7-E0A6C0EFCA1A}"/>
              </a:ext>
            </a:extLst>
          </p:cNvPr>
          <p:cNvSpPr txBox="1"/>
          <p:nvPr/>
        </p:nvSpPr>
        <p:spPr>
          <a:xfrm>
            <a:off x="8602005" y="584720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F1CEE3D6-82DB-477B-A910-F37F29F1CC33}"/>
              </a:ext>
            </a:extLst>
          </p:cNvPr>
          <p:cNvSpPr/>
          <p:nvPr/>
        </p:nvSpPr>
        <p:spPr>
          <a:xfrm rot="16200000">
            <a:off x="4071199" y="1196310"/>
            <a:ext cx="437322" cy="2699863"/>
          </a:xfrm>
          <a:prstGeom prst="rightBrace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8EFDED06-740E-4FBB-836A-065B4B47D43E}"/>
              </a:ext>
            </a:extLst>
          </p:cNvPr>
          <p:cNvSpPr/>
          <p:nvPr/>
        </p:nvSpPr>
        <p:spPr>
          <a:xfrm rot="16200000">
            <a:off x="7227273" y="740101"/>
            <a:ext cx="437322" cy="3612281"/>
          </a:xfrm>
          <a:prstGeom prst="rightBrace">
            <a:avLst/>
          </a:prstGeom>
          <a:noFill/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EAEE824-0468-4FA6-963B-68B6C3FE4520}"/>
              </a:ext>
            </a:extLst>
          </p:cNvPr>
          <p:cNvSpPr txBox="1"/>
          <p:nvPr/>
        </p:nvSpPr>
        <p:spPr>
          <a:xfrm>
            <a:off x="3211681" y="1760706"/>
            <a:ext cx="228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50000"/>
                  </a:schemeClr>
                </a:solidFill>
              </a:rPr>
              <a:t>ProMeta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</a:rPr>
              <a:t>proiektua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A8C289-563E-4D97-B7FF-B1AB25D3AC35}"/>
              </a:ext>
            </a:extLst>
          </p:cNvPr>
          <p:cNvSpPr txBox="1"/>
          <p:nvPr/>
        </p:nvSpPr>
        <p:spPr>
          <a:xfrm>
            <a:off x="6096000" y="1793968"/>
            <a:ext cx="315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Bezeroak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garatu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beharrekoa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E00AD7-979E-456D-94BE-154B484371F5}"/>
              </a:ext>
            </a:extLst>
          </p:cNvPr>
          <p:cNvSpPr txBox="1"/>
          <p:nvPr/>
        </p:nvSpPr>
        <p:spPr>
          <a:xfrm>
            <a:off x="1380476" y="5847209"/>
            <a:ext cx="155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Iterazioak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86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D41ED-E847-4573-8802-25E63781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13. </a:t>
            </a: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br>
              <a:rPr lang="es-ES" dirty="0"/>
            </a:br>
            <a:r>
              <a:rPr lang="es-ES" sz="3200" dirty="0"/>
              <a:t>LDE eta Gantt </a:t>
            </a:r>
            <a:r>
              <a:rPr lang="es-ES" sz="3200" dirty="0" err="1"/>
              <a:t>diagramak</a:t>
            </a:r>
            <a:endParaRPr lang="es-ES" dirty="0"/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1310B03-D4D3-4A2B-8B52-E5432782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56" y="1422113"/>
            <a:ext cx="6989480" cy="2302978"/>
          </a:xfrm>
          <a:prstGeom prst="rect">
            <a:avLst/>
          </a:prstGeom>
        </p:spPr>
      </p:pic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5B3B8124-0126-4F52-B4FB-1750FFC82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72" y="3872533"/>
            <a:ext cx="8309276" cy="27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3748815-08DA-4880-A456-265A8820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1. </a:t>
            </a:r>
            <a:r>
              <a:rPr lang="es-ES" dirty="0" err="1"/>
              <a:t>Sarrera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AE5108-6509-4D25-B65E-19A3343E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Proiektuaren</a:t>
            </a:r>
            <a:r>
              <a:rPr lang="es-ES" dirty="0"/>
              <a:t> </a:t>
            </a:r>
            <a:r>
              <a:rPr lang="es-ES" dirty="0" err="1"/>
              <a:t>webgunea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https://juletx.github.io/ProMeta/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CCII-N2016-02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C2E5C6-52D3-4DCC-BA0B-7DF22E49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7" y="2491050"/>
            <a:ext cx="6794747" cy="3820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C0C8DB-740A-49DC-96FD-9F2A0A59124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3" y="2623557"/>
            <a:ext cx="1888804" cy="94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1CE065-B69E-4748-996F-36170CBF1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7" y="3702896"/>
            <a:ext cx="2855836" cy="1009969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CE304E-5397-4E87-87E6-943496288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328185"/>
              </p:ext>
            </p:extLst>
          </p:nvPr>
        </p:nvGraphicFramePr>
        <p:xfrm>
          <a:off x="8802809" y="365123"/>
          <a:ext cx="2785615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0815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48A1C-E830-4888-BB86-13182B24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13. </a:t>
            </a: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br>
              <a:rPr lang="es-ES" dirty="0"/>
            </a:br>
            <a:r>
              <a:rPr lang="es-ES" sz="3200" dirty="0" err="1"/>
              <a:t>Atazen</a:t>
            </a:r>
            <a:r>
              <a:rPr lang="es-ES" sz="3200" dirty="0"/>
              <a:t> </a:t>
            </a:r>
            <a:r>
              <a:rPr lang="es-ES" sz="3200" dirty="0" err="1"/>
              <a:t>denborak</a:t>
            </a:r>
            <a:endParaRPr lang="es-E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479115B-C1DC-4AD7-A180-3A819FDF1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40660"/>
              </p:ext>
            </p:extLst>
          </p:nvPr>
        </p:nvGraphicFramePr>
        <p:xfrm>
          <a:off x="4024080" y="1027906"/>
          <a:ext cx="7765927" cy="57172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90571">
                  <a:extLst>
                    <a:ext uri="{9D8B030D-6E8A-4147-A177-3AD203B41FA5}">
                      <a16:colId xmlns:a16="http://schemas.microsoft.com/office/drawing/2014/main" val="4270725907"/>
                    </a:ext>
                  </a:extLst>
                </a:gridCol>
                <a:gridCol w="1970843">
                  <a:extLst>
                    <a:ext uri="{9D8B030D-6E8A-4147-A177-3AD203B41FA5}">
                      <a16:colId xmlns:a16="http://schemas.microsoft.com/office/drawing/2014/main" val="2354626858"/>
                    </a:ext>
                  </a:extLst>
                </a:gridCol>
                <a:gridCol w="1704513">
                  <a:extLst>
                    <a:ext uri="{9D8B030D-6E8A-4147-A177-3AD203B41FA5}">
                      <a16:colId xmlns:a16="http://schemas.microsoft.com/office/drawing/2014/main" val="1931427381"/>
                    </a:ext>
                  </a:extLst>
                </a:gridCol>
              </a:tblGrid>
              <a:tr h="341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600" dirty="0">
                          <a:effectLst/>
                        </a:rPr>
                        <a:t>Izena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600" dirty="0">
                          <a:effectLst/>
                        </a:rPr>
                        <a:t>Estimatutako orduak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600" dirty="0">
                          <a:effectLst/>
                        </a:rPr>
                        <a:t>Benetako orduak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35991568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Dokumentazioa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145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120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94854073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Dokumentazioa - Webgunea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20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18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4988798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Dokumentazioa - Posterra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5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5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80447259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Dokumentazioa - Aurkezpena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20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>
                          <a:effectLst/>
                        </a:rPr>
                        <a:t> -</a:t>
                      </a:r>
                      <a:endParaRPr lang="es-ES" sz="16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58123300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Dokumentazioa - Memoria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100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 97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56923161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Memoriaren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Eranskinak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40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27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43322057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Memoriaren Eranskinak - </a:t>
                      </a:r>
                      <a:r>
                        <a:rPr lang="eu-ES" sz="1400" b="0" dirty="0" err="1">
                          <a:effectLst/>
                        </a:rPr>
                        <a:t>OpenUP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10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9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18734732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Memoriaren Eranskinak - CCII-2016N-02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10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4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73327191"/>
                  </a:ext>
                </a:extLst>
              </a:tr>
              <a:tr h="287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Memoriaren Eranskinak - Sistemaren Espezifikazioa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>
                          <a:effectLst/>
                        </a:rPr>
                        <a:t> 14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05569473"/>
                  </a:ext>
                </a:extLst>
              </a:tr>
              <a:tr h="287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Barne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Kudeaketa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50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70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68066281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Barne Kudeaketa - Plangintza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22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67448834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>
                          <a:effectLst/>
                        </a:rPr>
                        <a:t>Barne Kudeaketa - Jarraipen eta Kontrola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30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48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61595681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ModelEditor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75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105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51689561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ModelEditor</a:t>
                      </a:r>
                      <a:r>
                        <a:rPr lang="eu-ES" sz="1400" b="0" dirty="0">
                          <a:effectLst/>
                        </a:rPr>
                        <a:t> - </a:t>
                      </a:r>
                      <a:r>
                        <a:rPr lang="eu-ES" sz="1400" b="0" dirty="0" err="1">
                          <a:effectLst/>
                        </a:rPr>
                        <a:t>OpenUP</a:t>
                      </a:r>
                      <a:r>
                        <a:rPr lang="eu-ES" sz="1400" b="0" dirty="0">
                          <a:effectLst/>
                        </a:rPr>
                        <a:t> Eredua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49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04354218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ModelEditor</a:t>
                      </a:r>
                      <a:r>
                        <a:rPr lang="eu-ES" sz="1400" b="0" dirty="0">
                          <a:effectLst/>
                        </a:rPr>
                        <a:t> - Editore Grafikoa 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25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26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63863994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ModelEditor</a:t>
                      </a:r>
                      <a:r>
                        <a:rPr lang="eu-ES" sz="1400" b="0" dirty="0">
                          <a:effectLst/>
                        </a:rPr>
                        <a:t> - Testu Editorea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>
                          <a:effectLst/>
                        </a:rPr>
                        <a:t> 30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31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55320394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IOSystem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105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104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13452020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IOSystem</a:t>
                      </a:r>
                      <a:r>
                        <a:rPr lang="eu-ES" sz="1400" b="0" dirty="0">
                          <a:effectLst/>
                        </a:rPr>
                        <a:t> - Datu Basea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40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38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24534812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IOSystem</a:t>
                      </a:r>
                      <a:r>
                        <a:rPr lang="eu-ES" sz="1400" b="0" dirty="0">
                          <a:effectLst/>
                        </a:rPr>
                        <a:t> - Web Interfazea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35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43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06981034"/>
                  </a:ext>
                </a:extLst>
              </a:tr>
              <a:tr h="266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b="0" dirty="0" err="1">
                          <a:effectLst/>
                        </a:rPr>
                        <a:t>IOSystem</a:t>
                      </a:r>
                      <a:r>
                        <a:rPr lang="eu-ES" sz="1400" b="0" dirty="0">
                          <a:effectLst/>
                        </a:rPr>
                        <a:t> - Web Kodea</a:t>
                      </a:r>
                      <a:endParaRPr lang="es-E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30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u-ES" sz="1400" dirty="0">
                          <a:effectLst/>
                        </a:rPr>
                        <a:t> 23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3305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5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6E45-DBBD-4426-B7E9-323A6165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13. </a:t>
            </a:r>
            <a:r>
              <a:rPr lang="es-ES" dirty="0" err="1"/>
              <a:t>Denbora</a:t>
            </a:r>
            <a:r>
              <a:rPr lang="es-ES" dirty="0"/>
              <a:t> </a:t>
            </a:r>
            <a:r>
              <a:rPr lang="es-ES" dirty="0" err="1"/>
              <a:t>Planifikazioa</a:t>
            </a:r>
            <a:br>
              <a:rPr lang="es-ES" dirty="0"/>
            </a:br>
            <a:r>
              <a:rPr lang="es-ES" sz="3200" dirty="0" err="1"/>
              <a:t>Denboraren</a:t>
            </a:r>
            <a:r>
              <a:rPr lang="es-ES" sz="3200" dirty="0"/>
              <a:t> </a:t>
            </a:r>
            <a:r>
              <a:rPr lang="es-ES" sz="3200" dirty="0" err="1"/>
              <a:t>Neurketa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1D7C44-0A6B-4EAD-96E0-D1330A59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9" y="2547764"/>
            <a:ext cx="6056134" cy="2469741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4E322EFD-B170-4F15-84EC-3B51BD49E050}"/>
              </a:ext>
            </a:extLst>
          </p:cNvPr>
          <p:cNvGrpSpPr>
            <a:grpSpLocks noChangeAspect="1"/>
          </p:cNvGrpSpPr>
          <p:nvPr/>
        </p:nvGrpSpPr>
        <p:grpSpPr>
          <a:xfrm>
            <a:off x="6525093" y="2062437"/>
            <a:ext cx="5270614" cy="3831465"/>
            <a:chOff x="4201052" y="1972987"/>
            <a:chExt cx="4320098" cy="314048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5DFE9D-0FEB-4AB4-93A2-F826D401E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899"/>
            <a:stretch/>
          </p:blipFill>
          <p:spPr>
            <a:xfrm>
              <a:off x="4201052" y="1972987"/>
              <a:ext cx="3680678" cy="314048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3D17733-5473-4A8F-8E0C-5F4305912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212"/>
            <a:stretch/>
          </p:blipFill>
          <p:spPr>
            <a:xfrm>
              <a:off x="7881730" y="1972987"/>
              <a:ext cx="639420" cy="3140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851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4D256-3AB6-4162-A4B9-936C3A09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14. </a:t>
            </a:r>
            <a:r>
              <a:rPr lang="es-ES" dirty="0" err="1"/>
              <a:t>Aurrekontuaren</a:t>
            </a:r>
            <a:r>
              <a:rPr lang="es-ES" dirty="0"/>
              <a:t> </a:t>
            </a:r>
            <a:r>
              <a:rPr lang="es-ES" dirty="0" err="1"/>
              <a:t>Laburpena</a:t>
            </a:r>
            <a:endParaRPr lang="es-ES" dirty="0"/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46DC3C9D-3277-4747-9780-F06480D06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3819"/>
              </p:ext>
            </p:extLst>
          </p:nvPr>
        </p:nvGraphicFramePr>
        <p:xfrm>
          <a:off x="1577974" y="2838166"/>
          <a:ext cx="9036051" cy="2025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1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9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Partida</a:t>
                      </a:r>
                      <a:endParaRPr lang="eu-E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Parametroak</a:t>
                      </a:r>
                      <a:endParaRPr lang="eu-E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Totala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BEZa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barne</a:t>
                      </a:r>
                      <a:r>
                        <a:rPr lang="es-ES" dirty="0"/>
                        <a:t>)</a:t>
                      </a:r>
                      <a:endParaRPr lang="eu-E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93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Giza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Baliabideak</a:t>
                      </a:r>
                      <a:endParaRPr lang="eu-E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450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ordu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 x 50,00 €</a:t>
                      </a:r>
                      <a:endParaRPr lang="eu-E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28.024,00</a:t>
                      </a:r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 €</a:t>
                      </a:r>
                      <a:endParaRPr lang="eu-E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Erramintak</a:t>
                      </a:r>
                      <a:endParaRPr lang="eu-ES" i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0,00 €</a:t>
                      </a:r>
                      <a:endParaRPr lang="eu-E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0,00 €</a:t>
                      </a:r>
                      <a:endParaRPr lang="eu-E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493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GUZTIRA</a:t>
                      </a:r>
                      <a:endParaRPr lang="eu-ES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solidFill>
                            <a:schemeClr val="tx1"/>
                          </a:solidFill>
                        </a:rPr>
                        <a:t>28.024,00 €</a:t>
                      </a:r>
                      <a:endParaRPr lang="eu-ES" sz="24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5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A4BCC-5874-484A-B87B-2EE74D09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15. </a:t>
            </a:r>
            <a:r>
              <a:rPr lang="es-ES" dirty="0" err="1"/>
              <a:t>Ondorioak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AB81B-5009-4136-AC4D-C7154FC9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995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41DCC7-C2FB-4091-B332-A5453121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878"/>
            <a:ext cx="9144000" cy="2500008"/>
          </a:xfrm>
        </p:spPr>
        <p:txBody>
          <a:bodyPr>
            <a:noAutofit/>
          </a:bodyPr>
          <a:lstStyle/>
          <a:p>
            <a:pPr algn="l"/>
            <a:r>
              <a:rPr lang="es-ES" sz="4400" b="1" dirty="0" err="1"/>
              <a:t>ProMeta</a:t>
            </a:r>
            <a:r>
              <a:rPr lang="es-ES" sz="4400" dirty="0"/>
              <a:t>: </a:t>
            </a:r>
            <a:r>
              <a:rPr lang="es-ES" sz="4400" dirty="0" err="1"/>
              <a:t>Softwarearen</a:t>
            </a:r>
            <a:r>
              <a:rPr lang="es-ES" sz="4400" dirty="0"/>
              <a:t> </a:t>
            </a:r>
            <a:r>
              <a:rPr lang="es-ES" sz="4400" dirty="0" err="1"/>
              <a:t>garapenerako</a:t>
            </a:r>
            <a:r>
              <a:rPr lang="es-ES" sz="4400" dirty="0"/>
              <a:t> </a:t>
            </a:r>
            <a:r>
              <a:rPr lang="es-ES" sz="4400" dirty="0" err="1"/>
              <a:t>prozesuen</a:t>
            </a:r>
            <a:r>
              <a:rPr lang="es-ES" sz="4400" dirty="0"/>
              <a:t> </a:t>
            </a:r>
            <a:r>
              <a:rPr lang="es-ES" sz="4400" dirty="0" err="1"/>
              <a:t>definizio</a:t>
            </a:r>
            <a:br>
              <a:rPr lang="es-ES" sz="4400" dirty="0"/>
            </a:br>
            <a:r>
              <a:rPr lang="es-ES" sz="4400" dirty="0"/>
              <a:t>eta </a:t>
            </a:r>
            <a:r>
              <a:rPr lang="es-ES" sz="4400" dirty="0" err="1"/>
              <a:t>ezarpenerako</a:t>
            </a:r>
            <a:r>
              <a:rPr lang="es-ES" sz="4400" dirty="0"/>
              <a:t> sistema </a:t>
            </a:r>
            <a:r>
              <a:rPr lang="es-ES" sz="4400" dirty="0" err="1"/>
              <a:t>metaereduetan</a:t>
            </a:r>
            <a:r>
              <a:rPr lang="es-ES" sz="4400" dirty="0"/>
              <a:t> </a:t>
            </a:r>
            <a:r>
              <a:rPr lang="es-ES" sz="4400" dirty="0" err="1"/>
              <a:t>oinarrituta</a:t>
            </a:r>
            <a:endParaRPr lang="es-ES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F6397B-5C4F-48E6-BA2E-588481DA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081"/>
            <a:ext cx="9144000" cy="184133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Julen Etxaniz Aragoneses</a:t>
            </a: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Tutorea</a:t>
            </a:r>
            <a:r>
              <a:rPr lang="es-ES" dirty="0">
                <a:solidFill>
                  <a:schemeClr val="tx1"/>
                </a:solidFill>
              </a:rPr>
              <a:t>: Juan Manuel </a:t>
            </a:r>
            <a:r>
              <a:rPr lang="es-ES" dirty="0" err="1">
                <a:solidFill>
                  <a:schemeClr val="tx1"/>
                </a:solidFill>
              </a:rPr>
              <a:t>Pikatza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Atxa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Informatika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Ingeniaritzako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Gradua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Gradu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Amaierako</a:t>
            </a:r>
            <a:r>
              <a:rPr lang="es-ES" dirty="0">
                <a:solidFill>
                  <a:schemeClr val="tx1"/>
                </a:solidFill>
              </a:rPr>
              <a:t> Lana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2021eko </a:t>
            </a:r>
            <a:r>
              <a:rPr lang="es-ES" dirty="0" err="1">
                <a:solidFill>
                  <a:schemeClr val="tx1"/>
                </a:solidFill>
              </a:rPr>
              <a:t>iraila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6" name="Imagen2">
            <a:extLst>
              <a:ext uri="{FF2B5EF4-FFF2-40B4-BE49-F238E27FC236}">
                <a16:creationId xmlns:a16="http://schemas.microsoft.com/office/drawing/2014/main" id="{2A6A8109-32ED-497C-8FDF-3467CA7BA9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49443" y="363701"/>
            <a:ext cx="3718557" cy="9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E8C4D-E25D-4600-9458-63C1ED2E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2. </a:t>
            </a:r>
            <a:r>
              <a:rPr lang="es-ES" dirty="0" err="1"/>
              <a:t>Helburuak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BC076-0577-4368-9715-5E7E180B78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Garapeneko</a:t>
            </a:r>
            <a:r>
              <a:rPr lang="es-ES" b="1" dirty="0"/>
              <a:t> </a:t>
            </a:r>
            <a:r>
              <a:rPr lang="es-ES" b="1" dirty="0" err="1"/>
              <a:t>prozesuen</a:t>
            </a:r>
            <a:r>
              <a:rPr lang="es-ES" b="1" dirty="0"/>
              <a:t> </a:t>
            </a:r>
            <a:r>
              <a:rPr lang="es-ES" b="1" dirty="0" err="1"/>
              <a:t>definizioa</a:t>
            </a:r>
            <a:endParaRPr lang="es-ES" b="1" dirty="0"/>
          </a:p>
          <a:p>
            <a:r>
              <a:rPr lang="es-ES" dirty="0" err="1"/>
              <a:t>Metaeredua</a:t>
            </a:r>
            <a:endParaRPr lang="es-ES" dirty="0"/>
          </a:p>
          <a:p>
            <a:r>
              <a:rPr lang="es-ES" dirty="0" err="1"/>
              <a:t>Ereduak</a:t>
            </a:r>
            <a:endParaRPr lang="es-ES" dirty="0"/>
          </a:p>
          <a:p>
            <a:r>
              <a:rPr lang="es-ES" dirty="0"/>
              <a:t>Editore </a:t>
            </a:r>
            <a:r>
              <a:rPr lang="es-ES" dirty="0" err="1"/>
              <a:t>Grafikoa</a:t>
            </a:r>
            <a:endParaRPr lang="es-ES" dirty="0"/>
          </a:p>
          <a:p>
            <a:r>
              <a:rPr lang="es-ES" dirty="0" err="1"/>
              <a:t>Testu</a:t>
            </a:r>
            <a:r>
              <a:rPr lang="es-ES" dirty="0"/>
              <a:t> </a:t>
            </a:r>
            <a:r>
              <a:rPr lang="es-ES" dirty="0" err="1"/>
              <a:t>Editorea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6614A8-74A8-48D8-94D6-20F5AA82C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Garapeneko</a:t>
            </a:r>
            <a:r>
              <a:rPr lang="es-ES" b="1" dirty="0"/>
              <a:t> </a:t>
            </a:r>
            <a:r>
              <a:rPr lang="es-ES" b="1" dirty="0" err="1"/>
              <a:t>prozesuen</a:t>
            </a:r>
            <a:r>
              <a:rPr lang="es-ES" b="1" dirty="0"/>
              <a:t> </a:t>
            </a:r>
            <a:r>
              <a:rPr lang="es-ES" b="1" dirty="0" err="1"/>
              <a:t>ezarpena</a:t>
            </a:r>
            <a:endParaRPr lang="es-ES" b="1" dirty="0"/>
          </a:p>
          <a:p>
            <a:r>
              <a:rPr lang="es-ES" dirty="0" err="1"/>
              <a:t>Azpiegitura</a:t>
            </a:r>
            <a:r>
              <a:rPr lang="es-ES" dirty="0"/>
              <a:t> </a:t>
            </a:r>
            <a:r>
              <a:rPr lang="es-ES" dirty="0" err="1"/>
              <a:t>teknologikoa</a:t>
            </a:r>
            <a:endParaRPr lang="es-ES" dirty="0"/>
          </a:p>
          <a:p>
            <a:r>
              <a:rPr lang="es-ES" dirty="0" err="1"/>
              <a:t>Webgunea</a:t>
            </a:r>
            <a:endParaRPr lang="es-ES" dirty="0"/>
          </a:p>
          <a:p>
            <a:r>
              <a:rPr lang="es-ES" dirty="0" err="1"/>
              <a:t>Metodologien</a:t>
            </a:r>
            <a:r>
              <a:rPr lang="es-ES" dirty="0"/>
              <a:t> </a:t>
            </a:r>
            <a:r>
              <a:rPr lang="es-ES" dirty="0" err="1"/>
              <a:t>informazioa</a:t>
            </a:r>
            <a:r>
              <a:rPr lang="es-ES" dirty="0"/>
              <a:t> </a:t>
            </a:r>
            <a:r>
              <a:rPr lang="es-ES" dirty="0" err="1"/>
              <a:t>kudeatu</a:t>
            </a:r>
            <a:endParaRPr lang="es-ES" dirty="0"/>
          </a:p>
          <a:p>
            <a:r>
              <a:rPr lang="es-ES" dirty="0" err="1"/>
              <a:t>Proiektuen</a:t>
            </a:r>
            <a:r>
              <a:rPr lang="es-ES" dirty="0"/>
              <a:t> </a:t>
            </a:r>
            <a:r>
              <a:rPr lang="es-ES" dirty="0" err="1"/>
              <a:t>informazioa</a:t>
            </a:r>
            <a:r>
              <a:rPr lang="es-ES" dirty="0"/>
              <a:t> </a:t>
            </a:r>
            <a:r>
              <a:rPr lang="es-ES" dirty="0" err="1"/>
              <a:t>kudeatu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143879D-782F-41AD-B64D-4C08B969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78471"/>
              </p:ext>
            </p:extLst>
          </p:nvPr>
        </p:nvGraphicFramePr>
        <p:xfrm>
          <a:off x="1975796" y="4098571"/>
          <a:ext cx="6975813" cy="394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8B63C7B-F37A-4436-9FFA-C702D5E81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66" y="4669979"/>
            <a:ext cx="932929" cy="932929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7D75722-A80F-4551-AC39-810867639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20952"/>
              </p:ext>
            </p:extLst>
          </p:nvPr>
        </p:nvGraphicFramePr>
        <p:xfrm>
          <a:off x="7351950" y="4892006"/>
          <a:ext cx="1236928" cy="71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8" imgW="3276720" imgH="1905120" progId="Paint.Picture">
                  <p:embed/>
                </p:oleObj>
              </mc:Choice>
              <mc:Fallback>
                <p:oleObj name="Imagen de mapa de bits" r:id="rId8" imgW="3276720" imgH="190512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D34BA24-7F77-4162-812A-8DE14DB54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1950" y="4892006"/>
                        <a:ext cx="1236928" cy="71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5C377E5D-0D09-420E-BDCA-3775CD27B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  <a14:imgEffect>
                      <a14:colorTemperature colorTemp="2713"/>
                    </a14:imgEffect>
                    <a14:imgEffect>
                      <a14:saturation sat="400000"/>
                    </a14:imgEffect>
                    <a14:imgEffect>
                      <a14:brightnessContrast bright="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59130">
            <a:off x="4070141" y="4822077"/>
            <a:ext cx="905899" cy="7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9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FD68-0552-46C8-A4A3-898C7642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3. </a:t>
            </a:r>
            <a:r>
              <a:rPr lang="es-ES" dirty="0" err="1"/>
              <a:t>Aurrekariak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6276B-7D58-444F-ABC9-A0693971F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Softwarearen</a:t>
            </a:r>
            <a:r>
              <a:rPr lang="es-ES" b="1" dirty="0"/>
              <a:t> </a:t>
            </a:r>
            <a:r>
              <a:rPr lang="es-ES" b="1" dirty="0" err="1"/>
              <a:t>Kalitatea</a:t>
            </a:r>
            <a:endParaRPr lang="es-ES" b="1" dirty="0"/>
          </a:p>
          <a:p>
            <a:r>
              <a:rPr lang="es-ES" sz="2400" dirty="0" err="1"/>
              <a:t>Bezeroen</a:t>
            </a:r>
            <a:r>
              <a:rPr lang="es-ES" sz="2400" dirty="0"/>
              <a:t> </a:t>
            </a:r>
            <a:r>
              <a:rPr lang="es-ES" sz="2400" dirty="0" err="1"/>
              <a:t>itxaropen</a:t>
            </a:r>
            <a:r>
              <a:rPr lang="es-ES" sz="2400" dirty="0"/>
              <a:t> eta </a:t>
            </a:r>
            <a:r>
              <a:rPr lang="es-ES" sz="2400" dirty="0" err="1"/>
              <a:t>betekizunak</a:t>
            </a:r>
            <a:r>
              <a:rPr lang="es-ES" sz="2400" dirty="0"/>
              <a:t> </a:t>
            </a:r>
            <a:r>
              <a:rPr lang="es-ES" sz="2400" dirty="0" err="1"/>
              <a:t>gainditzea</a:t>
            </a:r>
            <a:endParaRPr lang="es-ES" sz="2400" dirty="0"/>
          </a:p>
          <a:p>
            <a:r>
              <a:rPr lang="es-ES" sz="2400" dirty="0" err="1"/>
              <a:t>Ziurtagiriak</a:t>
            </a:r>
            <a:r>
              <a:rPr lang="es-ES" sz="2400" dirty="0"/>
              <a:t> </a:t>
            </a:r>
            <a:r>
              <a:rPr lang="es-ES" sz="2400" dirty="0" err="1"/>
              <a:t>lortzea</a:t>
            </a:r>
            <a:endParaRPr lang="es-ES" sz="2400" dirty="0"/>
          </a:p>
          <a:p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B04C766-0EE6-43F6-9436-30BBBE931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Bezeroen</a:t>
            </a:r>
            <a:r>
              <a:rPr lang="es-ES" b="1" dirty="0"/>
              <a:t> </a:t>
            </a:r>
            <a:r>
              <a:rPr lang="es-ES" b="1" dirty="0" err="1"/>
              <a:t>Eskakizun</a:t>
            </a:r>
            <a:r>
              <a:rPr lang="es-ES" b="1" dirty="0"/>
              <a:t> </a:t>
            </a:r>
            <a:r>
              <a:rPr lang="es-ES" b="1" dirty="0" err="1"/>
              <a:t>Gogorrak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D34BA24-7F77-4162-812A-8DE14DB54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54077"/>
              </p:ext>
            </p:extLst>
          </p:nvPr>
        </p:nvGraphicFramePr>
        <p:xfrm>
          <a:off x="886172" y="3595400"/>
          <a:ext cx="2056777" cy="11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3276720" imgH="1905120" progId="Paint.Picture">
                  <p:embed/>
                </p:oleObj>
              </mc:Choice>
              <mc:Fallback>
                <p:oleObj name="Imagen de mapa de bits" r:id="rId2" imgW="3276720" imgH="190512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FE241C7-B760-4A72-A7AA-D1B6B616F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6172" y="3595400"/>
                        <a:ext cx="2056777" cy="11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data:image/png;base64,iVBORw0KGgoAAAANSUhEUgAAAQEAAADCCAMAAAB+OYdhAAAABlBMVEX///8AAABVwtN+AAAE8UlEQVR4nO3a27qjIAwGUHj/l55vtkVOAROIIvHnYo+tAZIltWrHObTVza9OYE3z3v//c2yE7Q9h+Fh7+Hv8+YhBXnXmcKwH6y0sAFLgAwRV5eXLQ8huIyqnQFaneV/LKiX32iZIP/XuLDgjSb4cDLa0ulh3shUuEKwSJCs8q9vniyFeKKxOWLvlR7ktkKyQ1Skrt/BRL8umLH5hq1PWbefR5QicnxRDrQS4ErBH0AGgMX5nRDPtqE4kYIygBGAJWLo4PGoTChwEq1NXal2AnowVgt+l4ICAFYIKgCfw67Y6e4VWL4HWoSUFDBBkDwX/Nv/eJY47tcPCIsiXgCMPdb44jBGkS8Dlz0hJgTLMkgB1Y9jiSH9P2L3FI0nX3FoQoef+AuEmr1Vz5yPhTBDk618kYOUe2Zd3RRIBE4/LqpsCkUD4WXnnVl8RigRMfB1OCpgA4AuQHqtLmGyfFxDW/A4B32ysHtQuTQFWRtyK2j9hCwS4ccMtHW5gsm5FVe9+dOOxRj/weJ3v5b6q1gA7q9GSLqIlS+YOAX5aoyVdRddTMWLruqTXA/5ysnEAL4sWfWiyII0rIkliYyVdR8tOGyFG66pYlNlISYxo4WkjBE3dGZ1Pi2WpDZTEiR46bfi5u2P3G0eW2khJwnC2gNYTEmFu8pJY0dITZ8zdXSz1xot4JpQmJy9JGC4VyKtgCcQejwjwoqVfHX8diKflV78XhFjREhB/RvNOwvAxAT/0i8kzAu2BmnPwuriCwEt+NQsMxJjNyRh7nhUoF0GMJgWIHRVAfzJpfs8I1FeFrjxgoWu9OCwI1IuAcSYML1x9GrhDoFlmexe3y/FGuQhYAr9OwsleJ8AgoE8J/nc78UR+TwiUd0c8gXC6uDu/B2bwJQFDIPkflbfn94hAfoPIETgBLAhUBNcCCYAZgewGkdwsASwJuF6x1FYKYEOgXAV9gRzAkkB125PXHeu3KOBCkXGLFggXUFOTvVIgFu7OIisBF64dsjGXCrTaQFLpsU/jXBIZ35ic7J0CLq03Tn1+8acks5O9VKAgSHaX709P9laBjKD4N305P9lrBX7XukTpCYDGZC8WSAwIAUf+50FrAtEgPfW367cocAYGB0et/anJ9hA4w2+YbCeBeyaDAAQgAAEIQAACewhoBEIAAkpdIAABCEAAAhCAAAQgAAEIQAACEICAU50BAhCAAAS2FHCaM+wvwOq8lwCjf6cD3cOcgJjgWwJUJ3sCUoLPCVTdDAoIF4FFARnBBwV8L/jmwp4SEC0CmwISAqMCfQJuUlsL8K8N7Qpwb5IsC7RHYib1QgFWF85IvBkgAAH23BDYUMBfv1/uUskSAjsL6GS5gUCz6WQJgY0FlLKEwL4CWllCYFsBtSx3FdDLclMBxSz3FNDMEgI7CuhmuaHA3Nga5SwVmB57PHCqi3AkjRk0BAbyE6YOAQhAAAIQgAAEIAABCEAAAhCAAAQgAIGPCOjOwG4QgAAEIAABCEAAAhCAAAT4Y7xGYCh7Zl0aAgNdIACBXQRcM/AWgWYbzF5bgJWfsChRMASWCHBSHFITCQxnDwENgesch9REAhPZ2xCYyV5D4CrJgS67CfSzHOgiFJjMfpEAozJZ3FqBXpoDXWQC89lrCLTzHOkjEVDJXmUMcf3NPiIBpex1xhAD8KqTlj+Yvc4YSm7nAP8Ao25MhgI9vrYAAAAASUVORK5CYII=">
            <a:extLst>
              <a:ext uri="{FF2B5EF4-FFF2-40B4-BE49-F238E27FC236}">
                <a16:creationId xmlns:a16="http://schemas.microsoft.com/office/drawing/2014/main" id="{2211811C-E4E9-4450-892C-F52F48E7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0" y="5058124"/>
            <a:ext cx="1350988" cy="10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7DCE42-032C-4689-81B6-244325DB1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5" y="3166096"/>
            <a:ext cx="1857341" cy="1857341"/>
          </a:xfrm>
          <a:prstGeom prst="rect">
            <a:avLst/>
          </a:prstGeom>
        </p:spPr>
      </p:pic>
      <p:graphicFrame>
        <p:nvGraphicFramePr>
          <p:cNvPr id="25" name="Objeto 24">
            <a:extLst>
              <a:ext uri="{FF2B5EF4-FFF2-40B4-BE49-F238E27FC236}">
                <a16:creationId xmlns:a16="http://schemas.microsoft.com/office/drawing/2014/main" id="{EEA37357-6874-4093-A015-1A521D9B7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44159"/>
              </p:ext>
            </p:extLst>
          </p:nvPr>
        </p:nvGraphicFramePr>
        <p:xfrm>
          <a:off x="8936372" y="4659863"/>
          <a:ext cx="1838929" cy="10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6" imgW="3276720" imgH="1905120" progId="Paint.Picture">
                  <p:embed/>
                </p:oleObj>
              </mc:Choice>
              <mc:Fallback>
                <p:oleObj name="Imagen de mapa de bits" r:id="rId6" imgW="3276720" imgH="190512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D9B0F2A-0154-44DE-B01B-D1A4C5603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36372" y="4659863"/>
                        <a:ext cx="1838929" cy="10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Imagen 25">
            <a:extLst>
              <a:ext uri="{FF2B5EF4-FFF2-40B4-BE49-F238E27FC236}">
                <a16:creationId xmlns:a16="http://schemas.microsoft.com/office/drawing/2014/main" id="{42E111F4-5482-4FEB-95D7-630C9D0E0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4" y="4186158"/>
            <a:ext cx="1861647" cy="93082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A2031D-89B0-4361-B210-BA21B979078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97" y="2545706"/>
            <a:ext cx="1861647" cy="75707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5821535-B6A9-4789-A10D-46EBC6B7EE86}"/>
              </a:ext>
            </a:extLst>
          </p:cNvPr>
          <p:cNvSpPr txBox="1"/>
          <p:nvPr/>
        </p:nvSpPr>
        <p:spPr>
          <a:xfrm>
            <a:off x="8730820" y="5714641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venir Next LT Pro Light" panose="020B0304020202020204" pitchFamily="34" charset="0"/>
              </a:rPr>
              <a:t>3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heldutasun-maila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DF5F77-F1E5-4CFE-8D1E-F6DE449BC166}"/>
              </a:ext>
            </a:extLst>
          </p:cNvPr>
          <p:cNvSpPr txBox="1"/>
          <p:nvPr/>
        </p:nvSpPr>
        <p:spPr>
          <a:xfrm>
            <a:off x="8667822" y="3333512"/>
            <a:ext cx="2410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i="1" dirty="0">
                <a:solidFill>
                  <a:schemeClr val="bg2">
                    <a:lumMod val="50000"/>
                  </a:schemeClr>
                </a:solidFill>
                <a:latin typeface="Gothic"/>
              </a:rPr>
              <a:t>BOE-261-2007-18874</a:t>
            </a:r>
          </a:p>
          <a:p>
            <a:pPr algn="ctr"/>
            <a:r>
              <a:rPr lang="es-ES" sz="2000" b="1" i="1" dirty="0">
                <a:solidFill>
                  <a:schemeClr val="bg2">
                    <a:lumMod val="50000"/>
                  </a:schemeClr>
                </a:solidFill>
                <a:latin typeface="Gothic"/>
              </a:rPr>
              <a:t>BOE-A-2011-17887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3221A0-012E-475B-A595-B16234EEFA73}"/>
              </a:ext>
            </a:extLst>
          </p:cNvPr>
          <p:cNvSpPr txBox="1"/>
          <p:nvPr/>
        </p:nvSpPr>
        <p:spPr>
          <a:xfrm>
            <a:off x="6716990" y="4753673"/>
            <a:ext cx="129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4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NETWORKS, S.L</a:t>
            </a:r>
            <a:endParaRPr lang="es-E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935F2CD-A1CD-4633-A639-A475F853045B}"/>
              </a:ext>
            </a:extLst>
          </p:cNvPr>
          <p:cNvSpPr txBox="1"/>
          <p:nvPr/>
        </p:nvSpPr>
        <p:spPr>
          <a:xfrm>
            <a:off x="6531714" y="3287458"/>
            <a:ext cx="166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Hornitzaileen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alferrikako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kexak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2AA4244-8022-4E67-899E-22319A4C3556}"/>
              </a:ext>
            </a:extLst>
          </p:cNvPr>
          <p:cNvSpPr txBox="1"/>
          <p:nvPr/>
        </p:nvSpPr>
        <p:spPr>
          <a:xfrm>
            <a:off x="6269342" y="5058124"/>
            <a:ext cx="2355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u-ES" sz="2000" b="1" i="1" dirty="0" err="1">
                <a:solidFill>
                  <a:schemeClr val="bg2">
                    <a:lumMod val="50000"/>
                  </a:schemeClr>
                </a:solidFill>
                <a:effectLst/>
                <a:latin typeface="Gothic"/>
                <a:ea typeface="Times New Roman" panose="02020603050405020304" pitchFamily="18" charset="0"/>
              </a:rPr>
              <a:t>Recurso</a:t>
            </a:r>
            <a:r>
              <a:rPr lang="eu-ES" sz="2000" b="1" i="1" dirty="0">
                <a:solidFill>
                  <a:schemeClr val="bg2">
                    <a:lumMod val="50000"/>
                  </a:schemeClr>
                </a:solidFill>
                <a:effectLst/>
                <a:latin typeface="Gothic"/>
                <a:ea typeface="Times New Roman" panose="02020603050405020304" pitchFamily="18" charset="0"/>
              </a:rPr>
              <a:t> 0006-2016</a:t>
            </a:r>
            <a:endParaRPr lang="es-ES" sz="2000" dirty="0">
              <a:solidFill>
                <a:schemeClr val="bg2">
                  <a:lumMod val="50000"/>
                </a:schemeClr>
              </a:solidFill>
              <a:latin typeface="Gothic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2F7E73-C676-4AFF-AEC8-29A7D315391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59" y="5023437"/>
            <a:ext cx="1546790" cy="151441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FEABE-C052-43CD-AC32-1EB28A8CF94C}"/>
              </a:ext>
            </a:extLst>
          </p:cNvPr>
          <p:cNvSpPr txBox="1"/>
          <p:nvPr/>
        </p:nvSpPr>
        <p:spPr>
          <a:xfrm>
            <a:off x="4580685" y="5261207"/>
            <a:ext cx="39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$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2B9A1E-EC3E-4C40-8100-ED1C04F3E75B}"/>
              </a:ext>
            </a:extLst>
          </p:cNvPr>
          <p:cNvSpPr txBox="1"/>
          <p:nvPr/>
        </p:nvSpPr>
        <p:spPr>
          <a:xfrm>
            <a:off x="4170378" y="5025091"/>
            <a:ext cx="3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$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9682D4-76B0-4E35-BBB7-8A54CCB8ECD3}"/>
              </a:ext>
            </a:extLst>
          </p:cNvPr>
          <p:cNvSpPr txBox="1"/>
          <p:nvPr/>
        </p:nvSpPr>
        <p:spPr>
          <a:xfrm>
            <a:off x="5036738" y="5035655"/>
            <a:ext cx="39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260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C1063-2DA4-4F22-8A3F-73B0D4AC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3. </a:t>
            </a:r>
            <a:r>
              <a:rPr lang="es-ES" dirty="0" err="1"/>
              <a:t>Aurrekariak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4AA57-8E38-4B75-BB09-80EEBF778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Garapen</a:t>
            </a:r>
            <a:r>
              <a:rPr lang="es-ES" b="1" dirty="0"/>
              <a:t> </a:t>
            </a:r>
            <a:r>
              <a:rPr lang="es-ES" b="1" dirty="0" err="1"/>
              <a:t>Metodologiak</a:t>
            </a:r>
            <a:endParaRPr lang="es-ES" b="1" dirty="0"/>
          </a:p>
          <a:p>
            <a:r>
              <a:rPr lang="es-ES" dirty="0" err="1"/>
              <a:t>Artisautza</a:t>
            </a:r>
            <a:r>
              <a:rPr lang="es-ES" dirty="0"/>
              <a:t> </a:t>
            </a:r>
            <a:r>
              <a:rPr lang="es-ES" dirty="0" err="1"/>
              <a:t>lanak</a:t>
            </a:r>
            <a:r>
              <a:rPr lang="es-ES" dirty="0"/>
              <a:t> </a:t>
            </a:r>
            <a:r>
              <a:rPr lang="es-ES" dirty="0" err="1"/>
              <a:t>sahiestu</a:t>
            </a:r>
            <a:endParaRPr lang="es-ES" dirty="0"/>
          </a:p>
          <a:p>
            <a:r>
              <a:rPr lang="es-ES" dirty="0" err="1"/>
              <a:t>Proiektuak</a:t>
            </a:r>
            <a:r>
              <a:rPr lang="es-ES" dirty="0"/>
              <a:t> </a:t>
            </a:r>
            <a:r>
              <a:rPr lang="es-ES" dirty="0" err="1"/>
              <a:t>zerotik</a:t>
            </a:r>
            <a:r>
              <a:rPr lang="es-ES" dirty="0"/>
              <a:t> </a:t>
            </a:r>
            <a:r>
              <a:rPr lang="es-ES" dirty="0" err="1"/>
              <a:t>hastea</a:t>
            </a:r>
            <a:r>
              <a:rPr lang="es-ES" dirty="0"/>
              <a:t> </a:t>
            </a:r>
            <a:r>
              <a:rPr lang="es-ES" dirty="0" err="1"/>
              <a:t>ekidin</a:t>
            </a:r>
            <a:endParaRPr lang="es-ES" dirty="0"/>
          </a:p>
          <a:p>
            <a:r>
              <a:rPr lang="es-ES" dirty="0" err="1"/>
              <a:t>Metodologia</a:t>
            </a:r>
            <a:r>
              <a:rPr lang="es-ES" dirty="0"/>
              <a:t> </a:t>
            </a:r>
            <a:r>
              <a:rPr lang="es-ES" dirty="0" err="1"/>
              <a:t>arinak</a:t>
            </a:r>
            <a:r>
              <a:rPr lang="es-ES" dirty="0"/>
              <a:t> </a:t>
            </a:r>
            <a:r>
              <a:rPr lang="es-ES" dirty="0" err="1"/>
              <a:t>erabili</a:t>
            </a:r>
            <a:endParaRPr lang="es-ES" dirty="0"/>
          </a:p>
          <a:p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9E680BD-A6BF-41B4-A690-18E11B6C5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Proiektuen</a:t>
            </a:r>
            <a:r>
              <a:rPr lang="es-ES" b="1" dirty="0"/>
              <a:t> </a:t>
            </a:r>
            <a:r>
              <a:rPr lang="es-ES" b="1" dirty="0" err="1"/>
              <a:t>Aurkezpenerako</a:t>
            </a:r>
            <a:r>
              <a:rPr lang="es-ES" b="1" dirty="0"/>
              <a:t> </a:t>
            </a:r>
            <a:r>
              <a:rPr lang="es-ES" b="1" dirty="0" err="1"/>
              <a:t>Arauak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2A9B8B-E8CC-47B5-81EF-08A6526C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56" y="4415788"/>
            <a:ext cx="1776620" cy="11958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FBB67D-533B-4328-9F44-A4DF80A488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43" y="4562959"/>
            <a:ext cx="1888804" cy="9444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12BEB3-1AC7-4F5E-9A8A-08FDEFB94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52" y="2937823"/>
            <a:ext cx="2855836" cy="10099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666340-B83D-4BED-9703-FC007A3F4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3073"/>
          <a:stretch/>
        </p:blipFill>
        <p:spPr>
          <a:xfrm>
            <a:off x="6231158" y="2758438"/>
            <a:ext cx="2658894" cy="33147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B9C21C-B216-40B4-8D99-5D7B3A100548}"/>
              </a:ext>
            </a:extLst>
          </p:cNvPr>
          <p:cNvSpPr txBox="1"/>
          <p:nvPr/>
        </p:nvSpPr>
        <p:spPr>
          <a:xfrm>
            <a:off x="9522434" y="4068121"/>
            <a:ext cx="2042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400" dirty="0"/>
              <a:t>CCII-N2016-02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8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B959E-1FA2-4E6D-8372-348A23DC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3. </a:t>
            </a:r>
            <a:r>
              <a:rPr lang="es-ES" dirty="0" err="1"/>
              <a:t>Aurrekariak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D2B6C-17D9-46C9-B294-77DF8760CD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Prozesuetan</a:t>
            </a:r>
            <a:r>
              <a:rPr lang="es-ES" b="1" dirty="0"/>
              <a:t> </a:t>
            </a:r>
            <a:r>
              <a:rPr lang="es-ES" b="1" dirty="0" err="1"/>
              <a:t>Oinarritutako</a:t>
            </a:r>
            <a:r>
              <a:rPr lang="es-ES" b="1" dirty="0"/>
              <a:t> </a:t>
            </a:r>
            <a:r>
              <a:rPr lang="es-ES" b="1" dirty="0" err="1"/>
              <a:t>Garapena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6B1394-EA2A-434A-B016-55C25D3FE0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Ezagutzaren</a:t>
            </a:r>
            <a:r>
              <a:rPr lang="es-ES" b="1" dirty="0"/>
              <a:t> </a:t>
            </a:r>
            <a:r>
              <a:rPr lang="es-ES" b="1" dirty="0" err="1"/>
              <a:t>Kudeaketa</a:t>
            </a:r>
            <a:r>
              <a:rPr lang="es-ES" b="1" dirty="0"/>
              <a:t> eta </a:t>
            </a:r>
            <a:r>
              <a:rPr lang="es-ES" b="1" dirty="0" err="1"/>
              <a:t>Inferentzia</a:t>
            </a:r>
            <a:r>
              <a:rPr lang="es-ES" b="1" dirty="0"/>
              <a:t> </a:t>
            </a:r>
            <a:r>
              <a:rPr lang="es-ES" b="1" dirty="0" err="1"/>
              <a:t>Motorrak</a:t>
            </a:r>
            <a:endParaRPr lang="es-ES" b="1" dirty="0"/>
          </a:p>
        </p:txBody>
      </p:sp>
      <p:pic>
        <p:nvPicPr>
          <p:cNvPr id="6" name="Imagen 5" descr="Libro Blanco sobre BPM - Gestión por Procesos: New Gartner's Magic Quadrant  for Intelligent Business Process Management Suites (iBPMS) Report 2019">
            <a:extLst>
              <a:ext uri="{FF2B5EF4-FFF2-40B4-BE49-F238E27FC236}">
                <a16:creationId xmlns:a16="http://schemas.microsoft.com/office/drawing/2014/main" id="{A54B6029-B055-4E58-81F2-D2EE32FDE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25" y="2782968"/>
            <a:ext cx="4291905" cy="37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0276EEDA-D98B-4B4F-A617-D98A38DC02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37" y="2782968"/>
            <a:ext cx="5667725" cy="3797456"/>
          </a:xfrm>
          <a:prstGeom prst="rect">
            <a:avLst/>
          </a:prstGeom>
          <a:noFill/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8277E8E-65AB-405E-A297-A1F27CAECA63}"/>
              </a:ext>
            </a:extLst>
          </p:cNvPr>
          <p:cNvSpPr/>
          <p:nvPr/>
        </p:nvSpPr>
        <p:spPr>
          <a:xfrm>
            <a:off x="1704836" y="3669371"/>
            <a:ext cx="768485" cy="49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144EA4-A2EB-4FAD-B04D-44F78F898856}"/>
              </a:ext>
            </a:extLst>
          </p:cNvPr>
          <p:cNvSpPr txBox="1"/>
          <p:nvPr/>
        </p:nvSpPr>
        <p:spPr>
          <a:xfrm>
            <a:off x="1704836" y="3763488"/>
            <a:ext cx="7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/>
                </a:solidFill>
              </a:rPr>
              <a:t>Bizagi</a:t>
            </a: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1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723C-A4ED-4F6D-BFFF-805AC9C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3. </a:t>
            </a:r>
            <a:r>
              <a:rPr lang="es-ES" dirty="0" err="1"/>
              <a:t>Aurrekariak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EBD9C-24B8-4093-9036-127C352CE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Ereduek</a:t>
            </a:r>
            <a:r>
              <a:rPr lang="es-ES" b="1" dirty="0"/>
              <a:t> </a:t>
            </a:r>
            <a:r>
              <a:rPr lang="es-ES" b="1" dirty="0" err="1"/>
              <a:t>Bideratutako</a:t>
            </a:r>
            <a:r>
              <a:rPr lang="es-ES" b="1" dirty="0"/>
              <a:t> </a:t>
            </a:r>
            <a:r>
              <a:rPr lang="es-ES" b="1" dirty="0" err="1"/>
              <a:t>Ingeniaritza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36098-5394-4FA7-AE94-A3A867B3C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Edukiak</a:t>
            </a:r>
            <a:r>
              <a:rPr lang="es-ES" b="1" dirty="0"/>
              <a:t> </a:t>
            </a:r>
            <a:r>
              <a:rPr lang="es-ES" b="1" dirty="0" err="1"/>
              <a:t>Kudeatzeko</a:t>
            </a:r>
            <a:r>
              <a:rPr lang="es-ES" b="1" dirty="0"/>
              <a:t> </a:t>
            </a:r>
            <a:r>
              <a:rPr lang="es-ES" b="1" dirty="0" err="1"/>
              <a:t>Sistemak</a:t>
            </a:r>
            <a:endParaRPr lang="es-ES" b="1" dirty="0"/>
          </a:p>
        </p:txBody>
      </p:sp>
      <p:pic>
        <p:nvPicPr>
          <p:cNvPr id="5" name="Imagen 4" descr="The Future of Software Engineering: Model Driven Engineering | Tjerk's Tech  Blog">
            <a:extLst>
              <a:ext uri="{FF2B5EF4-FFF2-40B4-BE49-F238E27FC236}">
                <a16:creationId xmlns:a16="http://schemas.microsoft.com/office/drawing/2014/main" id="{F4F41191-8045-4F9A-AEE2-CA54C0FAE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4" y="2986660"/>
            <a:ext cx="5009368" cy="30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s 8 mejores CMS para el 2020">
            <a:extLst>
              <a:ext uri="{FF2B5EF4-FFF2-40B4-BE49-F238E27FC236}">
                <a16:creationId xmlns:a16="http://schemas.microsoft.com/office/drawing/2014/main" id="{0AF1AD84-BA67-458A-BA69-224B1548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90" y="2884571"/>
            <a:ext cx="6113620" cy="32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4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7D02-4503-4302-B215-0072BC6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/>
              <a:t>3. </a:t>
            </a:r>
            <a:r>
              <a:rPr lang="es-ES" dirty="0" err="1"/>
              <a:t>Aurrekariak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54AD3-A8FD-4F9D-A044-CB33D326B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ProWF</a:t>
            </a:r>
            <a:r>
              <a:rPr lang="es-ES" b="1" dirty="0"/>
              <a:t> </a:t>
            </a:r>
            <a:r>
              <a:rPr lang="es-ES" b="1" dirty="0" err="1"/>
              <a:t>WorkflowEditor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36259-C76B-4A48-AA26-EC14A366A9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ProWF</a:t>
            </a:r>
            <a:r>
              <a:rPr lang="es-ES" b="1" dirty="0"/>
              <a:t> IO-</a:t>
            </a:r>
            <a:r>
              <a:rPr lang="es-ES" b="1" dirty="0" err="1"/>
              <a:t>System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A7A414-2B2B-4DB5-B328-3F949EC56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"/>
          <a:stretch>
            <a:fillRect/>
          </a:stretch>
        </p:blipFill>
        <p:spPr bwMode="auto">
          <a:xfrm>
            <a:off x="372751" y="3038756"/>
            <a:ext cx="5647049" cy="274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05AA7B-05BF-4074-BC10-4F4A4F578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06" y="2725412"/>
            <a:ext cx="5357696" cy="3367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491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822</Words>
  <Application>Microsoft Office PowerPoint</Application>
  <PresentationFormat>Panorámica</PresentationFormat>
  <Paragraphs>330</Paragraphs>
  <Slides>34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5" baseType="lpstr">
      <vt:lpstr>Arial</vt:lpstr>
      <vt:lpstr>Avenir Next LT Pro Light</vt:lpstr>
      <vt:lpstr>Calibri</vt:lpstr>
      <vt:lpstr>Calibri Light</vt:lpstr>
      <vt:lpstr>Century Gothic</vt:lpstr>
      <vt:lpstr>Courier New</vt:lpstr>
      <vt:lpstr>Gothic</vt:lpstr>
      <vt:lpstr>Times New Roman</vt:lpstr>
      <vt:lpstr>Wingdings</vt:lpstr>
      <vt:lpstr>Tema de Office</vt:lpstr>
      <vt:lpstr>Imagen de mapa de bits</vt:lpstr>
      <vt:lpstr>ProMeta: Softwarearen garapenerako prozesuen definizio eta ezarpenerako sistema metaereduetan oinarrituta</vt:lpstr>
      <vt:lpstr>Aurkibidea</vt:lpstr>
      <vt:lpstr>1. Sarrera</vt:lpstr>
      <vt:lpstr>2. Helburuak</vt:lpstr>
      <vt:lpstr>3. Aurrekariak</vt:lpstr>
      <vt:lpstr>3. Aurrekariak</vt:lpstr>
      <vt:lpstr>3. Aurrekariak</vt:lpstr>
      <vt:lpstr>3. Aurrekariak</vt:lpstr>
      <vt:lpstr>3. Aurrekariak</vt:lpstr>
      <vt:lpstr>4. Egungo Egoera Proposatutako Hobekuntzak</vt:lpstr>
      <vt:lpstr>4. Egungo Egoera Prestakuntza</vt:lpstr>
      <vt:lpstr>5. Arauak eta Erreferentziak</vt:lpstr>
      <vt:lpstr>6. Hasierako Betekizunak Betekizun Funtzionalak</vt:lpstr>
      <vt:lpstr>6. Hasierako Betekizunak Betekizun Ez-Funtzionalak</vt:lpstr>
      <vt:lpstr>7. Irismena</vt:lpstr>
      <vt:lpstr>8. Hipotesiak eta Murritapenak</vt:lpstr>
      <vt:lpstr>9. Aukeren Azterketa eta Bideragarritasuna Arkitektura</vt:lpstr>
      <vt:lpstr>9. Aukeren Azterketa eta Bideragarritasuna CMSak</vt:lpstr>
      <vt:lpstr>9. Aukeren Azterketa eta Bideragarritasuna Metodologiak</vt:lpstr>
      <vt:lpstr>10. Proposatutako Sistema Azpisistemak</vt:lpstr>
      <vt:lpstr>10. Proposatutako Sistema ModelEditor Azpisistema</vt:lpstr>
      <vt:lpstr>10. Proposatutako Sistema IO-System Azpisistema</vt:lpstr>
      <vt:lpstr>10. Proposatutako Sistema Etorkizunerako Hobekuntzak</vt:lpstr>
      <vt:lpstr>11. Bideoa</vt:lpstr>
      <vt:lpstr>11. Arriskuen Analisia</vt:lpstr>
      <vt:lpstr>12. Antolamendua eta Kudeaketa</vt:lpstr>
      <vt:lpstr>13. Denbora Planifikazioa Mugarriak</vt:lpstr>
      <vt:lpstr>13. Denbora Planifikazioa Iterazioak</vt:lpstr>
      <vt:lpstr>13. Denbora Planifikazioa LDE eta Gantt diagramak</vt:lpstr>
      <vt:lpstr>13. Denbora Planifikazioa Atazen denborak</vt:lpstr>
      <vt:lpstr>13. Denbora Planifikazioa Denboraren Neurketa</vt:lpstr>
      <vt:lpstr>14. Aurrekontuaren Laburpena</vt:lpstr>
      <vt:lpstr>15. Ondorioak</vt:lpstr>
      <vt:lpstr>ProMeta: Softwarearen garapenerako prozesuen definizio eta ezarpenerako sistema metaereduetan oinarrituta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ProMeta: Softwarearen garapenerako prozesuen definizio eta ezarpenerako sistema metaereduetan oinarrituta</dc:title>
  <dc:creator>Julen Etxaniz Aragoneses</dc:creator>
  <cp:lastModifiedBy>Julen Etxaniz Aragoneses</cp:lastModifiedBy>
  <cp:revision>32</cp:revision>
  <dcterms:created xsi:type="dcterms:W3CDTF">2021-09-08T14:13:09Z</dcterms:created>
  <dcterms:modified xsi:type="dcterms:W3CDTF">2021-09-12T19:19:23Z</dcterms:modified>
</cp:coreProperties>
</file>