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Lato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Lato-italic.fntdata"/><Relationship Id="rId14" Type="http://schemas.openxmlformats.org/officeDocument/2006/relationships/slide" Target="slides/slide10.xml"/><Relationship Id="rId36" Type="http://schemas.openxmlformats.org/officeDocument/2006/relationships/font" Target="fonts/Lat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Lat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7f2be86c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7f2be86c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7f2be86c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7f2be86c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7f2be86c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7f2be86c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7f2be86c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7f2be86c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7f2be86c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7f2be86c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7f2be86c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7f2be86c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7f2be86c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7f2be86c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7f2be86c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7f2be86c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7f2be86ce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7f2be86ce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7f2be86c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7f2be86c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0d8db05f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0d8db05f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7f2be86c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7f2be86c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7f2be86ce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7f2be86c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7f2be86ce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7f2be86c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0d8db05f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0d8db05f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0d8db05f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0d8db05f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0d8db05f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0d8db05f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0d8db05f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0d8db05f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0d8db05f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c0d8db05f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c0d8db05f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c0d8db05f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c0d8db05f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c0d8db05f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f159ac553_1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f159ac553_1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43705ba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43705ba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0d8db05f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0d8db05f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7f2be86c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7f2be86c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7f2be86c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7f2be86c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7f2be86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7f2be86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7f2be86c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7f2be86c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7f2be86c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7f2be86c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■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/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■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hyperlink" Target="http://www.ixa.eus/iltapp/" TargetMode="Externa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765100" y="4781850"/>
            <a:ext cx="7535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Introduction to Language Technology Applications (ILTAPP) </a:t>
            </a:r>
            <a:r>
              <a:rPr lang="en" sz="900" u="sng">
                <a:solidFill>
                  <a:schemeClr val="hlink"/>
                </a:solidFill>
                <a:hlinkClick r:id="rId1"/>
              </a:rPr>
              <a:t>http://www.ixa.eus/iltapp/</a:t>
            </a:r>
            <a:r>
              <a:rPr lang="en" sz="900"/>
              <a:t>  		HAP/LAP</a:t>
            </a:r>
            <a:endParaRPr sz="900"/>
          </a:p>
        </p:txBody>
      </p:sp>
      <p:grpSp>
        <p:nvGrpSpPr>
          <p:cNvPr id="10" name="Google Shape;10;p1"/>
          <p:cNvGrpSpPr/>
          <p:nvPr/>
        </p:nvGrpSpPr>
        <p:grpSpPr>
          <a:xfrm>
            <a:off x="5381625" y="4794900"/>
            <a:ext cx="2526500" cy="323100"/>
            <a:chOff x="5381625" y="4794900"/>
            <a:chExt cx="2526500" cy="323100"/>
          </a:xfrm>
        </p:grpSpPr>
        <p:pic>
          <p:nvPicPr>
            <p:cNvPr id="11" name="Google Shape;11;p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550525" y="4799625"/>
              <a:ext cx="357600" cy="302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72948" y="4794900"/>
              <a:ext cx="832602" cy="32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81625" y="4800600"/>
              <a:ext cx="432450" cy="3023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ixa.eus/iltapp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verbs.colorado.edu/propbank/framesets-english-aliases/kill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aclanthology.org/P15-1109.pdf" TargetMode="External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qasrl.org/" TargetMode="External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browse.qasrl.org/" TargetMode="External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rajpurkar.github.io/SQuAD-explorer/explore/v2.0/dev/" TargetMode="External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ajpurkar.github.io/SQuAD-explorer/explore/v2.0/dev/" TargetMode="External"/><Relationship Id="rId4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Relationship Id="rId4" Type="http://schemas.openxmlformats.org/officeDocument/2006/relationships/hyperlink" Target="http://www.newsreader-project.eu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framenet.icsi.berkeley.edu" TargetMode="External"/><Relationship Id="rId4" Type="http://schemas.openxmlformats.org/officeDocument/2006/relationships/hyperlink" Target="https://propbank.github.io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Casting tasks as Question Answering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549"/>
              <a:buFont typeface="Arial"/>
              <a:buNone/>
            </a:pPr>
            <a:r>
              <a:rPr lang="en" sz="3094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http://www.ixa.eus/iltapp/</a:t>
            </a:r>
            <a:endParaRPr sz="3094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549"/>
              <a:buFont typeface="Arial"/>
              <a:buNone/>
            </a:pPr>
            <a:r>
              <a:t/>
            </a:r>
            <a:endParaRPr sz="3094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549"/>
              <a:buFont typeface="Arial"/>
              <a:buNone/>
            </a:pPr>
            <a:r>
              <a:rPr lang="en" sz="3094"/>
              <a:t>@ragerri @joseba_fdl @iker_garciaf #iltapp</a:t>
            </a:r>
            <a:endParaRPr sz="2400"/>
          </a:p>
        </p:txBody>
      </p:sp>
      <p:sp>
        <p:nvSpPr>
          <p:cNvPr id="74" name="Google Shape;74;p15"/>
          <p:cNvSpPr txBox="1"/>
          <p:nvPr/>
        </p:nvSpPr>
        <p:spPr>
          <a:xfrm>
            <a:off x="836450" y="93100"/>
            <a:ext cx="76881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150" y="449025"/>
            <a:ext cx="6055576" cy="41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304800"/>
            <a:ext cx="6019801" cy="419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228600"/>
            <a:ext cx="6111649" cy="429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900" y="335325"/>
            <a:ext cx="5958576" cy="413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Proposition Bank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Verb Lexicon: 3,324 frame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Annotation: ~113,000 propositions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http://verbs.colorado.edu/propbank/framesets-english-aliases/kill.html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Alternative formats: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CoNLL-04,05 shared tasks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Tabulated format, including constituent parsing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CoNLL 2008 shared task, tabulated, format, dependencies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075" y="1089925"/>
            <a:ext cx="6739524" cy="365214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SRL - Annotations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SRL - Annotations</a:t>
            </a:r>
            <a:endParaRPr/>
          </a:p>
        </p:txBody>
      </p:sp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75" y="1017725"/>
            <a:ext cx="6650474" cy="354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SRL - Annotations</a:t>
            </a:r>
            <a:endParaRPr/>
          </a:p>
        </p:txBody>
      </p:sp>
      <p:pic>
        <p:nvPicPr>
          <p:cNvPr id="167" name="Google Shape;1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170125"/>
            <a:ext cx="6570900" cy="343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SRL - end-to-end</a:t>
            </a:r>
            <a:endParaRPr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152475"/>
            <a:ext cx="41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intermediate annotations used (parsing, pos tags, ner, wordnet,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Almost 2 points in F1 score improvement over previous SOTA.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of a trend modelling SRL as Sequence Labelling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9"/>
              <a:t>Zhou and Wu. </a:t>
            </a:r>
            <a:r>
              <a:rPr b="1" lang="en" sz="859" u="sng">
                <a:solidFill>
                  <a:schemeClr val="hlink"/>
                </a:solidFill>
                <a:hlinkClick r:id="rId3"/>
              </a:rPr>
              <a:t>End-to-end learning of semantic role labeling using recurrent neural networks</a:t>
            </a:r>
            <a:r>
              <a:rPr b="1" lang="en" sz="859" u="sng">
                <a:solidFill>
                  <a:schemeClr val="hlink"/>
                </a:solidFill>
              </a:rPr>
              <a:t>. In ACL 2015.</a:t>
            </a:r>
            <a:endParaRPr b="1" sz="859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9000" y="1170125"/>
            <a:ext cx="3705225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 SRL - Motivation</a:t>
            </a:r>
            <a:endParaRPr/>
          </a:p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</a:rPr>
              <a:t>The goal is to determine “who does what to whom,” “when,” and “where,” etc.</a:t>
            </a: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</a:rPr>
              <a:t>Previous efforts such as Propbank to define this task can be complex and require significant linguistic expertise to understand, causing challenges for data annotation and use in many target applications.</a:t>
            </a: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</a:rPr>
              <a:t>QA-SRL Pros:</a:t>
            </a:r>
            <a:endParaRPr sz="1350">
              <a:solidFill>
                <a:schemeClr val="dk1"/>
              </a:solidFill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○"/>
            </a:pPr>
            <a:r>
              <a:rPr lang="en" sz="1350">
                <a:solidFill>
                  <a:schemeClr val="dk1"/>
                </a:solidFill>
              </a:rPr>
              <a:t>More intuitive</a:t>
            </a:r>
            <a:endParaRPr sz="1350">
              <a:solidFill>
                <a:schemeClr val="dk1"/>
              </a:solidFill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○"/>
            </a:pPr>
            <a:r>
              <a:rPr lang="en" sz="1350">
                <a:solidFill>
                  <a:schemeClr val="dk1"/>
                </a:solidFill>
              </a:rPr>
              <a:t>No pre-defined inventory of semantic roles or build on grammar formalisms</a:t>
            </a:r>
            <a:endParaRPr sz="1350">
              <a:solidFill>
                <a:schemeClr val="dk1"/>
              </a:solidFill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○"/>
            </a:pPr>
            <a:r>
              <a:rPr lang="en" sz="1350">
                <a:solidFill>
                  <a:schemeClr val="dk1"/>
                </a:solidFill>
              </a:rPr>
              <a:t>QA-SRL data is more easily </a:t>
            </a:r>
            <a:r>
              <a:rPr lang="en" sz="1350">
                <a:solidFill>
                  <a:schemeClr val="dk1"/>
                </a:solidFill>
              </a:rPr>
              <a:t>maintained and improved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50" u="sng">
                <a:solidFill>
                  <a:schemeClr val="hlink"/>
                </a:solidFill>
                <a:hlinkClick r:id="rId3"/>
              </a:rPr>
              <a:t>https://qasrl.org/</a:t>
            </a:r>
            <a:r>
              <a:rPr lang="en" sz="1350">
                <a:solidFill>
                  <a:schemeClr val="dk1"/>
                </a:solidFill>
              </a:rPr>
              <a:t> </a:t>
            </a:r>
            <a:endParaRPr sz="1350">
              <a:solidFill>
                <a:schemeClr val="dk1"/>
              </a:solidFill>
            </a:endParaRPr>
          </a:p>
        </p:txBody>
      </p:sp>
      <p:pic>
        <p:nvPicPr>
          <p:cNvPr id="181" name="Google Shape;18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000" y="1170125"/>
            <a:ext cx="4912350" cy="24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Answering: IBM Watson won Jeopardy (2011)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56" y="1152475"/>
            <a:ext cx="8576643" cy="303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0"/>
            <a:ext cx="5815659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 SRL</a:t>
            </a:r>
            <a:endParaRPr/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https://browse.qasrl.org/</a:t>
            </a:r>
            <a:r>
              <a:rPr lang="en"/>
              <a:t> </a:t>
            </a:r>
            <a:endParaRPr/>
          </a:p>
        </p:txBody>
      </p:sp>
      <p:pic>
        <p:nvPicPr>
          <p:cNvPr id="193" name="Google Shape;19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775" y="1428750"/>
            <a:ext cx="893445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Answering (SQUAD 2.0)</a:t>
            </a:r>
            <a:endParaRPr/>
          </a:p>
        </p:txBody>
      </p:sp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https://rajpurkar.github.io/SQuAD-explorer/explore/v2.0/dev/</a:t>
            </a:r>
            <a:r>
              <a:rPr lang="en"/>
              <a:t> </a:t>
            </a:r>
            <a:endParaRPr/>
          </a:p>
        </p:txBody>
      </p:sp>
      <p:pic>
        <p:nvPicPr>
          <p:cNvPr id="200" name="Google Shape;20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" y="1118226"/>
            <a:ext cx="7074701" cy="24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DecaNLP - The Natural Language Decathlon </a:t>
            </a:r>
            <a:endParaRPr/>
          </a:p>
        </p:txBody>
      </p:sp>
      <p:pic>
        <p:nvPicPr>
          <p:cNvPr id="206" name="Google Shape;2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949" y="1170125"/>
            <a:ext cx="4281025" cy="25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4700" y="1170125"/>
            <a:ext cx="4086900" cy="250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 as QA</a:t>
            </a:r>
            <a:endParaRPr/>
          </a:p>
        </p:txBody>
      </p:sp>
      <p:pic>
        <p:nvPicPr>
          <p:cNvPr id="213" name="Google Shape;21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1627325"/>
            <a:ext cx="394335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Coreference</a:t>
            </a:r>
            <a:endParaRPr/>
          </a:p>
        </p:txBody>
      </p:sp>
      <p:sp>
        <p:nvSpPr>
          <p:cNvPr id="219" name="Google Shape;21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(many people, they, themselves)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(toxic gas, the poison)</a:t>
            </a:r>
            <a:endParaRPr/>
          </a:p>
        </p:txBody>
      </p:sp>
      <p:pic>
        <p:nvPicPr>
          <p:cNvPr id="220" name="Google Shape;22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650" y="1311028"/>
            <a:ext cx="6272950" cy="17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311700" y="304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Coreference: previous to end-to-end</a:t>
            </a:r>
            <a:endParaRPr/>
          </a:p>
        </p:txBody>
      </p:sp>
      <p:sp>
        <p:nvSpPr>
          <p:cNvPr id="226" name="Google Shape;22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parsers for head features and highly engineered mention proposal algorithms.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(Lee et al. 2013, In Computational Linguistics)</a:t>
            </a:r>
            <a:endParaRPr/>
          </a:p>
        </p:txBody>
      </p:sp>
      <p:pic>
        <p:nvPicPr>
          <p:cNvPr id="227" name="Google Shape;2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375" y="847100"/>
            <a:ext cx="5502701" cy="27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End-to-end coreference (Lee et al. 2017)</a:t>
            </a:r>
            <a:endParaRPr/>
          </a:p>
        </p:txBody>
      </p:sp>
      <p:sp>
        <p:nvSpPr>
          <p:cNvPr id="233" name="Google Shape;23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Pipelined systems suffer from two major drawbacks: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parsing mistakes can introduce cascading errors 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of the hand-engineered rules do not generalize to new languages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End-to-end coreference: as a set of decisions for every possible span in the document.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Input: a document D containing T words along with metadata such as speaker and genre information.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 = n ∗ (n + 1)/2 denotes the number of all possible text spans in a document 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task is to assign to each span </a:t>
            </a:r>
            <a:r>
              <a:rPr i="1" lang="en"/>
              <a:t>i </a:t>
            </a:r>
            <a:r>
              <a:rPr lang="en"/>
              <a:t>and antecedent y_i.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Corefqa architecture</a:t>
            </a:r>
            <a:endParaRPr/>
          </a:p>
        </p:txBody>
      </p:sp>
      <p:pic>
        <p:nvPicPr>
          <p:cNvPr id="239" name="Google Shape;23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1081088"/>
            <a:ext cx="769620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Corefqa mention linking</a:t>
            </a:r>
            <a:endParaRPr/>
          </a:p>
        </p:txBody>
      </p:sp>
      <p:pic>
        <p:nvPicPr>
          <p:cNvPr id="245" name="Google Shape;24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025" y="1016325"/>
            <a:ext cx="2785625" cy="383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{context(x), query(q), answers(a)}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Given e_i, we use the sentence that e_i is in as a query, encapsulating e_i within special tokens &lt;mention&gt; &lt;/mention&gt;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Answering (SQUAD 2.0)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https://rajpurkar.github.io/SQuAD-explorer/explore/v2.0/dev/</a:t>
            </a:r>
            <a:r>
              <a:rPr lang="en"/>
              <a:t> 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" y="1118226"/>
            <a:ext cx="7074701" cy="24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/>
          <p:nvPr>
            <p:ph idx="4294967295"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Mila esker!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Role Labelling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223"/>
              <a:t>“He would not accept anything of value from those he was writing about.”</a:t>
            </a:r>
            <a:endParaRPr sz="722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223"/>
              <a:t>[</a:t>
            </a:r>
            <a:r>
              <a:rPr b="1" lang="en" sz="7223"/>
              <a:t>A0</a:t>
            </a:r>
            <a:r>
              <a:rPr lang="en" sz="7223"/>
              <a:t> He ] [</a:t>
            </a:r>
            <a:r>
              <a:rPr b="1" lang="en" sz="7223"/>
              <a:t>AM-MOD</a:t>
            </a:r>
            <a:r>
              <a:rPr lang="en" sz="7223"/>
              <a:t> would ] [</a:t>
            </a:r>
            <a:r>
              <a:rPr b="1" lang="en" sz="7223"/>
              <a:t>AM-NEG</a:t>
            </a:r>
            <a:r>
              <a:rPr lang="en" sz="7223"/>
              <a:t> not ] [</a:t>
            </a:r>
            <a:r>
              <a:rPr b="1" lang="en" sz="7223"/>
              <a:t>V</a:t>
            </a:r>
            <a:r>
              <a:rPr lang="en" sz="7223"/>
              <a:t> accept ][</a:t>
            </a:r>
            <a:r>
              <a:rPr b="1" lang="en" sz="7223"/>
              <a:t>A1</a:t>
            </a:r>
            <a:r>
              <a:rPr lang="en" sz="7223"/>
              <a:t> anything of value ] from [</a:t>
            </a:r>
            <a:r>
              <a:rPr b="1" lang="en" sz="7223"/>
              <a:t>A2</a:t>
            </a:r>
            <a:r>
              <a:rPr lang="en" sz="7223"/>
              <a:t> those he was writing about ] .</a:t>
            </a:r>
            <a:endParaRPr sz="7223"/>
          </a:p>
          <a:p>
            <a:pPr indent="-343266" lvl="0" marL="3429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7223"/>
              <a:t>V: verb</a:t>
            </a:r>
            <a:endParaRPr sz="7223"/>
          </a:p>
          <a:p>
            <a:pPr indent="-343266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23"/>
              <a:t>A0: acceptor</a:t>
            </a:r>
            <a:endParaRPr sz="7223"/>
          </a:p>
          <a:p>
            <a:pPr indent="-343266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23"/>
              <a:t>A1: thing accepted</a:t>
            </a:r>
            <a:endParaRPr sz="7223"/>
          </a:p>
          <a:p>
            <a:pPr indent="-343266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23"/>
              <a:t>A2: accepted-from</a:t>
            </a:r>
            <a:endParaRPr sz="7223"/>
          </a:p>
          <a:p>
            <a:pPr indent="-343266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23"/>
              <a:t>A3: attribute</a:t>
            </a:r>
            <a:endParaRPr sz="7223"/>
          </a:p>
          <a:p>
            <a:pPr indent="-343266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23"/>
              <a:t>AM-MOD: modal</a:t>
            </a:r>
            <a:endParaRPr sz="7223"/>
          </a:p>
          <a:p>
            <a:pPr indent="-343266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23"/>
              <a:t>AM-NEG: negation</a:t>
            </a:r>
            <a:endParaRPr sz="722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3000"/>
            <a:ext cx="8839199" cy="309794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423750" y="4240950"/>
            <a:ext cx="369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http://www.newsreader-project.eu/</a:t>
            </a:r>
            <a:r>
              <a:rPr lang="en"/>
              <a:t> 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423750" y="197275"/>
            <a:ext cx="66339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Tasks Overview</a:t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Role Labelling - Early Work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Early work [Hirst 87] [Dolan, Richardson, Vanderwende, 93&amp;98]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Corpora (for English):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FrameNet [Fillmore et al. 01]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http://framenet.icsi.berkeley.edu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PropBank [Palmer et al. 05]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https://propbank.github.io/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corpora for other languages (mapped to propbank):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Arabic, Basque, Chinese,  Finnish, Hindi, Portuguese, Spanish, Turkish...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716425" y="2347225"/>
            <a:ext cx="3777900" cy="514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0" y="407325"/>
            <a:ext cx="5601024" cy="40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304800"/>
            <a:ext cx="6491301" cy="429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599" y="226550"/>
            <a:ext cx="6706025" cy="453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LTAPP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