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DA5104-421E-45AB-A783-91164A633388}">
  <a:tblStyle styleId="{16DA5104-421E-45AB-A783-91164A633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b7b3b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b7b3b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3e5edddf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3e5edddf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5b7b3b99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5b7b3b99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5b7b3b9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5b7b3b9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e5eddd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e5eddd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3705b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3705b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3072435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3072435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e5eddd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e5eddd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e5eddd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e5eddd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5b7b3b9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5b7b3b9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5b7b3b9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5b7b3b9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3e5eddd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3e5eddd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3e5edddf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3e5edddf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1a676d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1a676d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hyperlink" Target="http://www.ixa.eus/iltapp/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65100" y="4781850"/>
            <a:ext cx="753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Introduction to Language Technology Applications (ILTAPP) </a:t>
            </a:r>
            <a:r>
              <a:rPr lang="en" sz="900" u="sng">
                <a:solidFill>
                  <a:schemeClr val="hlink"/>
                </a:solidFill>
                <a:hlinkClick r:id="rId1"/>
              </a:rPr>
              <a:t>http://www.ixa.eus/iltapp/</a:t>
            </a:r>
            <a:r>
              <a:rPr lang="en" sz="900"/>
              <a:t>  		HAP/LAP</a:t>
            </a:r>
            <a:endParaRPr sz="900"/>
          </a:p>
        </p:txBody>
      </p:sp>
      <p:grpSp>
        <p:nvGrpSpPr>
          <p:cNvPr id="10" name="Google Shape;10;p1"/>
          <p:cNvGrpSpPr/>
          <p:nvPr/>
        </p:nvGrpSpPr>
        <p:grpSpPr>
          <a:xfrm>
            <a:off x="5381625" y="4794900"/>
            <a:ext cx="2526500" cy="323100"/>
            <a:chOff x="5381625" y="4794900"/>
            <a:chExt cx="2526500" cy="323100"/>
          </a:xfrm>
        </p:grpSpPr>
        <p:pic>
          <p:nvPicPr>
            <p:cNvPr id="11" name="Google Shape;11;p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50525" y="4799625"/>
              <a:ext cx="357600" cy="302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2948" y="4794900"/>
              <a:ext cx="832602" cy="32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1625" y="4800600"/>
              <a:ext cx="432450" cy="3023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xa.eus/iltapp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hu.eus/en/web/complementarios/ziurtagiri-eskari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urse.spacy.io/e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eb.stanford.edu/~jurafsky/slp3/ed3book_dec302020.pdf" TargetMode="External"/><Relationship Id="rId4" Type="http://schemas.openxmlformats.org/officeDocument/2006/relationships/hyperlink" Target="https://www.cs.uic.edu/~liub/FBS/SentimentAnalysis-and-OpinionMining.html" TargetMode="External"/><Relationship Id="rId9" Type="http://schemas.openxmlformats.org/officeDocument/2006/relationships/hyperlink" Target="https://scikit-learn.org" TargetMode="External"/><Relationship Id="rId5" Type="http://schemas.openxmlformats.org/officeDocument/2006/relationships/hyperlink" Target="http://www.nltk.org/book" TargetMode="External"/><Relationship Id="rId6" Type="http://schemas.openxmlformats.org/officeDocument/2006/relationships/hyperlink" Target="https://spacy.io/" TargetMode="External"/><Relationship Id="rId7" Type="http://schemas.openxmlformats.org/officeDocument/2006/relationships/hyperlink" Target="https://github.com/flairNLP/flair" TargetMode="External"/><Relationship Id="rId8" Type="http://schemas.openxmlformats.org/officeDocument/2006/relationships/hyperlink" Target="https://github.com/huggingface/transformer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hitz.eus/" TargetMode="External"/><Relationship Id="rId4" Type="http://schemas.openxmlformats.org/officeDocument/2006/relationships/hyperlink" Target="https://www.ixa.eu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ixa.eus/dl4nlp/index-jul2021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 to Language Technology Applications (2nd edition) - Applications (I)</a:t>
            </a:r>
            <a:endParaRPr sz="32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http://www.ixa.eus/iltapp/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2"/>
              <a:buFont typeface="Arial"/>
              <a:buNone/>
            </a:pPr>
            <a:r>
              <a:rPr lang="en" sz="1949">
                <a:solidFill>
                  <a:schemeClr val="dk1"/>
                </a:solidFill>
              </a:rPr>
              <a:t>@ragerri @joseba_fdl @iker_garciaf #iltapp</a:t>
            </a:r>
            <a:endParaRPr sz="104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ILTAPP - Independent course certificates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University provides official certificates for an additional fee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us to use “signature sheet”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Administrative regulations cause delays, they will be ready by April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https://www.ehu.eus/en/web/complementarios/ziurtagiri-eskaria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89651"/>
            <a:ext cx="8229600" cy="51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</a:t>
            </a:r>
            <a:endParaRPr/>
          </a:p>
        </p:txBody>
      </p:sp>
      <p:graphicFrame>
        <p:nvGraphicFramePr>
          <p:cNvPr id="129" name="Google Shape;129;p24"/>
          <p:cNvGraphicFramePr/>
          <p:nvPr/>
        </p:nvGraphicFramePr>
        <p:xfrm>
          <a:off x="792488" y="659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{16DA5104-421E-45AB-A783-91164A633388}</a:tableStyleId>
              </a:tblPr>
              <a:tblGrid>
                <a:gridCol w="1511850"/>
                <a:gridCol w="6382450"/>
              </a:tblGrid>
              <a:tr h="2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Date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Theory (50%) Labs (50%)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40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02/02/2022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Theory: (i) I</a:t>
                      </a:r>
                      <a:r>
                        <a:rPr lang="en" sz="900"/>
                        <a:t>ntroduction to LT Applications (ii) Multilingual Tools for NLP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Labs: (i) Intro to Spacy (</a:t>
                      </a:r>
                      <a:r>
                        <a:rPr lang="en" sz="900" u="sng">
                          <a:solidFill>
                            <a:schemeClr val="hlink"/>
                          </a:solidFill>
                          <a:hlinkClick r:id="rId3"/>
                        </a:rPr>
                        <a:t>https://course.spacy.io/en</a:t>
                      </a:r>
                      <a:r>
                        <a:rPr lang="en" sz="900"/>
                        <a:t>) (ii) Spacy Basics (iii) Spacy for Text Classification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0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09/02/2022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Theory: (i) Text Classification (ii) Intro to spacy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Labs: (i) Spacy for Text Classification (ii) Feature-based Text Classification with scikit-learn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16/02/2021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Theory: (i)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Fake news, fact checking, stance</a:t>
                      </a:r>
                      <a:r>
                        <a:rPr lang="en" sz="900"/>
                        <a:t> (ii) Flair Tutorial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Labs: (i) Intro to Flair (ii) Text Classification with Flair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22/02/2022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Theory: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(i) Sequence Labeling and Named Entity Recognition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Labs: (i) Train Sequence Labelling models with Flair and Spacy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23/02/2022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Theory: (i) Contextual Lemmatization and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 Morphology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Labs: (i) Neural contextual lemmatization as sequence labelling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01/03/2022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Theory: (i) Opinion Mining - Aspect Based Sentiment Analysis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Labs: (i) Sentiment Analysis (ii) Aspect-based Target Extraction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02/03/2022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Theory: (i) Question Answering and other intermediate tasks (ii) Intro to Hugginface Transformers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Lab: (i) Sequence Labelling and Multilabel classification with Transformers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08</a:t>
                      </a:r>
                      <a:r>
                        <a:rPr lang="en" sz="900"/>
                        <a:t>/03/2022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Theory: (i) Argumentation and Inference; Lab: (i) Argument Mining and Argument Relation Extraction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09/03/2022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Theory: (i) Text Generation  - tasks;  Lab: (i) Generating counter-arguments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918475" y="1200150"/>
            <a:ext cx="77682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D. Jurafsky and J.H. Martin. Speech and Language Processing, 3rd edition.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https://web.stanford.edu/~jurafsky/slp3/ed3book_dec302020.pdf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Bing Liu. Sentiment Analysis and Opinion Mining. Morgan &amp; Claypool Publishers, 2012.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https://www.cs.uic.edu/~liub/FBS/SentimentAnalysis-and-OpinionMining.html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Natural Language Processing in Python 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http://www.nltk.org/book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https://spacy.io/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https://github.com/flairNLP/flair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https://github.com/huggingface/transformers/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https://scikit-learn.org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How many of you have done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course on natural language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course on deep learning (dl4nlp?)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personal implementation project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personal implementation project on machine learning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 esker!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23750" y="197275"/>
            <a:ext cx="66339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907675" y="1200150"/>
            <a:ext cx="77790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Practicalities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Bibliography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08850" y="12070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Introductory course on Applications for Language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to use popular toolkits: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Out-of-the-box taggers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Train your own, domain-specific,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resources to start building your own NLP-based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open to </a:t>
            </a:r>
            <a:r>
              <a:rPr lang="en"/>
              <a:t>collaborations</a:t>
            </a:r>
            <a:r>
              <a:rPr lang="en"/>
              <a:t>, both for research or </a:t>
            </a:r>
            <a:r>
              <a:rPr lang="en"/>
              <a:t>transfer to the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center: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http://www.hitz.eus/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group: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https://www.ixa.eus/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 sessions: 2.5 hours each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Theory (50% approx.)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Practical labs to understand how NLP tools work (50% approx.)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Short break in between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Laboratories: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“Basic Python programming experience”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 a requirement but, previous attendance to the</a:t>
            </a:r>
            <a:r>
              <a:rPr lang="en" u="sng">
                <a:solidFill>
                  <a:schemeClr val="hlink"/>
                </a:solidFill>
                <a:hlinkClick r:id="rId3"/>
              </a:rPr>
              <a:t> DL4NLP sister course</a:t>
            </a:r>
            <a:r>
              <a:rPr lang="en"/>
              <a:t> held the previous week will help students to better understand the underlying algorithms of Language Technology applications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might be tight: auto study to review / do labs / </a:t>
            </a:r>
            <a:r>
              <a:rPr lang="en"/>
              <a:t>search</a:t>
            </a:r>
            <a:r>
              <a:rPr lang="en"/>
              <a:t> documentation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Plenty of time: review slides / labs or extend them to your interests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78000" y="1200150"/>
            <a:ext cx="79089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Introduce the field of Natural Language Processing (NLP) through some of the most popular applications both in academia and industry:</a:t>
            </a:r>
            <a:endParaRPr sz="1700"/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Basic techniques</a:t>
            </a:r>
            <a:r>
              <a:rPr lang="en" sz="1700"/>
              <a:t>: Text Classification and Sequence Labelling, Vector-based word representations</a:t>
            </a:r>
            <a:endParaRPr sz="1700"/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Tasks: </a:t>
            </a:r>
            <a:r>
              <a:rPr lang="en" sz="1700"/>
              <a:t>Fake news, Opinion Mining, Named Entity Recognition, Shallow Parsing, Argumentation</a:t>
            </a:r>
            <a:endParaRPr sz="1700"/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Applications</a:t>
            </a:r>
            <a:r>
              <a:rPr lang="en" sz="1700"/>
              <a:t>: Spacy, Flair, Transformers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Practical focus based on laboratories and real everyday tasks to learn how to use NLP tools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64450" y="1200150"/>
            <a:ext cx="78225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Being able to use, design and do research on NLP applications based on document classification and sequence labeling, from a multilingual and multi-domain (news, social networks) point of view.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identify the required linguistic resources in order to adapt NLP applications for our own needs.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Learning to use various tools and APIs for NLP</a:t>
            </a:r>
            <a:r>
              <a:rPr lang="en" sz="1700"/>
              <a:t> and Machine Translation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Autonomy in order to solve practical problems by applying NLP technology.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Practicalities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Labs will be done in two virtual split 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have received a link with your group: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First room (this room)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Second room (please leave this room and move to 2nd room)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protocol: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Mic and camera turned off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can ask questions any time (press the rise hand icon)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Moderator will give you permission to use micro and camera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95" y="2838450"/>
            <a:ext cx="553825" cy="5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225" y="3376624"/>
            <a:ext cx="898775" cy="4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control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that you identify when entering with your SURNAME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Otherwise close the window and open a new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Failing to comply means that we won’t be able to provide attendance certificate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might need to remove SURNAMES not in the list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ILTAPP</a:t>
            </a:r>
            <a:r>
              <a:rPr lang="en"/>
              <a:t> </a:t>
            </a:r>
            <a:r>
              <a:rPr lang="en"/>
              <a:t>Independent course: Attendance or Progress certificate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lang="en">
                <a:solidFill>
                  <a:srgbClr val="93C47D"/>
                </a:solidFill>
              </a:rPr>
              <a:t>Attendance</a:t>
            </a:r>
            <a:r>
              <a:rPr lang="en"/>
              <a:t> =&gt; attendance certificate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lang="en"/>
              <a:t>9 labs in class and at home =&gt; </a:t>
            </a:r>
            <a:r>
              <a:rPr lang="en">
                <a:solidFill>
                  <a:srgbClr val="E69138"/>
                </a:solidFill>
              </a:rPr>
              <a:t>progress certificate</a:t>
            </a:r>
            <a:r>
              <a:rPr lang="en"/>
              <a:t>: </a:t>
            </a:r>
            <a:r>
              <a:rPr b="1" lang="en"/>
              <a:t>Deadline:</a:t>
            </a:r>
            <a:r>
              <a:rPr lang="en"/>
              <a:t> prior to next lab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EMLCT - HAP/LAP students</a:t>
            </a:r>
            <a:r>
              <a:rPr lang="en"/>
              <a:t>: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b="1" lang="en" sz="1400"/>
              <a:t>Labs</a:t>
            </a:r>
            <a:r>
              <a:rPr b="1" lang="en"/>
              <a:t>:</a:t>
            </a:r>
            <a:r>
              <a:rPr lang="en"/>
              <a:t>  Students will be assessed on the activities proposed during the module. Max. 5 points (50%)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b="1" lang="en"/>
              <a:t>Project.</a:t>
            </a:r>
            <a:r>
              <a:rPr lang="en"/>
              <a:t> Students can undertake an optional submodule-specific project of their choice. Max. 3.5 points. (35%). Criteria: initiative, workload (~ 15 hours), application of concepts learned in the course and documentation (2 people group):</a:t>
            </a:r>
            <a:endParaRPr/>
          </a:p>
          <a:p>
            <a:pPr indent="-317182" lvl="2" marL="1828800" rtl="0" algn="l">
              <a:spcBef>
                <a:spcPts val="360"/>
              </a:spcBef>
              <a:spcAft>
                <a:spcPts val="0"/>
              </a:spcAft>
              <a:buSzPct val="128571"/>
              <a:buChar char="■"/>
            </a:pPr>
            <a:r>
              <a:rPr lang="en"/>
              <a:t>February 15: publish project proposals on egela </a:t>
            </a:r>
            <a:endParaRPr/>
          </a:p>
          <a:p>
            <a:pPr indent="-317182" lvl="2" marL="1828800" rtl="0" algn="l">
              <a:spcBef>
                <a:spcPts val="360"/>
              </a:spcBef>
              <a:spcAft>
                <a:spcPts val="0"/>
              </a:spcAft>
              <a:buSzPct val="128571"/>
              <a:buChar char="■"/>
            </a:pPr>
            <a:r>
              <a:rPr lang="en"/>
              <a:t>March 02: Students decide on a project or submodule to work on and notify me</a:t>
            </a:r>
            <a:endParaRPr/>
          </a:p>
          <a:p>
            <a:pPr indent="-317182" lvl="2" marL="1828800" rtl="0" algn="l">
              <a:spcBef>
                <a:spcPts val="360"/>
              </a:spcBef>
              <a:spcAft>
                <a:spcPts val="0"/>
              </a:spcAft>
              <a:buSzPct val="128571"/>
              <a:buChar char="■"/>
            </a:pPr>
            <a:r>
              <a:rPr lang="en"/>
              <a:t>April 7: deadline for submission (submissions after this date will be penalized by 0.5 points)</a:t>
            </a:r>
            <a:endParaRPr/>
          </a:p>
          <a:p>
            <a:pPr indent="-317182" lvl="2" marL="1828800" rtl="0" algn="l">
              <a:spcBef>
                <a:spcPts val="360"/>
              </a:spcBef>
              <a:spcAft>
                <a:spcPts val="0"/>
              </a:spcAft>
              <a:buSzPct val="128571"/>
              <a:buChar char="■"/>
            </a:pPr>
            <a:r>
              <a:rPr lang="en"/>
              <a:t>April 11: hard deadline (no submission will be accepted after this date)</a:t>
            </a:r>
            <a:endParaRPr/>
          </a:p>
          <a:p>
            <a:pPr indent="-298132" lvl="0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●"/>
            </a:pPr>
            <a:r>
              <a:rPr b="1" lang="en" sz="1412"/>
              <a:t>Attendance</a:t>
            </a:r>
            <a:r>
              <a:rPr lang="en" sz="1412"/>
              <a:t>. 1 point if you attend 80% of the classes </a:t>
            </a:r>
            <a:endParaRPr sz="1412"/>
          </a:p>
          <a:p>
            <a:pPr indent="-298132" lvl="0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●"/>
            </a:pPr>
            <a:r>
              <a:rPr b="1" lang="en" sz="1412"/>
              <a:t>Participation.</a:t>
            </a:r>
            <a:r>
              <a:rPr lang="en" sz="1412"/>
              <a:t> The remaining 0.5 points (5%) will be based on the student’s participation in class discussions and activities.</a:t>
            </a:r>
            <a:endParaRPr sz="141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LTAP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