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embeddedFontLs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16BFF0-BFEB-4272-9238-1C9B7840F9FB}">
  <a:tblStyle styleId="{D816BFF0-BFEB-4272-9238-1C9B7840F9F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3ffba52bb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3ffba52bb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3ffba52bb_1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3ffba52bb_1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4b4f6c3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4b4f6c3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4b4f6c3c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4b4f6c3c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24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4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3ffba52bb_1_636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3ffba52bb_1_636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d3ffba52bb_1_636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3ffba52bb_1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3ffba52bb_1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3ffba52bb_1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3ffba52bb_1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3ffba52bb_1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3ffba52bb_1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3ffba52bb_1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3ffba52bb_1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d3ffba52bb_1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d3ffba52bb_1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3ffba52bb_1_1079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d3ffba52bb_1_1079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d3ffba52bb_1_1079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3ffba52bb_1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3ffba52bb_1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3ffba52bb_1_172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3ffba52bb_1_172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d3ffba52bb_1_172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3ffba52bb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3ffba52bb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ffba52b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ffba52b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3ffba52bb_1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3ffba52bb_1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3ffba52bb_1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3ffba52bb_1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1pPr>
            <a:lvl2pPr indent="-3810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2pPr>
            <a:lvl3pPr indent="-3810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3pPr>
            <a:lvl4pPr indent="-38100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4pPr>
            <a:lvl5pPr indent="-3810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5pPr>
            <a:lvl6pPr indent="-381000" lvl="5" marL="2743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6pPr>
            <a:lvl7pPr indent="-381000" lvl="6" marL="3200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7pPr>
            <a:lvl8pPr indent="-381000" lvl="7" marL="3657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8pPr>
            <a:lvl9pPr indent="-381000" lvl="8" marL="4114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None/>
              <a:defRPr sz="1900"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Font typeface="Lato"/>
              <a:buNone/>
              <a:defRPr sz="1900"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609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indent="-46355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●"/>
              <a:defRPr sz="3700"/>
            </a:lvl1pPr>
            <a:lvl2pPr indent="-4318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○"/>
              <a:defRPr sz="3200"/>
            </a:lvl2pPr>
            <a:lvl3pPr indent="-40005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/>
            </a:lvl3pPr>
            <a:lvl4pPr indent="-38100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/>
            </a:lvl4pPr>
            <a:lvl5pPr indent="-3810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/>
            </a:lvl5pPr>
            <a:lvl6pPr indent="-381000" lvl="5" marL="2743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/>
            </a:lvl6pPr>
            <a:lvl7pPr indent="-381000" lvl="6" marL="3200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/>
            </a:lvl7pPr>
            <a:lvl8pPr indent="-381000" lvl="7" marL="3657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/>
            </a:lvl8pPr>
            <a:lvl9pPr indent="-381000" lvl="8" marL="4114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6197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indent="-46355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●"/>
              <a:defRPr sz="3700"/>
            </a:lvl1pPr>
            <a:lvl2pPr indent="-4318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○"/>
              <a:defRPr sz="3200"/>
            </a:lvl2pPr>
            <a:lvl3pPr indent="-40005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/>
            </a:lvl3pPr>
            <a:lvl4pPr indent="-38100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/>
            </a:lvl4pPr>
            <a:lvl5pPr indent="-3810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/>
            </a:lvl5pPr>
            <a:lvl6pPr indent="-381000" lvl="5" marL="2743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/>
            </a:lvl6pPr>
            <a:lvl7pPr indent="-381000" lvl="6" marL="3200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/>
            </a:lvl7pPr>
            <a:lvl8pPr indent="-381000" lvl="7" marL="3657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/>
            </a:lvl8pPr>
            <a:lvl9pPr indent="-381000" lvl="8" marL="4114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hyperlink" Target="http://www.ixa.eus/iltapp/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1020133" y="6375800"/>
            <a:ext cx="10046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Introduction to Language Technology Applications (ILTAPP) </a:t>
            </a:r>
            <a:r>
              <a:rPr lang="en-GB" sz="1200" u="sng">
                <a:solidFill>
                  <a:schemeClr val="hlink"/>
                </a:solidFill>
                <a:hlinkClick r:id="rId1"/>
              </a:rPr>
              <a:t>http://www.ixa.eus/iltapp/</a:t>
            </a:r>
            <a:r>
              <a:rPr lang="en-GB" sz="1200"/>
              <a:t>  		HAP/LAP</a:t>
            </a:r>
            <a:endParaRPr sz="1200"/>
          </a:p>
        </p:txBody>
      </p:sp>
      <p:grpSp>
        <p:nvGrpSpPr>
          <p:cNvPr id="14" name="Google Shape;14;p1"/>
          <p:cNvGrpSpPr/>
          <p:nvPr/>
        </p:nvGrpSpPr>
        <p:grpSpPr>
          <a:xfrm>
            <a:off x="7175321" y="6393040"/>
            <a:ext cx="3368582" cy="430789"/>
            <a:chOff x="5381625" y="4794900"/>
            <a:chExt cx="2526500" cy="323100"/>
          </a:xfrm>
        </p:grpSpPr>
        <p:pic>
          <p:nvPicPr>
            <p:cNvPr id="15" name="Google Shape;15;p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550525" y="4799625"/>
              <a:ext cx="357600" cy="302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2948" y="4794900"/>
              <a:ext cx="832602" cy="32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81625" y="4800600"/>
              <a:ext cx="432450" cy="3023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xa.eus/iltapp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Levenshtein_distance#Computing_Levenshtein_distance" TargetMode="External"/><Relationship Id="rId4" Type="http://schemas.openxmlformats.org/officeDocument/2006/relationships/hyperlink" Target="https://github.com/ixa-ehu/ixa-pipe-pos/blob/master/src/main/java/eus/ixa/ixa/pipe/pos/StringUtils.java#L393" TargetMode="External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Michael_J._Fischer" TargetMode="External"/><Relationship Id="rId4" Type="http://schemas.openxmlformats.org/officeDocument/2006/relationships/hyperlink" Target="https://en.wikipedia.org/wiki/Michael_J._Fischer" TargetMode="External"/><Relationship Id="rId9" Type="http://schemas.openxmlformats.org/officeDocument/2006/relationships/image" Target="../media/image10.png"/><Relationship Id="rId5" Type="http://schemas.openxmlformats.org/officeDocument/2006/relationships/hyperlink" Target="https://en.wikipedia.org/wiki/Doi_(identifier)" TargetMode="External"/><Relationship Id="rId6" Type="http://schemas.openxmlformats.org/officeDocument/2006/relationships/hyperlink" Target="https://en.wikipedia.org/wiki/Doi_(identifier)" TargetMode="External"/><Relationship Id="rId7" Type="http://schemas.openxmlformats.org/officeDocument/2006/relationships/hyperlink" Target="https://doi.org/10.1145%2F321796.321811" TargetMode="External"/><Relationship Id="rId8" Type="http://schemas.openxmlformats.org/officeDocument/2006/relationships/hyperlink" Target="https://en.wikipedia.org/wiki/Levenshtein_distance#Computing_Levenshtein_distanc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s://en.wikipedia.org/wiki/Michael_J._Fischer" TargetMode="External"/><Relationship Id="rId9" Type="http://schemas.openxmlformats.org/officeDocument/2006/relationships/hyperlink" Target="https://en.wikipedia.org/wiki/Levenshtein_distance#Computing_Levenshtein_distance" TargetMode="External"/><Relationship Id="rId5" Type="http://schemas.openxmlformats.org/officeDocument/2006/relationships/hyperlink" Target="https://en.wikipedia.org/wiki/Michael_J._Fischer" TargetMode="External"/><Relationship Id="rId6" Type="http://schemas.openxmlformats.org/officeDocument/2006/relationships/hyperlink" Target="https://en.wikipedia.org/wiki/Doi_(identifier)" TargetMode="External"/><Relationship Id="rId7" Type="http://schemas.openxmlformats.org/officeDocument/2006/relationships/hyperlink" Target="https://en.wikipedia.org/wiki/Doi_(identifier)" TargetMode="External"/><Relationship Id="rId8" Type="http://schemas.openxmlformats.org/officeDocument/2006/relationships/hyperlink" Target="https://doi.org/10.1145%2F321796.321811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eu.wikipedia.org/wiki/Wikiproiektu:Euskarazko_albisteetako_Izen_Entitateak" TargetMode="External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1523875" y="956153"/>
            <a:ext cx="9143400" cy="16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Contextual Lemmatization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523875" y="3602150"/>
            <a:ext cx="9143400" cy="16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94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http://www.ixa.eus/iltapp/</a:t>
            </a:r>
            <a:endParaRPr sz="2094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94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94">
                <a:solidFill>
                  <a:schemeClr val="dk2"/>
                </a:solidFill>
              </a:rPr>
              <a:t>@ragerri @joseba_fdl @iker_garciaf #iltapp</a:t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900">
                <a:solidFill>
                  <a:schemeClr val="dk1"/>
                </a:solidFill>
              </a:rPr>
              <a:t>‹#›</a:t>
            </a:fld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Predicting SES -&gt; Lemmas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1271567" y="1600200"/>
            <a:ext cx="2786100" cy="45261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rmAutofit fontScale="85000"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GB" sz="2900"/>
              <a:t>Text</a:t>
            </a:r>
            <a:endParaRPr b="1" sz="29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Hizkuntzaren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eta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pentsamenduaren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arteko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loturarena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Benjamin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Whorf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hizkuntzalariak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89" name="Google Shape;189;p24"/>
          <p:cNvSpPr txBox="1"/>
          <p:nvPr>
            <p:ph idx="2" type="body"/>
          </p:nvPr>
        </p:nvSpPr>
        <p:spPr>
          <a:xfrm>
            <a:off x="4057567" y="1514467"/>
            <a:ext cx="3031200" cy="45261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b="1" lang="en-GB" sz="2500"/>
              <a:t>Prediction</a:t>
            </a:r>
            <a:endParaRPr b="1" sz="2500"/>
          </a:p>
          <a:p>
            <a:pPr indent="0" lvl="0" marL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-GB" sz="2200"/>
              <a:t>Dn1De2Dr3</a:t>
            </a:r>
            <a:endParaRPr sz="2200"/>
          </a:p>
          <a:p>
            <a:pPr indent="0" lvl="0" marL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-GB" sz="2200"/>
              <a:t>0</a:t>
            </a:r>
            <a:endParaRPr sz="2200"/>
          </a:p>
          <a:p>
            <a:pPr indent="0" lvl="0" marL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-GB" sz="2200"/>
              <a:t>Dn1De2Dr3Da4</a:t>
            </a:r>
            <a:endParaRPr sz="2200"/>
          </a:p>
          <a:p>
            <a:pPr indent="0" lvl="0" marL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-GB" sz="2200"/>
              <a:t>Do1Dk2</a:t>
            </a:r>
            <a:endParaRPr sz="2200"/>
          </a:p>
          <a:p>
            <a:pPr indent="0" lvl="0" marL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-GB" sz="2200"/>
              <a:t>Da1Dn2De3Dr4</a:t>
            </a:r>
            <a:endParaRPr sz="2200"/>
          </a:p>
          <a:p>
            <a:pPr indent="0" lvl="0" marL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-GB" sz="2200"/>
              <a:t>0</a:t>
            </a:r>
            <a:endParaRPr sz="2200"/>
          </a:p>
          <a:p>
            <a:pPr indent="0" lvl="0" marL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-GB" sz="2200"/>
              <a:t>0</a:t>
            </a:r>
            <a:endParaRPr sz="2200"/>
          </a:p>
          <a:p>
            <a:pPr indent="0" lvl="0" marL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</a:pPr>
            <a:r>
              <a:rPr lang="en-GB" sz="2200"/>
              <a:t>Dk1Da2</a:t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7834300" y="1514467"/>
            <a:ext cx="2786100" cy="45261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rmAutofit fontScale="85000"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GB" sz="2900"/>
              <a:t>Lemma</a:t>
            </a:r>
            <a:endParaRPr b="1" sz="29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hizkuntza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eta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pentsamendu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arte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lotura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Benjamin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Whorf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hizkuntzalari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Context-based Lemmatization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1285867" y="1600200"/>
            <a:ext cx="10296300" cy="45261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rmAutofit lnSpcReduction="20000"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GB"/>
              <a:t>Calculate Levenshtein distance</a:t>
            </a:r>
            <a:endParaRPr b="1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romanLcPeriod"/>
            </a:pPr>
            <a:r>
              <a:rPr lang="en-GB"/>
              <a:t>Popular algorithm in: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https://en.wikipedia.org/wiki/Levenshtein_distance#Computing_Levenshtein_distance</a:t>
            </a:r>
            <a:r>
              <a:rPr lang="en-GB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GB"/>
              <a:t>Compute Shortest Edit Script (SES)</a:t>
            </a:r>
            <a:endParaRPr b="1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romanLcPeriod"/>
            </a:pPr>
            <a:r>
              <a:rPr lang="en-GB"/>
              <a:t>The Levenshtein distance between "kitten" and "sitting" is 3:</a:t>
            </a:r>
            <a:endParaRPr/>
          </a:p>
          <a:p>
            <a:pPr indent="-381000" lvl="4" marL="22860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GB"/>
              <a:t>-</a:t>
            </a:r>
            <a:r>
              <a:rPr lang="en-GB" sz="1700"/>
              <a:t> kitten → sitten (substitution of "s" for "k")</a:t>
            </a:r>
            <a:endParaRPr sz="1700"/>
          </a:p>
          <a:p>
            <a:pPr indent="-336550" lvl="4" marL="22860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GB" sz="1700"/>
              <a:t>- sitten → sittin (substitution of "i" for "e")</a:t>
            </a:r>
            <a:endParaRPr sz="1700"/>
          </a:p>
          <a:p>
            <a:pPr indent="-336550" lvl="4" marL="22860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GB" sz="1700"/>
              <a:t>- sittin → sitting (insertion of "g" at the end).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en-GB" sz="1700"/>
              <a:t>Example implementation: </a:t>
            </a:r>
            <a:r>
              <a:rPr lang="en-GB" sz="15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https://github.com/ixa-ehu/ixa-pipe-pos/blob/master/src/main/java/eus/ixa/ixa/pipe/pos/StringUtils.java#L393</a:t>
            </a:r>
            <a:r>
              <a:rPr lang="en-GB" sz="1500"/>
              <a:t> </a:t>
            </a:r>
            <a:endParaRPr sz="11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GB"/>
              <a:t>Learn a Sequence Labelling model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GB"/>
              <a:t>Decode predicted SES to lemmas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609600" y="241988"/>
            <a:ext cx="10972800" cy="11433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Calculate Levenshtein distance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771525" y="5350325"/>
            <a:ext cx="10296300" cy="4983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rmAutofit fontScale="40000" lnSpcReduction="10000"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350">
                <a:solidFill>
                  <a:schemeClr val="dk1"/>
                </a:solidFill>
              </a:rPr>
              <a:t>Wagner, Robert A.;</a:t>
            </a:r>
            <a:r>
              <a:rPr lang="en-GB" sz="235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2350" u="sng">
                <a:solidFill>
                  <a:schemeClr val="hlink"/>
                </a:solidFill>
                <a:hlinkClick r:id="rId4"/>
              </a:rPr>
              <a:t>Fischer, Michael J.</a:t>
            </a:r>
            <a:r>
              <a:rPr lang="en-GB" sz="2350">
                <a:solidFill>
                  <a:schemeClr val="dk1"/>
                </a:solidFill>
              </a:rPr>
              <a:t> (1974). "The String-to-String Correction Problem". </a:t>
            </a:r>
            <a:r>
              <a:rPr i="1" lang="en-GB" sz="2350">
                <a:solidFill>
                  <a:schemeClr val="dk1"/>
                </a:solidFill>
              </a:rPr>
              <a:t>Journal of the ACM</a:t>
            </a:r>
            <a:r>
              <a:rPr lang="en-GB" sz="2350">
                <a:solidFill>
                  <a:schemeClr val="dk1"/>
                </a:solidFill>
              </a:rPr>
              <a:t>. </a:t>
            </a:r>
            <a:r>
              <a:rPr b="1" lang="en-GB" sz="2350">
                <a:solidFill>
                  <a:schemeClr val="dk1"/>
                </a:solidFill>
              </a:rPr>
              <a:t>21</a:t>
            </a:r>
            <a:r>
              <a:rPr lang="en-GB" sz="2350">
                <a:solidFill>
                  <a:schemeClr val="dk1"/>
                </a:solidFill>
              </a:rPr>
              <a:t> (1): 168–173.</a:t>
            </a:r>
            <a:r>
              <a:rPr lang="en-GB" sz="235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2350" u="sng">
                <a:solidFill>
                  <a:schemeClr val="hlink"/>
                </a:solidFill>
                <a:hlinkClick r:id="rId6"/>
              </a:rPr>
              <a:t>doi</a:t>
            </a:r>
            <a:r>
              <a:rPr lang="en-GB" sz="2350">
                <a:solidFill>
                  <a:schemeClr val="dk1"/>
                </a:solidFill>
              </a:rPr>
              <a:t>:</a:t>
            </a:r>
            <a:r>
              <a:rPr lang="en-GB" sz="2350" u="sng">
                <a:solidFill>
                  <a:schemeClr val="hlink"/>
                </a:solidFill>
                <a:hlinkClick r:id="rId7"/>
              </a:rPr>
              <a:t>10.1145/321796.321811</a:t>
            </a:r>
            <a:r>
              <a:rPr lang="en-GB" sz="2350">
                <a:solidFill>
                  <a:schemeClr val="dk1"/>
                </a:solidFill>
              </a:rPr>
              <a:t>.</a:t>
            </a:r>
            <a:endParaRPr sz="365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hlink"/>
                </a:solidFill>
                <a:hlinkClick r:id="rId8"/>
              </a:rPr>
              <a:t>https://en.wikipedia.org/wiki/Levenshtein_distance#Computing_Levenshtein_distance</a:t>
            </a:r>
            <a:r>
              <a:rPr b="1" lang="en-GB"/>
              <a:t> </a:t>
            </a:r>
            <a:endParaRPr b="1"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" y="1232888"/>
            <a:ext cx="4329459" cy="366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62859" y="1994888"/>
            <a:ext cx="7100540" cy="193913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/>
          <p:nvPr/>
        </p:nvSpPr>
        <p:spPr>
          <a:xfrm>
            <a:off x="6569525" y="2558150"/>
            <a:ext cx="1305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10107375" y="2778575"/>
            <a:ext cx="1305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11402775" y="3007175"/>
            <a:ext cx="1305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11555175" y="3186875"/>
            <a:ext cx="1305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11555175" y="3415475"/>
            <a:ext cx="1305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11555175" y="3603250"/>
            <a:ext cx="1305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537688"/>
            <a:ext cx="252412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 txBox="1"/>
          <p:nvPr>
            <p:ph type="title"/>
          </p:nvPr>
        </p:nvSpPr>
        <p:spPr>
          <a:xfrm>
            <a:off x="609600" y="241988"/>
            <a:ext cx="10972800" cy="11433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 Shortest Edit Script</a:t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771525" y="5350325"/>
            <a:ext cx="10296300" cy="4983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rmAutofit fontScale="40000" lnSpcReduction="20000"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350">
                <a:solidFill>
                  <a:schemeClr val="dk1"/>
                </a:solidFill>
              </a:rPr>
              <a:t>Wagner, Robert A.;</a:t>
            </a:r>
            <a:r>
              <a:rPr lang="en-GB" sz="235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2350" u="sng">
                <a:solidFill>
                  <a:schemeClr val="hlink"/>
                </a:solidFill>
                <a:hlinkClick r:id="rId5"/>
              </a:rPr>
              <a:t>Fischer, Michael J.</a:t>
            </a:r>
            <a:r>
              <a:rPr lang="en-GB" sz="2350">
                <a:solidFill>
                  <a:schemeClr val="dk1"/>
                </a:solidFill>
              </a:rPr>
              <a:t> (1974). "The String-to-String Correction Problem". </a:t>
            </a:r>
            <a:r>
              <a:rPr i="1" lang="en-GB" sz="2350">
                <a:solidFill>
                  <a:schemeClr val="dk1"/>
                </a:solidFill>
              </a:rPr>
              <a:t>Journal of the ACM</a:t>
            </a:r>
            <a:r>
              <a:rPr lang="en-GB" sz="2350">
                <a:solidFill>
                  <a:schemeClr val="dk1"/>
                </a:solidFill>
              </a:rPr>
              <a:t>. </a:t>
            </a:r>
            <a:r>
              <a:rPr b="1" lang="en-GB" sz="2350">
                <a:solidFill>
                  <a:schemeClr val="dk1"/>
                </a:solidFill>
              </a:rPr>
              <a:t>21</a:t>
            </a:r>
            <a:r>
              <a:rPr lang="en-GB" sz="2350">
                <a:solidFill>
                  <a:schemeClr val="dk1"/>
                </a:solidFill>
              </a:rPr>
              <a:t> (1): 168–173.</a:t>
            </a:r>
            <a:r>
              <a:rPr lang="en-GB" sz="235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2350" u="sng">
                <a:solidFill>
                  <a:schemeClr val="hlink"/>
                </a:solidFill>
                <a:hlinkClick r:id="rId7"/>
              </a:rPr>
              <a:t>doi</a:t>
            </a:r>
            <a:r>
              <a:rPr lang="en-GB" sz="2350">
                <a:solidFill>
                  <a:schemeClr val="dk1"/>
                </a:solidFill>
              </a:rPr>
              <a:t>:</a:t>
            </a:r>
            <a:r>
              <a:rPr lang="en-GB" sz="2350" u="sng">
                <a:solidFill>
                  <a:schemeClr val="hlink"/>
                </a:solidFill>
                <a:hlinkClick r:id="rId8"/>
              </a:rPr>
              <a:t>10.1145/321796.321811</a:t>
            </a:r>
            <a:r>
              <a:rPr lang="en-GB" sz="2350">
                <a:solidFill>
                  <a:schemeClr val="dk1"/>
                </a:solidFill>
              </a:rPr>
              <a:t>.</a:t>
            </a:r>
            <a:endParaRPr sz="365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hlink"/>
                </a:solidFill>
                <a:hlinkClick r:id="rId9"/>
              </a:rPr>
              <a:t>https://en.wikipedia.org/wiki/Levenshtein_distance#Computing_Levenshtein_distance</a:t>
            </a:r>
            <a:r>
              <a:rPr b="1" lang="en-GB"/>
              <a:t> </a:t>
            </a:r>
            <a:endParaRPr b="1"/>
          </a:p>
        </p:txBody>
      </p:sp>
      <p:sp>
        <p:nvSpPr>
          <p:cNvPr id="218" name="Google Shape;218;p27"/>
          <p:cNvSpPr/>
          <p:nvPr/>
        </p:nvSpPr>
        <p:spPr>
          <a:xfrm>
            <a:off x="3499775" y="3562375"/>
            <a:ext cx="1305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3257525" y="3291613"/>
            <a:ext cx="1305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3042550" y="2987475"/>
            <a:ext cx="1305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2819375" y="2662963"/>
            <a:ext cx="1305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2566300" y="2345950"/>
            <a:ext cx="1305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2370350" y="2345950"/>
            <a:ext cx="1305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2122700" y="2345950"/>
            <a:ext cx="1305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7421325" y="1725375"/>
            <a:ext cx="3690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y equals 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a equals 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d equals 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r substitute for 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u equals 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insert 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insert 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 equals s</a:t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3709325" y="3861750"/>
            <a:ext cx="1305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/>
          <p:nvPr/>
        </p:nvSpPr>
        <p:spPr>
          <a:xfrm>
            <a:off x="1122850" y="1755000"/>
            <a:ext cx="10202400" cy="3869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342360" lvl="0" marL="34308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AutoNum type="arabicPeriod"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</a:t>
            </a:r>
            <a:r>
              <a:rPr b="0" i="0" lang="en-GB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morphological information improves lemmatization performance, especially for morphologically rich languages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2. complex morphological tagging may degrade too much 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applied</a:t>
            </a:r>
            <a:r>
              <a:rPr b="0" i="0" lang="en-GB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out-of-domain</a:t>
            </a:r>
            <a:r>
              <a:rPr b="0" i="0" lang="en-GB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which 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may in turn </a:t>
            </a:r>
            <a:r>
              <a:rPr b="1"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negatively affect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lemmatization results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 Leverage new language models to learn lemmatization without morphology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3" name="Google Shape;233;p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Issues with contextual lemmatization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/>
          <p:nvPr/>
        </p:nvSpPr>
        <p:spPr>
          <a:xfrm>
            <a:off x="819000" y="1481040"/>
            <a:ext cx="2475720" cy="12470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corpora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4430876" y="1490400"/>
            <a:ext cx="2964300" cy="1155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CoNLL 2017 partitions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Russian – GSD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Basque: BDT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English – EWT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Spanish – GSD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819000" y="3348840"/>
            <a:ext cx="2475600" cy="86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statistical</a:t>
            </a:r>
            <a:r>
              <a:rPr b="0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lemmatizer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9"/>
          <p:cNvSpPr/>
          <p:nvPr/>
        </p:nvSpPr>
        <p:spPr>
          <a:xfrm>
            <a:off x="819000" y="4933680"/>
            <a:ext cx="2475600" cy="904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neural</a:t>
            </a:r>
            <a:r>
              <a:rPr b="0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lemmatizer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4430880" y="4933680"/>
            <a:ext cx="3923700" cy="904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Morpheus</a:t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3rd best system in SIGMORPHON 2019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3697560" y="3565560"/>
            <a:ext cx="502200" cy="38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4430880" y="3348840"/>
            <a:ext cx="3923700" cy="816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IXA pipes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9"/>
          <p:cNvSpPr/>
          <p:nvPr/>
        </p:nvSpPr>
        <p:spPr>
          <a:xfrm flipH="1">
            <a:off x="8718420" y="3882240"/>
            <a:ext cx="2964300" cy="21675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28512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Char char="⇒"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both require morphological information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Char char="⇒"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both use short edit distance script during lemmatization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3692520" y="1923120"/>
            <a:ext cx="502200" cy="38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3692520" y="5195040"/>
            <a:ext cx="502200" cy="38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9" name="Google Shape;249;p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Experimental setup</a:t>
            </a: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7859876" y="1490400"/>
            <a:ext cx="2964300" cy="1155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CoNLL 2018 partitions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Russian – TAIGA, SynTagRus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Basque: Armiarma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English – GUM, LinES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Spanish – AnCora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4905600" y="1097775"/>
            <a:ext cx="24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in-domain evaluation</a:t>
            </a: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8258400" y="1097775"/>
            <a:ext cx="24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out-of-</a:t>
            </a:r>
            <a:r>
              <a:rPr lang="en-GB"/>
              <a:t>domain evaluation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30"/>
          <p:cNvGraphicFramePr/>
          <p:nvPr/>
        </p:nvGraphicFramePr>
        <p:xfrm>
          <a:off x="6317040" y="47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{D816BFF0-BFEB-4272-9238-1C9B7840F9FB}</a:tableStyleId>
              </a:tblPr>
              <a:tblGrid>
                <a:gridCol w="1589750"/>
                <a:gridCol w="1590125"/>
              </a:tblGrid>
              <a:tr h="745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Local </a:t>
                      </a:r>
                      <a:r>
                        <a:rPr b="1" lang="en-GB" sz="1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r>
                        <a:rPr b="1" lang="en-GB" sz="17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eatures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 hMerge="1"/>
              </a:tr>
              <a:tr h="30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 features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yes/no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4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Prefix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4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Suffix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4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Token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4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Token Class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4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Sentence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4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Bigram Class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59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Trigram Class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59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Fourgram Class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59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Fivegram Class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4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CharNgram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4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Window 1:1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7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3150" marL="831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258" name="Google Shape;258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9" name="Google Shape;259;p30"/>
          <p:cNvSpPr txBox="1"/>
          <p:nvPr>
            <p:ph type="title"/>
          </p:nvPr>
        </p:nvSpPr>
        <p:spPr>
          <a:xfrm>
            <a:off x="1482400" y="4360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IXA pipes (statistical lemmatizer)</a:t>
            </a:r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1025200" y="17766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Linear classification for SL</a:t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Perceptron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/>
              <a:t>Lemmatization</a:t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Lemmatize with gold standard Morphology (ixa-pipe-pos)</a:t>
            </a:r>
            <a:endParaRPr sz="19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900"/>
              <a:t>Lemmatize with learned morphology (ixa-pipe-ml)</a:t>
            </a:r>
            <a:r>
              <a:rPr lang="en-GB" sz="17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76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37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605825" y="6015900"/>
            <a:ext cx="47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Agerri and Rigau (2016), Artificial Intelligence Journal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7876" y="975951"/>
            <a:ext cx="6427226" cy="51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8" name="Google Shape;268;p31"/>
          <p:cNvSpPr txBox="1"/>
          <p:nvPr>
            <p:ph type="title"/>
          </p:nvPr>
        </p:nvSpPr>
        <p:spPr>
          <a:xfrm>
            <a:off x="415600" y="212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Morpheus</a:t>
            </a:r>
            <a:endParaRPr/>
          </a:p>
        </p:txBody>
      </p:sp>
      <p:sp>
        <p:nvSpPr>
          <p:cNvPr id="269" name="Google Shape;269;p31"/>
          <p:cNvSpPr txBox="1"/>
          <p:nvPr/>
        </p:nvSpPr>
        <p:spPr>
          <a:xfrm>
            <a:off x="1029275" y="6157300"/>
            <a:ext cx="56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Yildiz et al. 2019, Sigmorphon 2019 shared task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" name="Google Shape;274;p32"/>
          <p:cNvGraphicFramePr/>
          <p:nvPr/>
        </p:nvGraphicFramePr>
        <p:xfrm>
          <a:off x="1143720" y="1442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{D816BFF0-BFEB-4272-9238-1C9B7840F9FB}</a:tableStyleId>
              </a:tblPr>
              <a:tblGrid>
                <a:gridCol w="1650600"/>
                <a:gridCol w="1595350"/>
                <a:gridCol w="2359650"/>
                <a:gridCol w="1890025"/>
                <a:gridCol w="1761450"/>
              </a:tblGrid>
              <a:tr h="53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Language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Learned morphology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Gold standard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Morpheus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6050" marL="860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265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Russian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UPOS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0.9435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0.9438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0.9412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6050" marL="860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265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UPOS+AllFeat.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0.9498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0.9658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0.9458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6050" marL="860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265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Basque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UPOS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0.9270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0.9463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0.9566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6050" marL="860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265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UPOS+AllFeat.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0.9265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0.9580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0.9595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6050" marL="860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265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Spanish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UPOS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0.9830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0.9823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0.9861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6050" marL="860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265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UPOS+AllFeat.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0.9833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0.9836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0.9861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6050" marL="860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265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UPOS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0.9916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0.9968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0.9730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6050" marL="860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232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UPOS+AllFeat.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0.9916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0.9979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7750" marL="777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0.9713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6050" marL="860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275" name="Google Shape;275;p32"/>
          <p:cNvSpPr/>
          <p:nvPr/>
        </p:nvSpPr>
        <p:spPr>
          <a:xfrm>
            <a:off x="1143720" y="4759200"/>
            <a:ext cx="10514880" cy="179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⇒"/>
            </a:pPr>
            <a:r>
              <a:rPr b="0" i="0" lang="en-GB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statistical lemmatizer (IXA pipes) performs</a:t>
            </a:r>
            <a:r>
              <a:rPr lang="en-GB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GB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competitively</a:t>
            </a:r>
            <a:r>
              <a:rPr b="0" i="0" lang="en-GB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with respect to the neural lemmatizer (Morpheus);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⇒"/>
            </a:pPr>
            <a:r>
              <a:rPr b="0" i="0" lang="en-GB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performance when using different morphological information varies much less for Morpheus;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⇒"/>
            </a:pPr>
            <a:r>
              <a:rPr b="0" i="0" lang="en-GB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for Spanish and English adding more complex morphological information does not help</a:t>
            </a:r>
            <a:r>
              <a:rPr lang="en-GB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that much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12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⇒"/>
            </a:pPr>
            <a:r>
              <a:rPr b="1" lang="en-GB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clustering features</a:t>
            </a:r>
            <a:r>
              <a:rPr lang="en-GB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GB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gold standard </a:t>
            </a:r>
            <a:r>
              <a:rPr lang="en-GB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morphology are of special importance for Basque and Russian -- for English and Spanish the differences are minimal</a:t>
            </a:r>
            <a:endParaRPr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7" name="Google Shape;277;p3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CoNLL 2017 in-domain evaluation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In-domain conclusions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⇒"/>
            </a:pPr>
            <a:r>
              <a:rPr b="0" i="0" lang="en-GB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gold morphological tags</a:t>
            </a:r>
            <a:r>
              <a:rPr b="0" i="0" lang="en-GB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is always the best choice, although this is particularly clear for </a:t>
            </a:r>
            <a:r>
              <a:rPr b="1" i="0" lang="en-GB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Basque and Russian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⇒"/>
            </a:pPr>
            <a:r>
              <a:rPr b="0" i="0" lang="en-GB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b="0" i="0" lang="en-GB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learned morphological tags</a:t>
            </a:r>
            <a:r>
              <a:rPr lang="en-GB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is </a:t>
            </a:r>
            <a:r>
              <a:rPr lang="en-GB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better to </a:t>
            </a:r>
            <a:r>
              <a:rPr b="0" i="0" lang="en-GB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use simple (</a:t>
            </a:r>
            <a:r>
              <a:rPr b="1" i="0" lang="en-GB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UPOS</a:t>
            </a:r>
            <a:r>
              <a:rPr b="0" i="0" lang="en-GB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 morphological information to guide the lemmatizer training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⇒"/>
            </a:pPr>
            <a:r>
              <a:rPr lang="en-GB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lang="en-GB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morphologically rich languages</a:t>
            </a:r>
            <a:r>
              <a:rPr lang="en-GB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it helps to characterize which </a:t>
            </a:r>
            <a:r>
              <a:rPr b="1" lang="en-GB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fine-grained morphological information</a:t>
            </a:r>
            <a:r>
              <a:rPr lang="en-GB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is beneficial to improve overall lemmatization performance (pending)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838075" y="365045"/>
            <a:ext cx="10515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64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Lemmatization</a:t>
            </a:r>
            <a:endParaRPr b="1" sz="2464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2327845" y="1237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{D816BFF0-BFEB-4272-9238-1C9B7840F9FB}</a:tableStyleId>
              </a:tblPr>
              <a:tblGrid>
                <a:gridCol w="1524800"/>
                <a:gridCol w="1524800"/>
                <a:gridCol w="1524800"/>
                <a:gridCol w="1525300"/>
              </a:tblGrid>
              <a:tr h="30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Spanish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Russian 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Basque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0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gato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кот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katu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0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cats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gatos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коты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katuak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4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кота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katua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4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коту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katuari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4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котом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katuarekin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4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коте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katuek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4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котов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katuekin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7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котам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katuei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4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котами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katuen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4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котах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katurik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4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katuarentzat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4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katuentzat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0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lemma: cat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lemma: gato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lemma: кот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lemma: katu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6675" marL="766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/>
          <p:nvPr/>
        </p:nvSpPr>
        <p:spPr>
          <a:xfrm>
            <a:off x="838080" y="208080"/>
            <a:ext cx="10514880" cy="8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Out-of-domain evaluation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838080" y="10623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⇒"/>
            </a:pPr>
            <a:r>
              <a:rPr b="0" i="0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	we apply models received during in-domain experiments on real world tasks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GB" sz="1800" u="sng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corpora we use for the evaluation: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1" name="Google Shape;291;p34"/>
          <p:cNvGraphicFramePr/>
          <p:nvPr/>
        </p:nvGraphicFramePr>
        <p:xfrm>
          <a:off x="838080" y="1916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{D816BFF0-BFEB-4272-9238-1C9B7840F9FB}</a:tableStyleId>
              </a:tblPr>
              <a:tblGrid>
                <a:gridCol w="3216600"/>
                <a:gridCol w="3216600"/>
                <a:gridCol w="3217325"/>
              </a:tblGrid>
              <a:tr h="25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Language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2650" marL="626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Corpus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2650" marL="626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Corpus source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2650" marL="626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4726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Russian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2650" marL="626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3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TAIGA (UD 2.2)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2650" marL="626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3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texts from blogs, Wikipedia, poetry, social networks, news and fiction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2650" marL="626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8535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3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SynTagRus (UD 2.2)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2650" marL="626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3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texts from a variety of genres, such as contemporary fiction, popular science, as well as news and journal articles in the period of 1960 - 2016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2650" marL="626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28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Basque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2650" marL="626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3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Armiarma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2650" marL="626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 reviews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2650" marL="626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12344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2650" marL="626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3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GUM (UD 2.2)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2650" marL="626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3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GUM is a collection of annotated web-texts from interviews, news, travel guides, academic writing, biographies and fiction from such sources as Wikipedia, Wikinet and Reddit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2650" marL="626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8535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3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LinES (UD 2.2)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2650" marL="626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3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half part of the LinES Parallel Treebank, containing texts from literature, online manual and Europarl data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2650" marL="626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Spanish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2650" marL="626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3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AnCora (UD 2.2)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2650" marL="626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3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texts from news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2650" marL="626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292" name="Google Shape;292;p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6734145" y="705688"/>
            <a:ext cx="4125600" cy="4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What could be concluded?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⇒"/>
            </a:pPr>
            <a:r>
              <a:rPr b="0" i="0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most efficient system for out-of-domain use is a </a:t>
            </a:r>
            <a:r>
              <a:rPr b="1" i="0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contextual lemmatizer trained with learned morphological models and including semantic distributional information</a:t>
            </a:r>
            <a:r>
              <a:rPr b="0" i="0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⇒"/>
            </a:pPr>
            <a:r>
              <a:rPr b="1" i="0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Fine-grained morphological information </a:t>
            </a:r>
            <a:r>
              <a:rPr b="0" i="0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 in general </a:t>
            </a:r>
            <a:r>
              <a:rPr b="1" i="0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not necessary</a:t>
            </a:r>
            <a:r>
              <a:rPr b="0" i="0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to obtain competitive contextual lemmatizers for real world use, not even for highly inflected languages.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Calibri"/>
              <a:buChar char="●"/>
            </a:pPr>
            <a:r>
              <a:rPr lang="en-GB" sz="1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Gender in Basque is very limited to few forms in informal language</a:t>
            </a:r>
            <a:endParaRPr sz="1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Calibri"/>
              <a:buChar char="●"/>
            </a:pPr>
            <a:r>
              <a:rPr lang="en-GB" sz="1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Spanish cases mostly Accusative and Dative in reflexive pronouns and Nominative in some personal pronouns</a:t>
            </a:r>
            <a:endParaRPr sz="1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5"/>
          <p:cNvSpPr/>
          <p:nvPr/>
        </p:nvSpPr>
        <p:spPr>
          <a:xfrm>
            <a:off x="6734160" y="389520"/>
            <a:ext cx="4777920" cy="60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8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35"/>
          <p:cNvPicPr preferRelativeResize="0"/>
          <p:nvPr/>
        </p:nvPicPr>
        <p:blipFill rotWithShape="1">
          <a:blip r:embed="rId3">
            <a:alphaModFix/>
          </a:blip>
          <a:srcRect b="0" l="0" r="0" t="1254"/>
          <a:stretch/>
        </p:blipFill>
        <p:spPr>
          <a:xfrm>
            <a:off x="833050" y="389525"/>
            <a:ext cx="4922148" cy="58281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" name="Google Shape;306;p36"/>
          <p:cNvGraphicFramePr/>
          <p:nvPr/>
        </p:nvGraphicFramePr>
        <p:xfrm>
          <a:off x="1296675" y="499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{D816BFF0-BFEB-4272-9238-1C9B7840F9FB}</a:tableStyleId>
              </a:tblPr>
              <a:tblGrid>
                <a:gridCol w="2464175"/>
                <a:gridCol w="2464175"/>
                <a:gridCol w="2464175"/>
                <a:gridCol w="1501400"/>
              </a:tblGrid>
              <a:tr h="3286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In-domain (CoNLL 2017)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 hMerge="1"/>
                <a:tc hMerge="1"/>
                <a:tc hMerge="1"/>
              </a:tr>
              <a:tr h="57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Language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system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Word Accuracy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Russian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IXA pipes</a:t>
                      </a: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(GS)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UPOS+AllFea</a:t>
                      </a:r>
                      <a:r>
                        <a:rPr lang="en-GB" sz="18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0.9658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Basque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Morpheus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UPOS+</a:t>
                      </a:r>
                      <a:r>
                        <a:rPr lang="en-GB" sz="18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Case+Number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r>
                        <a:rPr lang="en-GB" sz="18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Spanish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Morpheus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UPOS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0.986</a:t>
                      </a:r>
                      <a:r>
                        <a:rPr lang="en-GB" sz="18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IXA pipes</a:t>
                      </a: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(GS)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UPOS+AllFeat.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0.9979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286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Out-of-domain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 hMerge="1"/>
                <a:tc hMerge="1"/>
                <a:tc hMerge="1"/>
              </a:tr>
              <a:tr h="57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Language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system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Word Accuracy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55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Russian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IXA</a:t>
                      </a:r>
                      <a:r>
                        <a:rPr lang="en-GB" sz="18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pipes</a:t>
                      </a: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(w/clusters)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UPOS+Case+Gender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0.9091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Basque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Morpheus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UPOS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0.8880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55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Spanish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IXA</a:t>
                      </a:r>
                      <a:r>
                        <a:rPr lang="en-GB" sz="18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pipes</a:t>
                      </a: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(w/clusters)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UPOS+AllFeat.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0.9716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5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IX</a:t>
                      </a:r>
                      <a:r>
                        <a:rPr lang="en-GB" sz="18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pipes</a:t>
                      </a: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(w/clusters)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UPOS+AllFeat.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0.9595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307" name="Google Shape;307;p36"/>
          <p:cNvSpPr txBox="1"/>
          <p:nvPr>
            <p:ph idx="12" type="sldNum"/>
          </p:nvPr>
        </p:nvSpPr>
        <p:spPr>
          <a:xfrm>
            <a:off x="11393885" y="619817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What have we learned?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838080" y="1690560"/>
            <a:ext cx="10514880" cy="469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⇒"/>
            </a:pPr>
            <a:r>
              <a:rPr b="0" i="0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training context-based lemmatizers using rich morphological information is beneficial for in-domain evaluations but does not have the same impact for out-of-domain settings. The performance of contextual lemmatizers is very similar when informed by </a:t>
            </a:r>
            <a:r>
              <a:rPr b="1" i="1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 morphological </a:t>
            </a:r>
            <a:r>
              <a:rPr b="1" i="1" lang="en-GB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info, </a:t>
            </a:r>
            <a:r>
              <a:rPr b="1" i="1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such as UPOS</a:t>
            </a:r>
            <a:r>
              <a:rPr b="0" i="0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⇒"/>
            </a:pPr>
            <a:r>
              <a:rPr b="1" i="1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languages w</a:t>
            </a:r>
            <a:r>
              <a:rPr lang="en-GB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ith</a:t>
            </a:r>
            <a:r>
              <a:rPr b="0" i="0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simpler morpholog</a:t>
            </a:r>
            <a:r>
              <a:rPr b="1" i="1" lang="en-GB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i="1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(such as English and Spanish) </a:t>
            </a:r>
            <a:r>
              <a:rPr b="1" i="1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do not require fine-grained morphological information </a:t>
            </a:r>
            <a:r>
              <a:rPr b="0" i="0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for good lemmatization performance;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⇒"/>
            </a:pPr>
            <a:r>
              <a:rPr b="0" i="0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learning lemmatization with</a:t>
            </a:r>
            <a:r>
              <a:rPr b="1" i="1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gold standard morphological tags </a:t>
            </a:r>
            <a:r>
              <a:rPr b="0" i="0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b="1" i="1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worse performing choice when used out-of-domain</a:t>
            </a:r>
            <a:r>
              <a:rPr b="0" i="0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the most common setting when applying off-the-shelf linguistic processors;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⇒"/>
            </a:pPr>
            <a:r>
              <a:rPr b="0" i="0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additional morphological information does improve the performance of the lemmatizer, but </a:t>
            </a:r>
            <a:r>
              <a:rPr lang="en-GB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similar</a:t>
            </a:r>
            <a:r>
              <a:rPr b="1" i="1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could be achieved using just </a:t>
            </a:r>
            <a:r>
              <a:rPr b="1" i="1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Universal POS tags (UPOS)</a:t>
            </a:r>
            <a:r>
              <a:rPr b="0" i="0" lang="en-GB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1" name="Google Shape;321;p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Lemmatize without morphology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Contextual word representations (Flair, BERT, etc.)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Transfer learning: learn one model and apply it to a variety of tasks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Multilingual pre-trained language models (Transformers)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0000"/>
                </a:solidFill>
              </a:rPr>
              <a:t>Fine-tune one model for every language and domain without using morphological information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type="title"/>
          </p:nvPr>
        </p:nvSpPr>
        <p:spPr>
          <a:xfrm>
            <a:off x="812640" y="364800"/>
            <a:ext cx="14630100" cy="6774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Flair contextual character-based</a:t>
            </a:r>
            <a:endParaRPr sz="4400"/>
          </a:p>
        </p:txBody>
      </p:sp>
      <p:pic>
        <p:nvPicPr>
          <p:cNvPr id="328" name="Google Shape;3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33" y="1392433"/>
            <a:ext cx="10380700" cy="4510533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9"/>
          <p:cNvSpPr txBox="1"/>
          <p:nvPr/>
        </p:nvSpPr>
        <p:spPr>
          <a:xfrm>
            <a:off x="1698900" y="6412467"/>
            <a:ext cx="6657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Akbik et al. 2018. COLING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title"/>
          </p:nvPr>
        </p:nvSpPr>
        <p:spPr>
          <a:xfrm>
            <a:off x="812640" y="364800"/>
            <a:ext cx="14630100" cy="6156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Flair: string-based and contextual</a:t>
            </a:r>
            <a:endParaRPr sz="4000"/>
          </a:p>
        </p:txBody>
      </p:sp>
      <p:pic>
        <p:nvPicPr>
          <p:cNvPr id="335" name="Google Shape;3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0" y="970900"/>
            <a:ext cx="9147376" cy="45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0"/>
          <p:cNvSpPr txBox="1"/>
          <p:nvPr/>
        </p:nvSpPr>
        <p:spPr>
          <a:xfrm>
            <a:off x="1375142" y="5821517"/>
            <a:ext cx="6151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Akbik et al. (2018) in COLING.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/>
          <p:nvPr>
            <p:ph type="title"/>
          </p:nvPr>
        </p:nvSpPr>
        <p:spPr>
          <a:xfrm>
            <a:off x="812640" y="364800"/>
            <a:ext cx="14630100" cy="6156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Flair: string-based and contextual</a:t>
            </a:r>
            <a:endParaRPr sz="4000"/>
          </a:p>
        </p:txBody>
      </p:sp>
      <p:pic>
        <p:nvPicPr>
          <p:cNvPr id="342" name="Google Shape;3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975" y="1407949"/>
            <a:ext cx="8491801" cy="456492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1"/>
          <p:cNvSpPr txBox="1"/>
          <p:nvPr/>
        </p:nvSpPr>
        <p:spPr>
          <a:xfrm>
            <a:off x="1402767" y="6300367"/>
            <a:ext cx="61512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Akbik et al. (2018) in COLING.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type="title"/>
          </p:nvPr>
        </p:nvSpPr>
        <p:spPr>
          <a:xfrm>
            <a:off x="812640" y="364800"/>
            <a:ext cx="14630100" cy="5694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Multilingual Transformers</a:t>
            </a:r>
            <a:endParaRPr/>
          </a:p>
        </p:txBody>
      </p:sp>
      <p:sp>
        <p:nvSpPr>
          <p:cNvPr id="349" name="Google Shape;349;p42"/>
          <p:cNvSpPr txBox="1"/>
          <p:nvPr>
            <p:ph idx="1" type="body"/>
          </p:nvPr>
        </p:nvSpPr>
        <p:spPr>
          <a:xfrm>
            <a:off x="1111167" y="1611100"/>
            <a:ext cx="10972800" cy="45261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rmAutofit/>
          </a:bodyPr>
          <a:lstStyle/>
          <a:p>
            <a:pPr indent="-5016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100"/>
              <a:buFont typeface="Arial"/>
              <a:buChar char="●"/>
            </a:pPr>
            <a:r>
              <a:rPr lang="en-GB" sz="3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Share vocabulary and representations across languages by training one model on many (100+) languages.</a:t>
            </a:r>
            <a:endParaRPr sz="3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0" marL="609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95959"/>
              </a:buClr>
              <a:buSzPts val="3100"/>
              <a:buFont typeface="Arial"/>
              <a:buChar char="●"/>
            </a:pPr>
            <a:r>
              <a:rPr lang="en-GB" sz="3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Enables cross-lingual pretraining by itself</a:t>
            </a:r>
            <a:endParaRPr sz="3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0" marL="609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95959"/>
              </a:buClr>
              <a:buSzPts val="3100"/>
              <a:buFont typeface="Arial"/>
              <a:buChar char="●"/>
            </a:pPr>
            <a:r>
              <a:rPr lang="en-GB" sz="3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Leads to under-representation of low-resource languages (Agerri et al. 2020)</a:t>
            </a:r>
            <a:endParaRPr sz="3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/>
          <p:nvPr>
            <p:ph type="title"/>
          </p:nvPr>
        </p:nvSpPr>
        <p:spPr>
          <a:xfrm>
            <a:off x="812640" y="364800"/>
            <a:ext cx="14630100" cy="6156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Text Representations for Basque</a:t>
            </a:r>
            <a:endParaRPr sz="4000"/>
          </a:p>
        </p:txBody>
      </p:sp>
      <p:sp>
        <p:nvSpPr>
          <p:cNvPr id="355" name="Google Shape;355;p43"/>
          <p:cNvSpPr txBox="1"/>
          <p:nvPr>
            <p:ph idx="1" type="body"/>
          </p:nvPr>
        </p:nvSpPr>
        <p:spPr>
          <a:xfrm>
            <a:off x="1257300" y="1600200"/>
            <a:ext cx="10325100" cy="45261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rmAutofit lnSpcReduction="10000"/>
          </a:bodyPr>
          <a:lstStyle/>
          <a:p>
            <a:pPr indent="-400050" lvl="0" marL="457200" rtl="0" algn="l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pre-trained language models allow to build rich multilingual representations of text (mBERT, XML-r)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Expensive to train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Suboptimal as less-resourced languages share the quota of substrings and parameters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en-wiki 2.5K million words vs eu-wiki 35 million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Tokenization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GB" sz="2700"/>
              <a:t>mBERT: </a:t>
            </a:r>
            <a:r>
              <a:rPr lang="en-GB" sz="2700">
                <a:solidFill>
                  <a:srgbClr val="FF0000"/>
                </a:solidFill>
              </a:rPr>
              <a:t>Medi</a:t>
            </a:r>
            <a:r>
              <a:rPr lang="en-GB" sz="2700"/>
              <a:t> #</a:t>
            </a:r>
            <a:r>
              <a:rPr lang="en-GB" sz="2700">
                <a:solidFill>
                  <a:srgbClr val="FF0000"/>
                </a:solidFill>
              </a:rPr>
              <a:t>kua</a:t>
            </a:r>
            <a:r>
              <a:rPr lang="en-GB" sz="2700"/>
              <a:t> #</a:t>
            </a:r>
            <a:r>
              <a:rPr lang="en-GB" sz="2700">
                <a:solidFill>
                  <a:srgbClr val="FF0000"/>
                </a:solidFill>
              </a:rPr>
              <a:t>rene</a:t>
            </a:r>
            <a:r>
              <a:rPr lang="en-GB" sz="2700"/>
              <a:t> #</a:t>
            </a:r>
            <a:r>
              <a:rPr lang="en-GB" sz="2700">
                <a:solidFill>
                  <a:srgbClr val="FF0000"/>
                </a:solidFill>
              </a:rPr>
              <a:t>ra</a:t>
            </a:r>
            <a:endParaRPr sz="2700">
              <a:solidFill>
                <a:srgbClr val="FF0000"/>
              </a:solidFill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GB" sz="2700"/>
              <a:t>BERTeus: </a:t>
            </a:r>
            <a:r>
              <a:rPr lang="en-GB" sz="2700">
                <a:solidFill>
                  <a:srgbClr val="6AA84F"/>
                </a:solidFill>
              </a:rPr>
              <a:t>Mediku</a:t>
            </a:r>
            <a:r>
              <a:rPr lang="en-GB" sz="2700"/>
              <a:t> #</a:t>
            </a:r>
            <a:r>
              <a:rPr lang="en-GB" sz="2700">
                <a:solidFill>
                  <a:srgbClr val="6AA84F"/>
                </a:solidFill>
              </a:rPr>
              <a:t>aren</a:t>
            </a:r>
            <a:r>
              <a:rPr lang="en-GB" sz="2700"/>
              <a:t> #</a:t>
            </a:r>
            <a:r>
              <a:rPr lang="en-GB" sz="2700">
                <a:solidFill>
                  <a:srgbClr val="6AA84F"/>
                </a:solidFill>
              </a:rPr>
              <a:t>era </a:t>
            </a:r>
            <a:r>
              <a:rPr lang="en-GB" sz="2700">
                <a:solidFill>
                  <a:srgbClr val="000000"/>
                </a:solidFill>
              </a:rPr>
              <a:t>(to-the-doctor)</a:t>
            </a:r>
            <a:endParaRPr sz="2700">
              <a:solidFill>
                <a:srgbClr val="000000"/>
              </a:solidFill>
            </a:endParaRPr>
          </a:p>
          <a:p>
            <a:pPr indent="-3810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GB">
                <a:solidFill>
                  <a:srgbClr val="000000"/>
                </a:solidFill>
              </a:rPr>
              <a:t>doctor # [the] # to</a:t>
            </a:r>
            <a:endParaRPr sz="2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4619520" y="3968640"/>
            <a:ext cx="2725560" cy="162792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lemmatization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 rot="10800000">
            <a:off x="3474000" y="3413160"/>
            <a:ext cx="1157400" cy="930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2" name="Google Shape;92;p17"/>
          <p:cNvSpPr/>
          <p:nvPr/>
        </p:nvSpPr>
        <p:spPr>
          <a:xfrm flipH="1" rot="10800000">
            <a:off x="5982840" y="2488680"/>
            <a:ext cx="360" cy="1383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3" name="Google Shape;93;p17"/>
          <p:cNvSpPr/>
          <p:nvPr/>
        </p:nvSpPr>
        <p:spPr>
          <a:xfrm flipH="1" rot="10800000">
            <a:off x="7476480" y="3646440"/>
            <a:ext cx="1371240" cy="720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4" name="Google Shape;94;p17"/>
          <p:cNvSpPr/>
          <p:nvPr/>
        </p:nvSpPr>
        <p:spPr>
          <a:xfrm flipH="1">
            <a:off x="3216600" y="5129280"/>
            <a:ext cx="1414800" cy="466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5" name="Google Shape;95;p17"/>
          <p:cNvSpPr/>
          <p:nvPr/>
        </p:nvSpPr>
        <p:spPr>
          <a:xfrm>
            <a:off x="1750320" y="2728440"/>
            <a:ext cx="1723680" cy="918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b="0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translation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010480" y="1362960"/>
            <a:ext cx="1944000" cy="1031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b="0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b="0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recognition</a:t>
            </a:r>
            <a:r>
              <a:rPr b="0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8978760" y="2669040"/>
            <a:ext cx="2167560" cy="1488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b="0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retrieval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1132920" y="5129280"/>
            <a:ext cx="1981800" cy="125316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parsing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9106920" y="5207400"/>
            <a:ext cx="2246040" cy="139608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semantic</a:t>
            </a:r>
            <a:r>
              <a:rPr b="0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role</a:t>
            </a:r>
            <a:r>
              <a:rPr b="0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labeling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7476480" y="5180040"/>
            <a:ext cx="1501560" cy="575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1" name="Google Shape;101;p17"/>
          <p:cNvSpPr/>
          <p:nvPr/>
        </p:nvSpPr>
        <p:spPr>
          <a:xfrm>
            <a:off x="838080" y="27792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Why is it important?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/>
          <p:nvPr>
            <p:ph type="title"/>
          </p:nvPr>
        </p:nvSpPr>
        <p:spPr>
          <a:xfrm>
            <a:off x="374775" y="47091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evaluation</a:t>
            </a:r>
            <a:endParaRPr/>
          </a:p>
        </p:txBody>
      </p:sp>
      <p:sp>
        <p:nvSpPr>
          <p:cNvPr id="362" name="Google Shape;362;p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63" name="Google Shape;3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128267"/>
            <a:ext cx="7837467" cy="519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 txBox="1"/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</a:t>
            </a:r>
            <a:endParaRPr/>
          </a:p>
        </p:txBody>
      </p:sp>
      <p:sp>
        <p:nvSpPr>
          <p:cNvPr id="369" name="Google Shape;369;p45"/>
          <p:cNvSpPr txBox="1"/>
          <p:nvPr>
            <p:ph idx="1" type="body"/>
          </p:nvPr>
        </p:nvSpPr>
        <p:spPr>
          <a:xfrm>
            <a:off x="1285867" y="1600200"/>
            <a:ext cx="10296300" cy="45261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rmAutofit/>
          </a:bodyPr>
          <a:lstStyle/>
          <a:p>
            <a:pPr indent="-482600" lvl="0" marL="609600" rtl="0" algn="l">
              <a:spcBef>
                <a:spcPts val="50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An application for Basque Wikipedia:</a:t>
            </a:r>
            <a:endParaRPr sz="2800"/>
          </a:p>
          <a:p>
            <a:pPr indent="-482600" lvl="1" marL="12192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https://eu.wikipedia.org/wiki/Wikiproiektu:Euskarazko_albisteetako_Izen_Entitateak</a:t>
            </a:r>
            <a:r>
              <a:rPr lang="en-GB" sz="2800"/>
              <a:t> </a:t>
            </a:r>
            <a:endParaRPr sz="2800"/>
          </a:p>
        </p:txBody>
      </p:sp>
      <p:pic>
        <p:nvPicPr>
          <p:cNvPr id="370" name="Google Shape;37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800" y="3371850"/>
            <a:ext cx="85344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7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Mila esker!</a:t>
            </a:r>
            <a:endParaRPr b="0" i="0" sz="7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history</a:t>
            </a:r>
            <a:endParaRPr/>
          </a:p>
        </p:txBody>
      </p:sp>
      <p:cxnSp>
        <p:nvCxnSpPr>
          <p:cNvPr id="109" name="Google Shape;109;p18"/>
          <p:cNvCxnSpPr/>
          <p:nvPr/>
        </p:nvCxnSpPr>
        <p:spPr>
          <a:xfrm flipH="1" rot="10800000">
            <a:off x="541200" y="5854150"/>
            <a:ext cx="10573800" cy="1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 txBox="1"/>
          <p:nvPr/>
        </p:nvSpPr>
        <p:spPr>
          <a:xfrm>
            <a:off x="415600" y="3637675"/>
            <a:ext cx="1526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level morphology (rules can be applied in parallel)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Koskenniemi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1939600" y="3637675"/>
            <a:ext cx="1526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 regular expressions to Finite State Transducers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(Karttunen)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476575" y="5293600"/>
            <a:ext cx="6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1983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2076775" y="5293600"/>
            <a:ext cx="6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1997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3463600" y="3637675"/>
            <a:ext cx="1526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Generation of words based on lemma, POS tag and inflection 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(Minnen et al.)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3600775" y="5293600"/>
            <a:ext cx="6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2000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500825" y="2307000"/>
            <a:ext cx="4257000" cy="400200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Rule-based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987600" y="3637675"/>
            <a:ext cx="1526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Morphette</a:t>
            </a:r>
            <a:r>
              <a:rPr lang="en-GB"/>
              <a:t> - Simple data driven context sensitive lemmatization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(Chrupala)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124775" y="5293600"/>
            <a:ext cx="6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2006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5222800" y="1621200"/>
            <a:ext cx="5403900" cy="400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Data-driven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024350" y="3023775"/>
            <a:ext cx="25608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statistical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7919950" y="3023775"/>
            <a:ext cx="33765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-- deep learning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6435400" y="3637675"/>
            <a:ext cx="1526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Lemming</a:t>
            </a:r>
            <a:r>
              <a:rPr lang="en-GB"/>
              <a:t> - joint learning for morphology and lemmatization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(Müller et al.)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6648775" y="5293600"/>
            <a:ext cx="6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2015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8096575" y="5293600"/>
            <a:ext cx="6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2018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7807000" y="3637675"/>
            <a:ext cx="1526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TurkuNLP</a:t>
            </a:r>
            <a:r>
              <a:rPr lang="en-GB"/>
              <a:t> - seq2seq translation model including morphology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</a:t>
            </a:r>
            <a:r>
              <a:rPr lang="en-GB" sz="1500">
                <a:solidFill>
                  <a:schemeClr val="dk1"/>
                </a:solidFill>
              </a:rPr>
              <a:t>Kanerva et al.)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9407200" y="3637675"/>
            <a:ext cx="1526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Joint learning of morphological tags and lemmas</a:t>
            </a:r>
            <a:r>
              <a:rPr lang="en-GB"/>
              <a:t> - BiLSTM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</a:t>
            </a:r>
            <a:r>
              <a:rPr lang="en-GB" sz="1500">
                <a:solidFill>
                  <a:schemeClr val="dk1"/>
                </a:solidFill>
              </a:rPr>
              <a:t>Malaviya et al</a:t>
            </a:r>
            <a:r>
              <a:rPr lang="en-GB" sz="1500">
                <a:solidFill>
                  <a:schemeClr val="dk1"/>
                </a:solidFill>
              </a:rPr>
              <a:t>.)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9696775" y="5217400"/>
            <a:ext cx="6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2019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6163325" y="2078400"/>
            <a:ext cx="4904400" cy="400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Universal Dependencies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9491350" y="2535600"/>
            <a:ext cx="2140500" cy="400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Sigmorphon 2019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Contextual Lemmatization as Sequence Labelling</a:t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280667"/>
            <a:ext cx="5953125" cy="2209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19"/>
          <p:cNvGrpSpPr/>
          <p:nvPr/>
        </p:nvGrpSpPr>
        <p:grpSpPr>
          <a:xfrm>
            <a:off x="1933550" y="4122350"/>
            <a:ext cx="9414000" cy="1390800"/>
            <a:chOff x="1400150" y="4122350"/>
            <a:chExt cx="9414000" cy="1390800"/>
          </a:xfrm>
        </p:grpSpPr>
        <p:sp>
          <p:nvSpPr>
            <p:cNvPr id="139" name="Google Shape;139;p19"/>
            <p:cNvSpPr txBox="1"/>
            <p:nvPr/>
          </p:nvSpPr>
          <p:spPr>
            <a:xfrm>
              <a:off x="1476350" y="4122350"/>
              <a:ext cx="933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Hizkuntzaren eta pentsamenduaren arteko loturarena Benjamin Whorf hizkuntzalariak</a:t>
              </a:r>
              <a:endParaRPr/>
            </a:p>
          </p:txBody>
        </p:sp>
        <p:sp>
          <p:nvSpPr>
            <p:cNvPr id="140" name="Google Shape;140;p19"/>
            <p:cNvSpPr txBox="1"/>
            <p:nvPr/>
          </p:nvSpPr>
          <p:spPr>
            <a:xfrm>
              <a:off x="1400150" y="5112950"/>
              <a:ext cx="933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Hizkuntza     eta pentsamendu         arte     lotura        Benjamin Whorf hizkuntzalari</a:t>
              </a:r>
              <a:endParaRPr/>
            </a:p>
          </p:txBody>
        </p:sp>
        <p:cxnSp>
          <p:nvCxnSpPr>
            <p:cNvPr id="141" name="Google Shape;141;p19"/>
            <p:cNvCxnSpPr/>
            <p:nvPr/>
          </p:nvCxnSpPr>
          <p:spPr>
            <a:xfrm>
              <a:off x="2038275" y="4437375"/>
              <a:ext cx="8100" cy="81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2" name="Google Shape;142;p19"/>
            <p:cNvCxnSpPr/>
            <p:nvPr/>
          </p:nvCxnSpPr>
          <p:spPr>
            <a:xfrm>
              <a:off x="2647875" y="4437375"/>
              <a:ext cx="8100" cy="81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" name="Google Shape;143;p19"/>
            <p:cNvCxnSpPr/>
            <p:nvPr/>
          </p:nvCxnSpPr>
          <p:spPr>
            <a:xfrm>
              <a:off x="3409875" y="4437375"/>
              <a:ext cx="8100" cy="81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" name="Google Shape;144;p19"/>
            <p:cNvCxnSpPr/>
            <p:nvPr/>
          </p:nvCxnSpPr>
          <p:spPr>
            <a:xfrm>
              <a:off x="4552875" y="4437375"/>
              <a:ext cx="8100" cy="81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5" name="Google Shape;145;p19"/>
            <p:cNvCxnSpPr/>
            <p:nvPr/>
          </p:nvCxnSpPr>
          <p:spPr>
            <a:xfrm>
              <a:off x="5162475" y="4437375"/>
              <a:ext cx="8100" cy="81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6076875" y="4437375"/>
              <a:ext cx="8100" cy="81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7" name="Google Shape;147;p19"/>
            <p:cNvCxnSpPr/>
            <p:nvPr/>
          </p:nvCxnSpPr>
          <p:spPr>
            <a:xfrm>
              <a:off x="6762675" y="4437375"/>
              <a:ext cx="8100" cy="81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" name="Google Shape;148;p19"/>
            <p:cNvCxnSpPr/>
            <p:nvPr/>
          </p:nvCxnSpPr>
          <p:spPr>
            <a:xfrm>
              <a:off x="7524675" y="4437375"/>
              <a:ext cx="8100" cy="81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9" name="Google Shape;149;p19"/>
            <p:cNvSpPr txBox="1"/>
            <p:nvPr/>
          </p:nvSpPr>
          <p:spPr>
            <a:xfrm>
              <a:off x="1949425" y="4635825"/>
              <a:ext cx="5743200" cy="4002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lemmatizer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Contextual Lemmatization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1271567" y="1600200"/>
            <a:ext cx="2786100" cy="45261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rmAutofit fontScale="625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0540"/>
              <a:buFont typeface="Arial"/>
              <a:buNone/>
            </a:pPr>
            <a:r>
              <a:rPr lang="en-GB"/>
              <a:t>Hizkuntzaren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0540"/>
              <a:buFont typeface="Arial"/>
              <a:buNone/>
            </a:pPr>
            <a:r>
              <a:rPr lang="en-GB"/>
              <a:t>eta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0540"/>
              <a:buFont typeface="Arial"/>
              <a:buNone/>
            </a:pPr>
            <a:r>
              <a:rPr lang="en-GB"/>
              <a:t>pentsamenduaren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0540"/>
              <a:buFont typeface="Arial"/>
              <a:buNone/>
            </a:pPr>
            <a:r>
              <a:rPr lang="en-GB"/>
              <a:t>arteko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0540"/>
              <a:buFont typeface="Arial"/>
              <a:buNone/>
            </a:pPr>
            <a:r>
              <a:rPr lang="en-GB"/>
              <a:t>loturarena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0540"/>
              <a:buFont typeface="Arial"/>
              <a:buNone/>
            </a:pPr>
            <a:r>
              <a:rPr lang="en-GB"/>
              <a:t>Benjamin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0540"/>
              <a:buFont typeface="Arial"/>
              <a:buNone/>
            </a:pPr>
            <a:r>
              <a:rPr lang="en-GB"/>
              <a:t>Whorf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62500"/>
              <a:buFont typeface="Arial"/>
              <a:buNone/>
            </a:pPr>
            <a:r>
              <a:rPr lang="en-GB"/>
              <a:t>hizkuntzalariak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7348467" y="1600200"/>
            <a:ext cx="2786100" cy="45261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rmAutofit fontScale="70000"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hizkuntza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eta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pentsamendu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arte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lotura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Benjamin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Whorf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hizkuntzalari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4376667" y="1600200"/>
            <a:ext cx="2786100" cy="45261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rmAutofit lnSpcReduction="1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NOUN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CONJ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NOUN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ADP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NOUN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PROPN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PROPN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NOUN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Contextual Lemmatization (Chrupala 2006)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1271567" y="1600200"/>
            <a:ext cx="2786100" cy="45261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rmAutofit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GB" sz="2400"/>
              <a:t>Hizkuntzaren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GB" sz="2400"/>
              <a:t>eta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GB" sz="2400"/>
              <a:t>pentsamenduaren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GB" sz="2400"/>
              <a:t>arteko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GB" sz="2400"/>
              <a:t>loturarena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GB" sz="2400"/>
              <a:t>Benjamin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GB" sz="2400"/>
              <a:t>Whorf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GB" sz="2400"/>
              <a:t>hizkuntzalariak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64" name="Google Shape;164;p21"/>
          <p:cNvSpPr txBox="1"/>
          <p:nvPr>
            <p:ph idx="2" type="body"/>
          </p:nvPr>
        </p:nvSpPr>
        <p:spPr>
          <a:xfrm>
            <a:off x="6872300" y="1600200"/>
            <a:ext cx="4710000" cy="45261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Dn1De2Dr3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0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Dn1De2Dr3</a:t>
            </a:r>
            <a:r>
              <a:rPr lang="en-GB" sz="2400">
                <a:solidFill>
                  <a:srgbClr val="0000FF"/>
                </a:solidFill>
              </a:rPr>
              <a:t>Da4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Do1Dk2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Da1Dn2De3Dr4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0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0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Dk1Da2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843267" y="1600200"/>
            <a:ext cx="2786100" cy="45261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rmAutofit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 strike="sngStrike"/>
              <a:t>hizkuntza</a:t>
            </a:r>
            <a:endParaRPr sz="2400" strike="sngStrike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 strike="sngStrike"/>
              <a:t>eta</a:t>
            </a:r>
            <a:endParaRPr sz="2400" strike="sngStrike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 strike="sngStrike"/>
              <a:t>pentsamendu</a:t>
            </a:r>
            <a:endParaRPr sz="2400" strike="sngStrike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 strike="sngStrike"/>
              <a:t>arte</a:t>
            </a:r>
            <a:endParaRPr sz="2400" strike="sngStrike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 strike="sngStrike"/>
              <a:t>lotura</a:t>
            </a:r>
            <a:endParaRPr sz="2400" strike="sngStrike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 strike="sngStrike"/>
              <a:t>Benjamin</a:t>
            </a:r>
            <a:endParaRPr sz="2400" strike="sngStrike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 strike="sngStrike"/>
              <a:t>Whorf</a:t>
            </a:r>
            <a:endParaRPr sz="2400" strike="sngStrike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 strike="sngStrike"/>
              <a:t>hizkuntzalari</a:t>
            </a:r>
            <a:endParaRPr sz="2400" strike="sngStrike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66" name="Google Shape;166;p21"/>
          <p:cNvSpPr txBox="1"/>
          <p:nvPr/>
        </p:nvSpPr>
        <p:spPr>
          <a:xfrm>
            <a:off x="775475" y="5803575"/>
            <a:ext cx="997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C0000"/>
                </a:solidFill>
              </a:rPr>
              <a:t>Automatically uncovering recurring patterns in the mapping from words to lemmas (Shortest Edit Script)</a:t>
            </a:r>
            <a:endParaRPr sz="16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Shortest Edit Script (Chrupala 2006)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1057267" y="1600200"/>
            <a:ext cx="4937100" cy="45261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rmAutofit lnSpcReduction="10000"/>
          </a:bodyPr>
          <a:lstStyle/>
          <a:p>
            <a:pPr indent="-508000" lvl="0" marL="609600" rtl="0" algn="l">
              <a:spcBef>
                <a:spcPts val="700"/>
              </a:spcBef>
              <a:spcAft>
                <a:spcPts val="0"/>
              </a:spcAft>
              <a:buSzPts val="3200"/>
              <a:buChar char="●"/>
            </a:pPr>
            <a:r>
              <a:rPr lang="en-GB" sz="3200"/>
              <a:t>pidieron-&gt;pedir</a:t>
            </a:r>
            <a:endParaRPr sz="3200"/>
          </a:p>
          <a:p>
            <a:pPr indent="-508000" lvl="0" marL="6096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GB" sz="3200"/>
              <a:t>repitieron-&gt;repetir</a:t>
            </a:r>
            <a:endParaRPr sz="3200"/>
          </a:p>
          <a:p>
            <a:pPr indent="-508000" lvl="0" marL="6096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GB" sz="3200"/>
              <a:t>noreidip-&gt;ridep</a:t>
            </a:r>
            <a:endParaRPr sz="3200"/>
          </a:p>
          <a:p>
            <a:pPr indent="-508000" lvl="0" marL="6096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GB" sz="3200"/>
              <a:t>noreitiper-&gt;riteper</a:t>
            </a:r>
            <a:endParaRPr sz="3200"/>
          </a:p>
          <a:p>
            <a:pPr indent="-508000" lvl="0" marL="6096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GB" sz="3200"/>
              <a:t>etxearena-&gt;etxe</a:t>
            </a:r>
            <a:endParaRPr sz="3200"/>
          </a:p>
          <a:p>
            <a:pPr indent="-508000" lvl="0" marL="6096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GB" sz="3200"/>
              <a:t>baserriarena-&gt;baserri</a:t>
            </a:r>
            <a:endParaRPr sz="3200"/>
          </a:p>
          <a:p>
            <a:pPr indent="-508000" lvl="0" marL="6096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GB" sz="3200"/>
              <a:t>aneraexte -&gt; etxe</a:t>
            </a:r>
            <a:endParaRPr sz="3200"/>
          </a:p>
          <a:p>
            <a:pPr indent="-508000" lvl="0" marL="6096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GB" sz="3200"/>
              <a:t>anerairresab -&gt;baserri</a:t>
            </a:r>
            <a:endParaRPr/>
          </a:p>
        </p:txBody>
      </p:sp>
      <p:sp>
        <p:nvSpPr>
          <p:cNvPr id="173" name="Google Shape;173;p22"/>
          <p:cNvSpPr txBox="1"/>
          <p:nvPr>
            <p:ph idx="2" type="body"/>
          </p:nvPr>
        </p:nvSpPr>
        <p:spPr>
          <a:xfrm>
            <a:off x="6197600" y="1600200"/>
            <a:ext cx="5384700" cy="45261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rmAutofit lnSpcReduction="10000"/>
          </a:bodyPr>
          <a:lstStyle/>
          <a:p>
            <a:pPr indent="-508000" lvl="0" marL="609600" rtl="0" algn="l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3200"/>
              <a:buChar char="●"/>
            </a:pPr>
            <a:r>
              <a:rPr lang="en-GB" sz="3200">
                <a:solidFill>
                  <a:srgbClr val="FF0000"/>
                </a:solidFill>
              </a:rPr>
              <a:t>Di2Ie3De5Do7Dn8</a:t>
            </a:r>
            <a:endParaRPr sz="3200">
              <a:solidFill>
                <a:srgbClr val="FF0000"/>
              </a:solidFill>
            </a:endParaRPr>
          </a:p>
          <a:p>
            <a:pPr indent="-508000" lvl="0" marL="609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●"/>
            </a:pPr>
            <a:r>
              <a:rPr lang="en-GB" sz="3200">
                <a:solidFill>
                  <a:srgbClr val="FF0000"/>
                </a:solidFill>
              </a:rPr>
              <a:t>Di4Ie5De7Do9Dn10</a:t>
            </a:r>
            <a:endParaRPr sz="3200">
              <a:solidFill>
                <a:srgbClr val="FF0000"/>
              </a:solidFill>
            </a:endParaRPr>
          </a:p>
          <a:p>
            <a:pPr indent="-508000" lvl="0" marL="6096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200"/>
              <a:buChar char="●"/>
            </a:pPr>
            <a:r>
              <a:rPr lang="en-GB" sz="3200">
                <a:solidFill>
                  <a:srgbClr val="6AA84F"/>
                </a:solidFill>
              </a:rPr>
              <a:t>Dn1Do2De4Di7Ie8</a:t>
            </a:r>
            <a:endParaRPr sz="3200">
              <a:solidFill>
                <a:srgbClr val="6AA84F"/>
              </a:solidFill>
            </a:endParaRPr>
          </a:p>
          <a:p>
            <a:pPr indent="-508000" lvl="0" marL="6096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200"/>
              <a:buChar char="●"/>
            </a:pPr>
            <a:r>
              <a:rPr lang="en-GB" sz="3200">
                <a:solidFill>
                  <a:srgbClr val="6AA84F"/>
                </a:solidFill>
              </a:rPr>
              <a:t>Dn1Do2De4Di7Ie8</a:t>
            </a:r>
            <a:endParaRPr sz="3200">
              <a:solidFill>
                <a:srgbClr val="6AA84F"/>
              </a:solidFill>
            </a:endParaRPr>
          </a:p>
          <a:p>
            <a:pPr indent="-508000" lvl="0" marL="609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●"/>
            </a:pPr>
            <a:r>
              <a:rPr lang="en-GB" sz="3200">
                <a:solidFill>
                  <a:srgbClr val="FF0000"/>
                </a:solidFill>
              </a:rPr>
              <a:t>Da5Dr6De7Dn8Da9</a:t>
            </a:r>
            <a:endParaRPr sz="3200">
              <a:solidFill>
                <a:srgbClr val="FF0000"/>
              </a:solidFill>
            </a:endParaRPr>
          </a:p>
          <a:p>
            <a:pPr indent="-508000" lvl="0" marL="609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●"/>
            </a:pPr>
            <a:r>
              <a:rPr lang="en-GB" sz="3200">
                <a:solidFill>
                  <a:srgbClr val="FF0000"/>
                </a:solidFill>
              </a:rPr>
              <a:t>Da7Dr8De9Dn10Da11</a:t>
            </a:r>
            <a:endParaRPr sz="3200">
              <a:solidFill>
                <a:srgbClr val="FF0000"/>
              </a:solidFill>
            </a:endParaRPr>
          </a:p>
          <a:p>
            <a:pPr indent="-508000" lvl="0" marL="6096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200"/>
              <a:buChar char="●"/>
            </a:pPr>
            <a:r>
              <a:rPr lang="en-GB" sz="3200">
                <a:solidFill>
                  <a:srgbClr val="6AA84F"/>
                </a:solidFill>
              </a:rPr>
              <a:t>Da1Dn2De3Dr4Da5</a:t>
            </a:r>
            <a:endParaRPr sz="3200">
              <a:solidFill>
                <a:srgbClr val="6AA84F"/>
              </a:solidFill>
            </a:endParaRPr>
          </a:p>
          <a:p>
            <a:pPr indent="-508000" lvl="0" marL="6096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200"/>
              <a:buChar char="●"/>
            </a:pPr>
            <a:r>
              <a:rPr lang="en-GB" sz="3200">
                <a:solidFill>
                  <a:srgbClr val="6AA84F"/>
                </a:solidFill>
              </a:rPr>
              <a:t>Da1Dn2De3Dr4Da5</a:t>
            </a:r>
            <a:endParaRPr sz="32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Contextual Lemmatization (Chrupala 2006)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1271567" y="1600200"/>
            <a:ext cx="2786100" cy="45261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rmAutofit fontScale="625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0540"/>
              <a:buFont typeface="Arial"/>
              <a:buNone/>
            </a:pPr>
            <a:r>
              <a:rPr lang="en-GB"/>
              <a:t>Hizkuntzaren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0540"/>
              <a:buFont typeface="Arial"/>
              <a:buNone/>
            </a:pPr>
            <a:r>
              <a:rPr lang="en-GB"/>
              <a:t>eta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0540"/>
              <a:buFont typeface="Arial"/>
              <a:buNone/>
            </a:pPr>
            <a:r>
              <a:rPr lang="en-GB"/>
              <a:t>pentsamenduaren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0540"/>
              <a:buFont typeface="Arial"/>
              <a:buNone/>
            </a:pPr>
            <a:r>
              <a:rPr lang="en-GB"/>
              <a:t>arteko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0540"/>
              <a:buFont typeface="Arial"/>
              <a:buNone/>
            </a:pPr>
            <a:r>
              <a:rPr lang="en-GB"/>
              <a:t>loturarena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0540"/>
              <a:buFont typeface="Arial"/>
              <a:buNone/>
            </a:pPr>
            <a:r>
              <a:rPr lang="en-GB"/>
              <a:t>Benjamin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0540"/>
              <a:buFont typeface="Arial"/>
              <a:buNone/>
            </a:pPr>
            <a:r>
              <a:rPr lang="en-GB"/>
              <a:t>Whorf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62500"/>
              <a:buFont typeface="Arial"/>
              <a:buNone/>
            </a:pPr>
            <a:r>
              <a:rPr lang="en-GB"/>
              <a:t>hizkuntzalariak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4376667" y="1600200"/>
            <a:ext cx="2786100" cy="45261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rmAutofit lnSpcReduction="1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NOUN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CONJ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NOUN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ADP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NOUN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PROPN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PROPN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/>
              <a:t>NOUN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81" name="Google Shape;181;p23"/>
          <p:cNvSpPr txBox="1"/>
          <p:nvPr>
            <p:ph idx="2" type="body"/>
          </p:nvPr>
        </p:nvSpPr>
        <p:spPr>
          <a:xfrm>
            <a:off x="6872300" y="1600200"/>
            <a:ext cx="4710000" cy="45261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Dn1De2Dr3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0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Dn1De2Dr3</a:t>
            </a:r>
            <a:r>
              <a:rPr lang="en-GB" sz="2400">
                <a:solidFill>
                  <a:srgbClr val="0000FF"/>
                </a:solidFill>
              </a:rPr>
              <a:t>Da4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Do1Dk2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Da1Dn2De3Dr4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0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0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Dk1Da2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775475" y="5803575"/>
            <a:ext cx="997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C0000"/>
                </a:solidFill>
              </a:rPr>
              <a:t>Automatically uncovering recurring patterns in the mapping from words to lemmas (Shortest Edit Script)</a:t>
            </a:r>
            <a:endParaRPr sz="1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LTAPP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