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La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f37730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df37730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f37730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f37730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f37730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f37730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f377309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f377309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f377309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df377309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f377309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df377309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f377309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f377309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df37730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df37730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f377309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f377309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df377309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df377309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f377309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f37730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df377309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df377309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f377309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f377309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df377309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df377309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f377309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f377309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f377309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df377309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df377309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df377309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df377309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df377309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f377309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df377309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df377309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df377309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f377309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f377309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f377309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f37730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df377309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df377309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0e0782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0e0782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0e07821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0e07821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df377309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df377309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df377309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df377309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df377309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df377309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df37730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df37730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0e07821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0e07821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0e07821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0e07821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0e07821d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0e07821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f377309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df377309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0e07821d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0e07821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3705b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3705b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df377309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df377309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f37730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f37730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f377309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f377309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f377309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f37730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f37730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df37730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hyperlink" Target="http://www.ixa.eus/iltapp/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65100" y="4781850"/>
            <a:ext cx="753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Introduction to Language Technology Applications (ILTAPP) </a:t>
            </a:r>
            <a:r>
              <a:rPr lang="en" sz="900" u="sng">
                <a:solidFill>
                  <a:schemeClr val="hlink"/>
                </a:solidFill>
                <a:hlinkClick r:id="rId1"/>
              </a:rPr>
              <a:t>http://www.ixa.eus/iltapp/</a:t>
            </a:r>
            <a:r>
              <a:rPr lang="en" sz="900"/>
              <a:t>  		HAP/LAP</a:t>
            </a:r>
            <a:endParaRPr sz="900"/>
          </a:p>
        </p:txBody>
      </p:sp>
      <p:grpSp>
        <p:nvGrpSpPr>
          <p:cNvPr id="10" name="Google Shape;10;p1"/>
          <p:cNvGrpSpPr/>
          <p:nvPr/>
        </p:nvGrpSpPr>
        <p:grpSpPr>
          <a:xfrm>
            <a:off x="5381625" y="4794900"/>
            <a:ext cx="2526500" cy="323100"/>
            <a:chOff x="5381625" y="4794900"/>
            <a:chExt cx="2526500" cy="323100"/>
          </a:xfrm>
        </p:grpSpPr>
        <p:pic>
          <p:nvPicPr>
            <p:cNvPr id="11" name="Google Shape;11;p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50525" y="4799625"/>
              <a:ext cx="357600" cy="30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2948" y="4794900"/>
              <a:ext cx="832602" cy="32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81625" y="4800600"/>
              <a:ext cx="432450" cy="3023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xa.eus/iltapp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599750" y="1336144"/>
            <a:ext cx="77724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Sentiment Analysis and Opinion Mining</a:t>
            </a:r>
            <a:endParaRPr sz="25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371600" y="2438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http://www.ixa.eus/iltapp/</a:t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t/>
            </a:r>
            <a:endParaRPr sz="309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549"/>
              <a:buFont typeface="Arial"/>
              <a:buNone/>
            </a:pPr>
            <a:r>
              <a:rPr lang="en" sz="3094"/>
              <a:t>@ragerri @joseba_fdl @iker_garciaf #iltapp</a:t>
            </a:r>
            <a:endParaRPr sz="3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4832"/>
              <a:buFont typeface="Arial"/>
              <a:buNone/>
            </a:pPr>
            <a:r>
              <a:t/>
            </a:r>
            <a:endParaRPr sz="46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334"/>
              <a:buFont typeface="Arial"/>
              <a:buNone/>
            </a:pPr>
            <a:r>
              <a:t/>
            </a:r>
            <a:endParaRPr sz="35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599"/>
              <a:buFont typeface="Arial"/>
              <a:buNone/>
            </a:pPr>
            <a:r>
              <a:t/>
            </a:r>
            <a:endParaRPr sz="236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599"/>
              <a:buFont typeface="Arial"/>
              <a:buNone/>
            </a:pPr>
            <a:r>
              <a:rPr lang="en" sz="2360">
                <a:solidFill>
                  <a:srgbClr val="595959"/>
                </a:solidFill>
              </a:rPr>
              <a:t>(some slides adapted from Bing Liu AAAI tutorial 2011)</a:t>
            </a:r>
            <a:endParaRPr sz="236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5"/>
          <p:cNvSpPr txBox="1"/>
          <p:nvPr/>
        </p:nvSpPr>
        <p:spPr>
          <a:xfrm>
            <a:off x="836450" y="93100"/>
            <a:ext cx="7688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209550"/>
            <a:ext cx="535300" cy="6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3650" y="208925"/>
            <a:ext cx="2935999" cy="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17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93925"/>
            <a:ext cx="67339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65752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941525"/>
            <a:ext cx="49474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68435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view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93925"/>
            <a:ext cx="69803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of view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8839199" cy="30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quintuples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93925"/>
            <a:ext cx="72910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Closely Related Concepts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75" y="1238300"/>
            <a:ext cx="6584301" cy="29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Subjectivity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41525"/>
            <a:ext cx="66116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50" y="1343275"/>
            <a:ext cx="8408552" cy="3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250" y="1211825"/>
            <a:ext cx="6429450" cy="35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and Emotional Opinions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93925"/>
            <a:ext cx="6484700" cy="36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Sentiment, Subjectivity and Emotions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17725"/>
            <a:ext cx="691707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 Summary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41525"/>
            <a:ext cx="64256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Based Opinion Summary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941525"/>
            <a:ext cx="647929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 Observer (Liu et al. 2005)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41525"/>
            <a:ext cx="64015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tracking of two movies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41525"/>
            <a:ext cx="61372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Multi-faceted problem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93925"/>
            <a:ext cx="6297100" cy="37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could be difficult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93925"/>
            <a:ext cx="6092651" cy="34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865325"/>
            <a:ext cx="71534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opinions important?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0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in ABSA 2016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&lt;Review rid="1118167"&gt;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&lt;sentences&gt;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&lt;sentence id="1118167:2"&gt;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&lt;text&gt;</a:t>
            </a:r>
            <a:r>
              <a:rPr lang="en" sz="1100">
                <a:solidFill>
                  <a:srgbClr val="FF0000"/>
                </a:solidFill>
              </a:rPr>
              <a:t>The pizza</a:t>
            </a:r>
            <a:r>
              <a:rPr lang="en" sz="1100">
                <a:solidFill>
                  <a:srgbClr val="666666"/>
                </a:solidFill>
              </a:rPr>
              <a:t> was delivered cold and </a:t>
            </a:r>
            <a:r>
              <a:rPr lang="en" sz="1100">
                <a:solidFill>
                  <a:srgbClr val="FF0000"/>
                </a:solidFill>
              </a:rPr>
              <a:t>the cheese</a:t>
            </a:r>
            <a:r>
              <a:rPr lang="en" sz="1100">
                <a:solidFill>
                  <a:srgbClr val="666666"/>
                </a:solidFill>
              </a:rPr>
              <a:t> wasn't even fully melted!&lt;/text&gt;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&lt;Opinions&gt;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    &lt;Opinion target="pizza" category="FOOD#QUALITY" polarity="negative" from="4" to="9"/&gt;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    &lt;Opinion target="cheese" category="FOOD#QUALITY" polarity="negative" from="37" to="43"/&gt;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&lt;/Opinions&gt;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&lt;/sentence&gt;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&lt;sentence id="1118167:3"&gt;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&lt;text&gt;</a:t>
            </a:r>
            <a:r>
              <a:rPr lang="en" sz="1100">
                <a:solidFill>
                  <a:srgbClr val="0000FF"/>
                </a:solidFill>
              </a:rPr>
              <a:t>It</a:t>
            </a:r>
            <a:r>
              <a:rPr lang="en" sz="1100">
                <a:solidFill>
                  <a:srgbClr val="666666"/>
                </a:solidFill>
              </a:rPr>
              <a:t> looked like shredded cheese partly done - still in strips.&lt;/text&gt;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&lt;Opinions&gt;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    &lt;Opinion target="</a:t>
            </a:r>
            <a:r>
              <a:rPr lang="en" sz="1100">
                <a:solidFill>
                  <a:srgbClr val="0000FF"/>
                </a:solidFill>
              </a:rPr>
              <a:t>NULL</a:t>
            </a:r>
            <a:r>
              <a:rPr lang="en" sz="1100">
                <a:solidFill>
                  <a:srgbClr val="666666"/>
                </a:solidFill>
              </a:rPr>
              <a:t>" category="FOOD#STYLE_OPTIONS" polarity="negative" from="0" to="0"/&gt;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    &lt;/Opinions&gt;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  &lt;/sentence&gt;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      &lt;/sentences&gt;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   &lt;/Review&gt;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ABSA 2016</a:t>
            </a:r>
            <a:endParaRPr sz="3600"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75" y="1579400"/>
            <a:ext cx="7233649" cy="229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Opinion Target Extraction</a:t>
            </a:r>
            <a:endParaRPr sz="3600"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914400" y="12579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Chow/</a:t>
            </a:r>
            <a:r>
              <a:rPr lang="en" sz="2400">
                <a:solidFill>
                  <a:srgbClr val="FF0000"/>
                </a:solidFill>
              </a:rPr>
              <a:t>B-target</a:t>
            </a:r>
            <a:r>
              <a:rPr lang="en" sz="2400"/>
              <a:t> fun/</a:t>
            </a:r>
            <a:r>
              <a:rPr lang="en" sz="2400">
                <a:solidFill>
                  <a:srgbClr val="FF0000"/>
                </a:solidFill>
              </a:rPr>
              <a:t>I-target</a:t>
            </a:r>
            <a:r>
              <a:rPr lang="en" sz="2400"/>
              <a:t> was/O dry/O;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pork/</a:t>
            </a:r>
            <a:r>
              <a:rPr lang="en" sz="2400">
                <a:solidFill>
                  <a:srgbClr val="FF0000"/>
                </a:solidFill>
              </a:rPr>
              <a:t>B-target</a:t>
            </a:r>
            <a:r>
              <a:rPr lang="en" sz="2400"/>
              <a:t> shu/</a:t>
            </a:r>
            <a:r>
              <a:rPr lang="en" sz="2400">
                <a:solidFill>
                  <a:srgbClr val="FF0000"/>
                </a:solidFill>
              </a:rPr>
              <a:t>I-target</a:t>
            </a:r>
            <a:r>
              <a:rPr lang="en" sz="2400"/>
              <a:t> mai/</a:t>
            </a:r>
            <a:r>
              <a:rPr lang="en" sz="2400">
                <a:solidFill>
                  <a:srgbClr val="FF0000"/>
                </a:solidFill>
              </a:rPr>
              <a:t>I-target </a:t>
            </a:r>
            <a:r>
              <a:rPr lang="en" sz="2400"/>
              <a:t>was/O more/O than/O usually/O greasy/O and/O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had/O to/O share/O a/O table/O with/O loud/O and/O rude/O family/O (</a:t>
            </a:r>
            <a:r>
              <a:rPr lang="en" sz="2400">
                <a:solidFill>
                  <a:srgbClr val="FF0000"/>
                </a:solidFill>
              </a:rPr>
              <a:t>NULL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Labelling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Chow/B-FOOD#QUALITY fun/I-FOOD#QUALITY</a:t>
            </a:r>
            <a:r>
              <a:rPr lang="en"/>
              <a:t> was/O dry/O;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pork/B-FOOD#QUALITY shu/I-FOOD#QUALITY mai/I-FOOD#QUALITY</a:t>
            </a:r>
            <a:r>
              <a:rPr lang="en"/>
              <a:t> was/O more/O than/O usually/O greasy/O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and/O had/O to/O share/O a/O table/O with/O loud/O and/O rude/O family/O.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Labelling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Chow fun was/O </a:t>
            </a:r>
            <a:r>
              <a:rPr b="1" lang="en"/>
              <a:t>dry/B-FOOD#QUALITY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pork shu mai was/O more/O than/O usually/O greasy/O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and/O had/O to/O share/O a/O table/O with/O loud/</a:t>
            </a:r>
            <a:r>
              <a:rPr b="1" lang="en"/>
              <a:t>B-AMBIANCE#GENERAL </a:t>
            </a:r>
            <a:r>
              <a:rPr lang="en"/>
              <a:t>and rude/</a:t>
            </a:r>
            <a:r>
              <a:rPr b="1" lang="en"/>
              <a:t>B-AMBIANCE#GENERAL</a:t>
            </a:r>
            <a:r>
              <a:rPr lang="en"/>
              <a:t> family/O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Chow fun (target) was O dry (polarity expression).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Multilabel Classification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Chown fun was dry, pork shu mai was more than usually greasy and had to share a table with loud and rude family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Task:</a:t>
            </a:r>
            <a:r>
              <a:rPr lang="en"/>
              <a:t> FOOD#QUALITY FOOD#QUALITY AMBIANCE#GENERAL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(polarity classification)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00" y="1154975"/>
            <a:ext cx="6069099" cy="3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English results</a:t>
            </a:r>
            <a:endParaRPr sz="33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00" y="1372884"/>
            <a:ext cx="7988626" cy="315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Multilingual results</a:t>
            </a:r>
            <a:endParaRPr sz="3000"/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73" y="1063375"/>
            <a:ext cx="4299402" cy="380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pic>
        <p:nvPicPr>
          <p:cNvPr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00" y="1554926"/>
            <a:ext cx="7919301" cy="22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7725"/>
            <a:ext cx="72123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does not help</a:t>
            </a:r>
            <a:endParaRPr/>
          </a:p>
        </p:txBody>
      </p:sp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905400" y="1200150"/>
            <a:ext cx="7781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360"/>
              </a:spcBef>
              <a:spcAft>
                <a:spcPts val="0"/>
              </a:spcAft>
              <a:buSzPts val="1000"/>
              <a:buChar char="●"/>
            </a:pPr>
            <a:r>
              <a:rPr lang="en" sz="2400"/>
              <a:t>Huge benefits of tagging on raw data: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ixa-pipe-opinion improves over previous sota, including neural network approaches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xlm-roberta: large pre-trained LMs help with small training datasets</a:t>
            </a:r>
            <a:endParaRPr sz="1800"/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00" y="1209125"/>
            <a:ext cx="7919848" cy="1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45775" y="17378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 esker!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opinion?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70125"/>
            <a:ext cx="70712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or aspect level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93925"/>
            <a:ext cx="68547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opinions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7725"/>
            <a:ext cx="67592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an opinion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93925"/>
            <a:ext cx="71530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and Aspects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665839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LTAP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