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Raleway"/>
      <p:regular r:id="rId20"/>
      <p:bold r:id="rId21"/>
      <p:italic r:id="rId22"/>
      <p:boldItalic r:id="rId23"/>
    </p:embeddedFont>
    <p:embeddedFont>
      <p:font typeface="La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0316A32-8E9D-4C65-9C26-65AA1F88684E}">
  <a:tblStyle styleId="{70316A32-8E9D-4C65-9C26-65AA1F88684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regular.fntdata"/><Relationship Id="rId22" Type="http://schemas.openxmlformats.org/officeDocument/2006/relationships/font" Target="fonts/Raleway-italic.fntdata"/><Relationship Id="rId21" Type="http://schemas.openxmlformats.org/officeDocument/2006/relationships/font" Target="fonts/Raleway-bold.fntdata"/><Relationship Id="rId24" Type="http://schemas.openxmlformats.org/officeDocument/2006/relationships/font" Target="fonts/Lato-regular.fntdata"/><Relationship Id="rId23" Type="http://schemas.openxmlformats.org/officeDocument/2006/relationships/font" Target="fonts/Raleway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italic.fntdata"/><Relationship Id="rId25" Type="http://schemas.openxmlformats.org/officeDocument/2006/relationships/font" Target="fonts/Lato-bold.fntdata"/><Relationship Id="rId27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b5b7b3b99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b5b7b3b99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e3e5edddfb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e3e5edddfb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b5b7b3b99c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b5b7b3b99c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b5b7b3b99c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b5b7b3b99c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e3e5edddfb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e3e5edddfb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43705ba8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43705ba8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23072435b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23072435b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e3e5edddfb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e3e5edddfb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e3e5edddfb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e3e5edddfb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b5b7b3b99c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b5b7b3b99c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b5b7b3b99c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b5b7b3b99c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e3e5edddfb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e3e5edddfb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e3e5edddfb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e3e5edddfb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11a676d43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11a676d43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6" name="Google Shape;16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7" name="Google Shape;17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7" name="Google Shape;57;p13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58" name="Google Shape;58;p13"/>
          <p:cNvSpPr txBox="1"/>
          <p:nvPr>
            <p:ph idx="10" type="dt"/>
          </p:nvPr>
        </p:nvSpPr>
        <p:spPr>
          <a:xfrm>
            <a:off x="457200" y="4683919"/>
            <a:ext cx="2133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3"/>
          <p:cNvSpPr txBox="1"/>
          <p:nvPr>
            <p:ph idx="11" type="ftr"/>
          </p:nvPr>
        </p:nvSpPr>
        <p:spPr>
          <a:xfrm>
            <a:off x="3124200" y="4683919"/>
            <a:ext cx="2895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3"/>
          <p:cNvSpPr txBox="1"/>
          <p:nvPr>
            <p:ph idx="12" type="sldNum"/>
          </p:nvPr>
        </p:nvSpPr>
        <p:spPr>
          <a:xfrm>
            <a:off x="6553200" y="4683919"/>
            <a:ext cx="2133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ransition spd="med"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9" name="Google Shape;39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7.xml"/><Relationship Id="rId10" Type="http://schemas.openxmlformats.org/officeDocument/2006/relationships/slideLayout" Target="../slideLayouts/slideLayout6.xml"/><Relationship Id="rId13" Type="http://schemas.openxmlformats.org/officeDocument/2006/relationships/slideLayout" Target="../slideLayouts/slideLayout9.xml"/><Relationship Id="rId12" Type="http://schemas.openxmlformats.org/officeDocument/2006/relationships/slideLayout" Target="../slideLayouts/slideLayout8.xml"/><Relationship Id="rId1" Type="http://schemas.openxmlformats.org/officeDocument/2006/relationships/hyperlink" Target="http://www.ixa.eus/iltapp/" TargetMode="Externa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9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0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 txBox="1"/>
          <p:nvPr/>
        </p:nvSpPr>
        <p:spPr>
          <a:xfrm>
            <a:off x="765100" y="4781850"/>
            <a:ext cx="7535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Introduction to Language Technology Applications (ILTAPP) </a:t>
            </a:r>
            <a:r>
              <a:rPr lang="en" sz="900" u="sng">
                <a:solidFill>
                  <a:schemeClr val="hlink"/>
                </a:solidFill>
                <a:hlinkClick r:id="rId1"/>
              </a:rPr>
              <a:t>http://www.ixa.eus/iltapp/</a:t>
            </a:r>
            <a:r>
              <a:rPr lang="en" sz="900"/>
              <a:t>  		HAP/LAP</a:t>
            </a:r>
            <a:endParaRPr sz="900"/>
          </a:p>
        </p:txBody>
      </p:sp>
      <p:grpSp>
        <p:nvGrpSpPr>
          <p:cNvPr id="10" name="Google Shape;10;p1"/>
          <p:cNvGrpSpPr/>
          <p:nvPr/>
        </p:nvGrpSpPr>
        <p:grpSpPr>
          <a:xfrm>
            <a:off x="5381625" y="4794900"/>
            <a:ext cx="2526500" cy="323100"/>
            <a:chOff x="5381625" y="4794900"/>
            <a:chExt cx="2526500" cy="323100"/>
          </a:xfrm>
        </p:grpSpPr>
        <p:pic>
          <p:nvPicPr>
            <p:cNvPr id="11" name="Google Shape;11;p1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7550525" y="4799625"/>
              <a:ext cx="357600" cy="3023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" name="Google Shape;12;p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572948" y="4794900"/>
              <a:ext cx="832602" cy="323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" name="Google Shape;13;p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381625" y="4800600"/>
              <a:ext cx="432450" cy="302368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5"/>
    <p:sldLayoutId id="2147483649" r:id="rId6"/>
    <p:sldLayoutId id="2147483650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</p:sldLayoutIdLst>
  <p:transition spd="med"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www.ixa.eus/iltapp/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www.ehu.eus/en/web/complementarios/ziurtagiri-eskaria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course.spacy.io/en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web.stanford.edu/~jurafsky/slp3/ed3book_dec302020.pdf" TargetMode="External"/><Relationship Id="rId4" Type="http://schemas.openxmlformats.org/officeDocument/2006/relationships/hyperlink" Target="https://www.cs.uic.edu/~liub/FBS/SentimentAnalysis-and-OpinionMining.html" TargetMode="External"/><Relationship Id="rId9" Type="http://schemas.openxmlformats.org/officeDocument/2006/relationships/hyperlink" Target="https://scikit-learn.org" TargetMode="External"/><Relationship Id="rId5" Type="http://schemas.openxmlformats.org/officeDocument/2006/relationships/hyperlink" Target="http://www.nltk.org/book" TargetMode="External"/><Relationship Id="rId6" Type="http://schemas.openxmlformats.org/officeDocument/2006/relationships/hyperlink" Target="https://spacy.io/" TargetMode="External"/><Relationship Id="rId7" Type="http://schemas.openxmlformats.org/officeDocument/2006/relationships/hyperlink" Target="https://github.com/flairNLP/flair" TargetMode="External"/><Relationship Id="rId8" Type="http://schemas.openxmlformats.org/officeDocument/2006/relationships/hyperlink" Target="https://github.com/huggingface/transformers/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www.hitz.eus/" TargetMode="External"/><Relationship Id="rId4" Type="http://schemas.openxmlformats.org/officeDocument/2006/relationships/hyperlink" Target="https://www.ixa.eus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www.ixa.eus/dl4nlp/index-jul2021.html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Introduction to Language Technology Applications (2nd edition) - Applications (I)</a:t>
            </a:r>
            <a:endParaRPr sz="3200"/>
          </a:p>
        </p:txBody>
      </p:sp>
      <p:sp>
        <p:nvSpPr>
          <p:cNvPr id="66" name="Google Shape;66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u="sng">
                <a:solidFill>
                  <a:schemeClr val="hlink"/>
                </a:solidFill>
                <a:hlinkClick r:id="rId3"/>
              </a:rPr>
              <a:t>http://www.ixa.eus/iltapp/</a:t>
            </a:r>
            <a:endParaRPr sz="2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6412"/>
              <a:buFont typeface="Arial"/>
              <a:buNone/>
            </a:pPr>
            <a:r>
              <a:rPr lang="en" sz="1949">
                <a:solidFill>
                  <a:schemeClr val="dk1"/>
                </a:solidFill>
              </a:rPr>
              <a:t>@ragerri @joseba_fdl @iker_garciaf #iltapp</a:t>
            </a:r>
            <a:endParaRPr sz="1049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ILTAPP - Independent course certificates</a:t>
            </a:r>
            <a:endParaRPr/>
          </a:p>
        </p:txBody>
      </p:sp>
      <p:sp>
        <p:nvSpPr>
          <p:cNvPr id="123" name="Google Shape;123;p23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University provides official certificates for an additional fee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Requires us to use “signature sheet”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Administrative regulations cause delays, they will be ready by April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https://www.ehu.eus/en/web/complementarios/ziurtagiri-eskaria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/>
          <p:nvPr>
            <p:ph type="title"/>
          </p:nvPr>
        </p:nvSpPr>
        <p:spPr>
          <a:xfrm>
            <a:off x="457200" y="89651"/>
            <a:ext cx="8229600" cy="512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Programme</a:t>
            </a:r>
            <a:endParaRPr/>
          </a:p>
        </p:txBody>
      </p:sp>
      <p:graphicFrame>
        <p:nvGraphicFramePr>
          <p:cNvPr id="129" name="Google Shape;129;p24"/>
          <p:cNvGraphicFramePr/>
          <p:nvPr/>
        </p:nvGraphicFramePr>
        <p:xfrm>
          <a:off x="792488" y="65922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{70316A32-8E9D-4C65-9C26-65AA1F88684E}</a:tableStyleId>
              </a:tblPr>
              <a:tblGrid>
                <a:gridCol w="1511850"/>
                <a:gridCol w="6382450"/>
              </a:tblGrid>
              <a:tr h="260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Date</a:t>
                      </a:r>
                      <a:endParaRPr b="1" sz="900"/>
                    </a:p>
                  </a:txBody>
                  <a:tcPr marT="91425" marB="91425" marR="91425" marL="91425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Theory (50%) Labs (50%)</a:t>
                      </a:r>
                      <a:endParaRPr b="1" sz="900"/>
                    </a:p>
                  </a:txBody>
                  <a:tcPr marT="91425" marB="91425" marR="91425" marL="91425">
                    <a:solidFill>
                      <a:srgbClr val="FF9900"/>
                    </a:solidFill>
                  </a:tcPr>
                </a:tc>
              </a:tr>
              <a:tr h="403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02/02/2022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Theory: (i) I</a:t>
                      </a:r>
                      <a:r>
                        <a:rPr lang="en" sz="900"/>
                        <a:t>ntroduction to LT Applications (ii) Multilingual Tools for NLP</a:t>
                      </a:r>
                      <a:endParaRPr sz="9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Labs: (i) Intro to Spacy (</a:t>
                      </a:r>
                      <a:r>
                        <a:rPr lang="en" sz="900" u="sng">
                          <a:solidFill>
                            <a:schemeClr val="hlink"/>
                          </a:solidFill>
                          <a:hlinkClick r:id="rId3"/>
                        </a:rPr>
                        <a:t>https://course.spacy.io/en</a:t>
                      </a:r>
                      <a:r>
                        <a:rPr lang="en" sz="900"/>
                        <a:t>) (ii) Spacy Basics (iii) Spacy for Text Classification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403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09/02/2022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Theory: (i) Text Classification (ii) Intro to spacy</a:t>
                      </a:r>
                      <a:endParaRPr sz="9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Labs: (i) Spacy for Text Classification (ii) Feature-based Text Classification scikit-learn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394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16/02/2021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Theory: (i) </a:t>
                      </a:r>
                      <a:r>
                        <a:rPr lang="en" sz="900">
                          <a:solidFill>
                            <a:schemeClr val="dk1"/>
                          </a:solidFill>
                        </a:rPr>
                        <a:t>Fake news, fact checking, stance</a:t>
                      </a:r>
                      <a:r>
                        <a:rPr lang="en" sz="900"/>
                        <a:t> (ii) Flair Tutorial</a:t>
                      </a:r>
                      <a:endParaRPr sz="9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Labs: (i) Intro to Flair (ii) Text Classification with Flair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379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22/02/2022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Theory: </a:t>
                      </a:r>
                      <a:r>
                        <a:rPr lang="en" sz="900">
                          <a:solidFill>
                            <a:schemeClr val="dk1"/>
                          </a:solidFill>
                        </a:rPr>
                        <a:t>(i) Sequence Labeling and Named Entity Recognition 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Labs: (i) Train Sequence Labelling models with Flair and Spacy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76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23/02/2022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Theory: (i) Contextual Lemmatization and</a:t>
                      </a:r>
                      <a:r>
                        <a:rPr lang="en" sz="900">
                          <a:solidFill>
                            <a:schemeClr val="dk1"/>
                          </a:solidFill>
                        </a:rPr>
                        <a:t> Morphology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Labs: (i) Neural contextual lemmatization as sequence labelling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8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01/03/2022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Theory: (i) Opinion Mining - Aspect Based Sentiment Analysis</a:t>
                      </a:r>
                      <a:endParaRPr sz="9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Labs: (i) Sentiment Analysis (ii) Aspect-based Target Extraction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261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02/03/2022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Theory: (i) Question Answering and other intermediate tasks (ii) Intro to Hugginface Transformers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Lab: (i) Sequence Labelling and Multilabel classification with Transformers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260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08</a:t>
                      </a:r>
                      <a:r>
                        <a:rPr lang="en" sz="900"/>
                        <a:t>/03/2022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Theory: (i) Argumentation and Inference; Lab: (i) Argument Mining and Argument Relation Extraction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260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09/03/2022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Theory: (i) Text Generation;  Lab: (i) Generating counter-arguments</a:t>
                      </a:r>
                      <a:endParaRPr sz="9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Bibliography</a:t>
            </a:r>
            <a:endParaRPr/>
          </a:p>
        </p:txBody>
      </p:sp>
      <p:sp>
        <p:nvSpPr>
          <p:cNvPr id="135" name="Google Shape;135;p25"/>
          <p:cNvSpPr txBox="1"/>
          <p:nvPr>
            <p:ph idx="1" type="body"/>
          </p:nvPr>
        </p:nvSpPr>
        <p:spPr>
          <a:xfrm>
            <a:off x="918475" y="1200150"/>
            <a:ext cx="7768200" cy="339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D. Jurafsky and J.H. Martin. Speech and Language Processing, 3rd edition. 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https://web.stanford.edu/~jurafsky/slp3/ed3book_dec302020.pdf</a:t>
            </a:r>
            <a:r>
              <a:rPr lang="en" sz="1800"/>
              <a:t>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sz="1800"/>
              <a:t>Bing Liu. Sentiment Analysis and Opinion Mining. Morgan &amp; Claypool Publishers, 2012. </a:t>
            </a:r>
            <a:r>
              <a:rPr lang="en" sz="1600" u="sng">
                <a:solidFill>
                  <a:schemeClr val="hlink"/>
                </a:solidFill>
                <a:hlinkClick r:id="rId4"/>
              </a:rPr>
              <a:t>https://www.cs.uic.edu/~liub/FBS/SentimentAnalysis-and-OpinionMining.html</a:t>
            </a:r>
            <a:r>
              <a:rPr lang="en" sz="1800"/>
              <a:t>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sz="1800"/>
              <a:t>Natural Language Processing in Python  (</a:t>
            </a:r>
            <a:r>
              <a:rPr lang="en" sz="1800" u="sng">
                <a:solidFill>
                  <a:schemeClr val="hlink"/>
                </a:solidFill>
                <a:hlinkClick r:id="rId5"/>
              </a:rPr>
              <a:t>http://www.nltk.org/book</a:t>
            </a:r>
            <a:r>
              <a:rPr lang="en" sz="1800"/>
              <a:t>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https://spacy.io/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7"/>
              </a:rPr>
              <a:t>https://github.com/flairNLP/flair</a:t>
            </a: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8"/>
              </a:rPr>
              <a:t>https://github.com/huggingface/transformers/</a:t>
            </a: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9"/>
              </a:rPr>
              <a:t>https://scikit-learn.org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Quiz</a:t>
            </a:r>
            <a:endParaRPr/>
          </a:p>
        </p:txBody>
      </p:sp>
      <p:sp>
        <p:nvSpPr>
          <p:cNvPr id="141" name="Google Shape;141;p26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How many of you have done</a:t>
            </a:r>
            <a:endParaRPr/>
          </a:p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course on natural language processing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course on deep learning (dl4nlp?)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personal implementation project with Python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personal implementation project on machine learning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7"/>
          <p:cNvSpPr txBox="1"/>
          <p:nvPr>
            <p:ph idx="4294967295"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Mila esker!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/>
        </p:nvSpPr>
        <p:spPr>
          <a:xfrm>
            <a:off x="423750" y="197275"/>
            <a:ext cx="6633900" cy="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2" name="Google Shape;72;p1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Contents</a:t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907675" y="1200150"/>
            <a:ext cx="7779000" cy="339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General Info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Practicalities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Programme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Bibliography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</a:t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408850" y="1207050"/>
            <a:ext cx="8229600" cy="339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Introductory course on Applications for Language Technology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Learning to use popular toolkits: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Out-of-the-box taggers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Train your own, domain-specific, models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Provides resources to start building your own NLP-based applications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are open to </a:t>
            </a:r>
            <a:r>
              <a:rPr lang="en"/>
              <a:t>collaborations</a:t>
            </a:r>
            <a:r>
              <a:rPr lang="en"/>
              <a:t>, both for research or </a:t>
            </a:r>
            <a:r>
              <a:rPr lang="en"/>
              <a:t>transfer to the industry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Research center: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http://www.hitz.eus/</a:t>
            </a: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Research group: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https://www.ixa.eus/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</a:t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9 sessions: 2.5 hours each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Theory (50% approx.)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Practical labs to understand how NLP tools work (50% approx.)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Short break in between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Laboratories: 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“Basic Python programming experience”</a:t>
            </a:r>
            <a:endParaRPr/>
          </a:p>
          <a:p>
            <a:pPr indent="-342900" lvl="1" marL="914400" rtl="0" algn="l">
              <a:spcBef>
                <a:spcPts val="36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Not a requirement but, previous attendance to the</a:t>
            </a:r>
            <a:r>
              <a:rPr lang="en" u="sng">
                <a:solidFill>
                  <a:schemeClr val="hlink"/>
                </a:solidFill>
                <a:hlinkClick r:id="rId3"/>
              </a:rPr>
              <a:t> DL4NLP sister course</a:t>
            </a:r>
            <a:r>
              <a:rPr lang="en"/>
              <a:t> held the previous week will help students to better understand the underlying algorithms of Language Technology applications</a:t>
            </a:r>
            <a:endParaRPr/>
          </a:p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Time might be tight: auto study to review / do labs / </a:t>
            </a:r>
            <a:r>
              <a:rPr lang="en"/>
              <a:t>search</a:t>
            </a:r>
            <a:r>
              <a:rPr lang="en"/>
              <a:t> documentation</a:t>
            </a:r>
            <a:endParaRPr/>
          </a:p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Plenty of time: review slides / labs or extend them to your interests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Objectives</a:t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778000" y="1200150"/>
            <a:ext cx="7908900" cy="339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36550" lvl="0" marL="457200" rtl="0" algn="l">
              <a:lnSpc>
                <a:spcPct val="105000"/>
              </a:lnSpc>
              <a:spcBef>
                <a:spcPts val="36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Introduce the field of Natural Language Processing (NLP) through some of the most popular applications both in academia and industry:</a:t>
            </a:r>
            <a:endParaRPr sz="1700"/>
          </a:p>
          <a:p>
            <a:pPr indent="-33655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b="1" lang="en" sz="1700"/>
              <a:t>Basic techniques</a:t>
            </a:r>
            <a:r>
              <a:rPr lang="en" sz="1700"/>
              <a:t>: Text Classification and Sequence Labelling, Vector-based word representations</a:t>
            </a:r>
            <a:endParaRPr sz="1700"/>
          </a:p>
          <a:p>
            <a:pPr indent="-33655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b="1" lang="en" sz="1700"/>
              <a:t>Tasks: </a:t>
            </a:r>
            <a:r>
              <a:rPr lang="en" sz="1700"/>
              <a:t>Fake news, Opinion Mining, Named Entity Recognition, Shallow Parsing, Argumentation</a:t>
            </a:r>
            <a:endParaRPr sz="1700"/>
          </a:p>
          <a:p>
            <a:pPr indent="-33655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b="1" lang="en" sz="1700"/>
              <a:t>Applications</a:t>
            </a:r>
            <a:r>
              <a:rPr lang="en" sz="1700"/>
              <a:t>: Spacy, Flair, Transformers</a:t>
            </a:r>
            <a:endParaRPr sz="1700"/>
          </a:p>
          <a:p>
            <a:pPr indent="0" lvl="0" marL="0" rtl="0" algn="l">
              <a:lnSpc>
                <a:spcPct val="105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Practical focus based on laboratories and real everyday tasks to learn how to use NLP tools</a:t>
            </a:r>
            <a:endParaRPr sz="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Learning outcomes</a:t>
            </a:r>
            <a:endParaRPr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864450" y="1200150"/>
            <a:ext cx="7822500" cy="339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36550" lvl="0" marL="457200" rtl="0" algn="l">
              <a:lnSpc>
                <a:spcPct val="105000"/>
              </a:lnSpc>
              <a:spcBef>
                <a:spcPts val="36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Being able to use, design and do research on NLP applications based on document classification and sequence labeling, from a multilingual and multi-domain (news, social networks) point of view.</a:t>
            </a:r>
            <a:endParaRPr sz="1700"/>
          </a:p>
          <a:p>
            <a:pPr indent="-3365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To identify the required linguistic resources in order to adapt NLP applications for our own needs.</a:t>
            </a:r>
            <a:endParaRPr sz="1700"/>
          </a:p>
          <a:p>
            <a:pPr indent="-3365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Learning to use various tools and APIs for NLP</a:t>
            </a:r>
            <a:r>
              <a:rPr lang="en" sz="1700"/>
              <a:t> and Machine Translation</a:t>
            </a:r>
            <a:r>
              <a:rPr lang="en" sz="1700"/>
              <a:t>.</a:t>
            </a:r>
            <a:endParaRPr sz="1700"/>
          </a:p>
          <a:p>
            <a:pPr indent="-3365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Autonomy in order to solve practical problems by applying NLP technology.</a:t>
            </a:r>
            <a:endParaRPr sz="15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Practicalities</a:t>
            </a:r>
            <a:endParaRPr/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Labs will be done in two virtual split rooms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should have received a link with your group: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First room (this room)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Second room (please leave this room and move to 2nd room)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Class protocol: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Mic and camera turned off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You can ask questions any time (press the rise hand icon)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Moderator will give you permission to use micro and camera </a:t>
            </a:r>
            <a:endParaRPr/>
          </a:p>
        </p:txBody>
      </p:sp>
      <p:pic>
        <p:nvPicPr>
          <p:cNvPr id="104" name="Google Shape;10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48395" y="2838450"/>
            <a:ext cx="553825" cy="57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53225" y="3376624"/>
            <a:ext cx="898775" cy="43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Attendance control</a:t>
            </a:r>
            <a:endParaRPr/>
          </a:p>
        </p:txBody>
      </p:sp>
      <p:sp>
        <p:nvSpPr>
          <p:cNvPr id="111" name="Google Shape;111;p21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need that you identify when entering with your SURNAME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Otherwise close the window and open a new one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Failing to comply means that we won’t be able to provide attendance certificate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might need to remove SURNAMES not in the list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</a:t>
            </a:r>
            <a:endParaRPr/>
          </a:p>
        </p:txBody>
      </p:sp>
      <p:sp>
        <p:nvSpPr>
          <p:cNvPr id="117" name="Google Shape;117;p22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-317182" lvl="0" marL="457200" rtl="0" algn="l">
              <a:spcBef>
                <a:spcPts val="360"/>
              </a:spcBef>
              <a:spcAft>
                <a:spcPts val="0"/>
              </a:spcAft>
              <a:buSzPct val="100000"/>
              <a:buChar char="●"/>
            </a:pPr>
            <a:r>
              <a:rPr b="1" lang="en"/>
              <a:t>ILTAPP</a:t>
            </a:r>
            <a:r>
              <a:rPr lang="en"/>
              <a:t> </a:t>
            </a:r>
            <a:r>
              <a:rPr lang="en"/>
              <a:t>Independent course: Attendance or Progress certificate</a:t>
            </a:r>
            <a:endParaRPr/>
          </a:p>
          <a:p>
            <a:pPr indent="-317182" lvl="1" marL="914400" rtl="0" algn="l">
              <a:spcBef>
                <a:spcPts val="0"/>
              </a:spcBef>
              <a:spcAft>
                <a:spcPts val="0"/>
              </a:spcAft>
              <a:buSzPct val="128571"/>
              <a:buChar char="○"/>
            </a:pPr>
            <a:r>
              <a:rPr lang="en">
                <a:solidFill>
                  <a:srgbClr val="93C47D"/>
                </a:solidFill>
              </a:rPr>
              <a:t>Attendance</a:t>
            </a:r>
            <a:r>
              <a:rPr lang="en"/>
              <a:t> =&gt; attendance certificate</a:t>
            </a:r>
            <a:endParaRPr/>
          </a:p>
          <a:p>
            <a:pPr indent="-317182" lvl="1" marL="914400" rtl="0" algn="l">
              <a:spcBef>
                <a:spcPts val="0"/>
              </a:spcBef>
              <a:spcAft>
                <a:spcPts val="0"/>
              </a:spcAft>
              <a:buSzPct val="128571"/>
              <a:buChar char="○"/>
            </a:pPr>
            <a:r>
              <a:rPr lang="en"/>
              <a:t>9 labs in class and at home =&gt; </a:t>
            </a:r>
            <a:r>
              <a:rPr lang="en">
                <a:solidFill>
                  <a:srgbClr val="E69138"/>
                </a:solidFill>
              </a:rPr>
              <a:t>progress certificate</a:t>
            </a:r>
            <a:r>
              <a:rPr lang="en"/>
              <a:t>: </a:t>
            </a:r>
            <a:r>
              <a:rPr b="1" lang="en"/>
              <a:t>Deadline:</a:t>
            </a:r>
            <a:r>
              <a:rPr lang="en"/>
              <a:t> prior to next lab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"/>
              <a:t>EMLCT - HAP/LAP students</a:t>
            </a:r>
            <a:r>
              <a:rPr lang="en"/>
              <a:t>:</a:t>
            </a:r>
            <a:endParaRPr/>
          </a:p>
          <a:p>
            <a:pPr indent="-317182" lvl="1" marL="914400" rtl="0" algn="l">
              <a:spcBef>
                <a:spcPts val="0"/>
              </a:spcBef>
              <a:spcAft>
                <a:spcPts val="0"/>
              </a:spcAft>
              <a:buSzPct val="128571"/>
              <a:buChar char="○"/>
            </a:pPr>
            <a:r>
              <a:rPr b="1" lang="en" sz="1400"/>
              <a:t>Labs</a:t>
            </a:r>
            <a:r>
              <a:rPr b="1" lang="en"/>
              <a:t>:</a:t>
            </a:r>
            <a:r>
              <a:rPr lang="en"/>
              <a:t>  Students will be assessed on the activities proposed during the module. Max. 5 points (50%)</a:t>
            </a:r>
            <a:endParaRPr/>
          </a:p>
          <a:p>
            <a:pPr indent="-317182" lvl="1" marL="914400" rtl="0" algn="l">
              <a:spcBef>
                <a:spcPts val="0"/>
              </a:spcBef>
              <a:spcAft>
                <a:spcPts val="0"/>
              </a:spcAft>
              <a:buSzPct val="128571"/>
              <a:buChar char="○"/>
            </a:pPr>
            <a:r>
              <a:rPr b="1" lang="en"/>
              <a:t>Project.</a:t>
            </a:r>
            <a:r>
              <a:rPr lang="en"/>
              <a:t> Students can undertake an optional submodule-specific project of their choice. Max. 3.5 points. (35%). Criteria: initiative, workload (~ 15 hours), application of concepts learned in the course and documentation (2 people group):</a:t>
            </a:r>
            <a:endParaRPr/>
          </a:p>
          <a:p>
            <a:pPr indent="-317182" lvl="2" marL="1828800" rtl="0" algn="l">
              <a:spcBef>
                <a:spcPts val="360"/>
              </a:spcBef>
              <a:spcAft>
                <a:spcPts val="0"/>
              </a:spcAft>
              <a:buSzPct val="128571"/>
              <a:buChar char="■"/>
            </a:pPr>
            <a:r>
              <a:rPr lang="en"/>
              <a:t>February 15: publish project proposals on egela </a:t>
            </a:r>
            <a:endParaRPr/>
          </a:p>
          <a:p>
            <a:pPr indent="-317182" lvl="2" marL="1828800" rtl="0" algn="l">
              <a:spcBef>
                <a:spcPts val="360"/>
              </a:spcBef>
              <a:spcAft>
                <a:spcPts val="0"/>
              </a:spcAft>
              <a:buSzPct val="128571"/>
              <a:buChar char="■"/>
            </a:pPr>
            <a:r>
              <a:rPr lang="en"/>
              <a:t>March 02: Students decide on a project or submodule to work on and notify me</a:t>
            </a:r>
            <a:endParaRPr/>
          </a:p>
          <a:p>
            <a:pPr indent="-317182" lvl="2" marL="1828800" rtl="0" algn="l">
              <a:spcBef>
                <a:spcPts val="360"/>
              </a:spcBef>
              <a:spcAft>
                <a:spcPts val="0"/>
              </a:spcAft>
              <a:buSzPct val="128571"/>
              <a:buChar char="■"/>
            </a:pPr>
            <a:r>
              <a:rPr lang="en"/>
              <a:t>April 7: deadline for submission (submissions after this date will be penalized by 0.5 points)</a:t>
            </a:r>
            <a:endParaRPr/>
          </a:p>
          <a:p>
            <a:pPr indent="-317182" lvl="2" marL="1828800" rtl="0" algn="l">
              <a:spcBef>
                <a:spcPts val="360"/>
              </a:spcBef>
              <a:spcAft>
                <a:spcPts val="0"/>
              </a:spcAft>
              <a:buSzPct val="128571"/>
              <a:buChar char="■"/>
            </a:pPr>
            <a:r>
              <a:rPr lang="en"/>
              <a:t>April 11: hard deadline (no submission will be accepted after this date)</a:t>
            </a:r>
            <a:endParaRPr/>
          </a:p>
          <a:p>
            <a:pPr indent="-298132" lvl="0" marL="914400" rtl="0" algn="l">
              <a:spcBef>
                <a:spcPts val="360"/>
              </a:spcBef>
              <a:spcAft>
                <a:spcPts val="0"/>
              </a:spcAft>
              <a:buSzPct val="100000"/>
              <a:buChar char="●"/>
            </a:pPr>
            <a:r>
              <a:rPr b="1" lang="en" sz="1412"/>
              <a:t>Attendance</a:t>
            </a:r>
            <a:r>
              <a:rPr lang="en" sz="1412"/>
              <a:t>. 1 point if you attend 80% of the classes </a:t>
            </a:r>
            <a:endParaRPr sz="1412"/>
          </a:p>
          <a:p>
            <a:pPr indent="-298132" lvl="0" marL="914400" rtl="0" algn="l">
              <a:spcBef>
                <a:spcPts val="360"/>
              </a:spcBef>
              <a:spcAft>
                <a:spcPts val="0"/>
              </a:spcAft>
              <a:buSzPct val="100000"/>
              <a:buChar char="●"/>
            </a:pPr>
            <a:r>
              <a:rPr b="1" lang="en" sz="1412"/>
              <a:t>Participation.</a:t>
            </a:r>
            <a:r>
              <a:rPr lang="en" sz="1412"/>
              <a:t> The remaining 0.5 points (5%) will be based on the student’s participation in class discussions and activities.</a:t>
            </a:r>
            <a:endParaRPr sz="1412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ILTAPP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