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/YXVTF4Qx6GdxgEcXvZDVAij6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577344-B6C6-4C8F-A54E-1469ECBB6E49}">
  <a:tblStyle styleId="{77577344-B6C6-4C8F-A54E-1469ECBB6E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200ef0a8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200ef0a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2e57bf82a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2e57bf82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2e57bf82a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2e57bf82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1e930598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1e93059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2e57bf82a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2e57bf8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2e57bf82a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2e57bf8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2e57bf82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2e57bf8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2e57bf82a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2e57bf82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2e57bf82a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2e57bf82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2e57bf82a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2e57bf82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1e9305988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1e93059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1e9305988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1e930598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1e930598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1e930598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200ef0a8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200ef0a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2e57bf82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2e57bf8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2e57bf82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2e57bf8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2e57bf82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2e57bf8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1e930598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1e930598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1e9305988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1e930598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2e57bf82a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2e57bf8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2e57bf82a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2e57bf82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uletx/twitter-sentimen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s-ES" sz="4800"/>
              <a:t>Twitter corpus about technology for</a:t>
            </a:r>
            <a:br>
              <a:rPr lang="es-ES" sz="4800"/>
            </a:br>
            <a:r>
              <a:rPr lang="es-ES" sz="4800"/>
              <a:t>sentiment and emotion analysis with automatic and manual annotation</a:t>
            </a:r>
            <a:endParaRPr sz="48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Building Language Resources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Oihane Cantero, Julen Etxaniz and Jose Javier Saiz</a:t>
            </a:r>
            <a:endParaRPr/>
          </a:p>
        </p:txBody>
      </p:sp>
      <p:sp>
        <p:nvSpPr>
          <p:cNvPr id="86" name="Google Shape;86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200ef0a8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Inter Annotator Agreement</a:t>
            </a:r>
            <a:endParaRPr/>
          </a:p>
        </p:txBody>
      </p:sp>
      <p:sp>
        <p:nvSpPr>
          <p:cNvPr id="156" name="Google Shape;156;g11200ef0a8b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157" name="Google Shape;157;g11200ef0a8b_0_0"/>
          <p:cNvGraphicFramePr/>
          <p:nvPr/>
        </p:nvGraphicFramePr>
        <p:xfrm>
          <a:off x="719563" y="189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{77577344-B6C6-4C8F-A54E-1469ECBB6E49}</a:tableStyleId>
              </a:tblPr>
              <a:tblGrid>
                <a:gridCol w="3655875"/>
                <a:gridCol w="1243375"/>
                <a:gridCol w="1311100"/>
                <a:gridCol w="1337525"/>
                <a:gridCol w="1099225"/>
                <a:gridCol w="1046300"/>
                <a:gridCol w="1059475"/>
              </a:tblGrid>
              <a:tr h="6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500"/>
                        <a:t>text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500"/>
                        <a:t>sentiment_</a:t>
                      </a:r>
                      <a:endParaRPr b="1"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500"/>
                        <a:t>julen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500"/>
                        <a:t>sentiment_</a:t>
                      </a:r>
                      <a:endParaRPr b="1"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500"/>
                        <a:t>oihane</a:t>
                      </a:r>
                      <a:endParaRPr b="1" sz="15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500"/>
                        <a:t>sentiment_</a:t>
                      </a:r>
                      <a:endParaRPr b="1"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500"/>
                        <a:t>javier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500"/>
                        <a:t>emotion_</a:t>
                      </a:r>
                      <a:endParaRPr b="1"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500"/>
                        <a:t>julen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500"/>
                        <a:t>emotion_oihane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500"/>
                        <a:t>emotion_javier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just put a CD into my MacBook to burn it and my computer is literally trembling with reawakened recognition 😆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negative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positive</a:t>
                      </a:r>
                      <a:endParaRPr sz="15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negative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anger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joy</a:t>
                      </a:r>
                      <a:endParaRPr sz="15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joy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oh yeah tesla well what about a car that just logs into your tiktok acct and drives you to starbucks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neutral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positive</a:t>
                      </a:r>
                      <a:endParaRPr sz="15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negative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joy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joy</a:t>
                      </a:r>
                      <a:endParaRPr sz="15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anger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#100DaysOfCode Haven’t updated in a while due to not feeling well, just been reviewing some HTML/CSS &amp;amp; JavaScript until I feel better to take on new concepts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Also been watching mock interviews  :)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negative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>
                          <a:solidFill>
                            <a:schemeClr val="dk1"/>
                          </a:solidFill>
                        </a:rPr>
                        <a:t>negative</a:t>
                      </a:r>
                      <a:endParaRPr sz="15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>
                          <a:solidFill>
                            <a:schemeClr val="dk1"/>
                          </a:solidFill>
                        </a:rPr>
                        <a:t>negative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sadness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optimism</a:t>
                      </a:r>
                      <a:endParaRPr sz="15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optimism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2e57bf82a_1_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Inter Annotator Agreement</a:t>
            </a:r>
            <a:endParaRPr/>
          </a:p>
        </p:txBody>
      </p:sp>
      <p:sp>
        <p:nvSpPr>
          <p:cNvPr id="163" name="Google Shape;163;g112e57bf82a_1_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Initial agreement and kappa values for each task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Better than expected with very few guidelines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Not good enough, update guidelines</a:t>
            </a:r>
            <a:endParaRPr/>
          </a:p>
        </p:txBody>
      </p:sp>
      <p:graphicFrame>
        <p:nvGraphicFramePr>
          <p:cNvPr id="164" name="Google Shape;164;g112e57bf82a_1_32"/>
          <p:cNvGraphicFramePr/>
          <p:nvPr/>
        </p:nvGraphicFramePr>
        <p:xfrm>
          <a:off x="1124500" y="398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{77577344-B6C6-4C8F-A54E-1469ECBB6E49}</a:tableStyleId>
              </a:tblPr>
              <a:tblGrid>
                <a:gridCol w="1988600"/>
                <a:gridCol w="1988600"/>
                <a:gridCol w="1988600"/>
                <a:gridCol w="1988600"/>
                <a:gridCol w="19886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sentiment agreement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sentiment kappa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emotion </a:t>
                      </a:r>
                      <a:r>
                        <a:rPr b="1" lang="es-ES"/>
                        <a:t>agreement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emotion </a:t>
                      </a:r>
                      <a:r>
                        <a:rPr b="1" lang="es-ES"/>
                        <a:t>kappa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julen - oihane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0.55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0.33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julen - javier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javier - oihane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average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0.31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g112e57bf82a_1_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2e57bf82a_0_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Updated Guidelines</a:t>
            </a:r>
            <a:endParaRPr/>
          </a:p>
        </p:txBody>
      </p:sp>
      <p:graphicFrame>
        <p:nvGraphicFramePr>
          <p:cNvPr id="171" name="Google Shape;171;g112e57bf82a_0_50"/>
          <p:cNvGraphicFramePr/>
          <p:nvPr/>
        </p:nvGraphicFramePr>
        <p:xfrm>
          <a:off x="952500" y="399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{77577344-B6C6-4C8F-A54E-1469ECBB6E49}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7449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EMOTION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SENTIMENT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Problem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Solution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Problem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Solution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If not sure / No emotion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Less specific: Joy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Irony / Sarcasm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Sentiment opposed to the overall sentiment. Either “positive” or “negative”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Joy / Optimism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More general: Joy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Contradicting sentiments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Overall sentiment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g112e57bf82a_0_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3" name="Google Shape;173;g112e57bf82a_0_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Misunderstanding some words (burn CD)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Misunderstanding some symbols (&amp;lt;3 = &lt;3) (&amp;gt; = &gt;)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Look or ask for the meaning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1e9305988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Adversarial examples</a:t>
            </a:r>
            <a:endParaRPr/>
          </a:p>
        </p:txBody>
      </p:sp>
      <p:sp>
        <p:nvSpPr>
          <p:cNvPr id="179" name="Google Shape;179;g111e9305988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</a:t>
            </a:r>
            <a:r>
              <a:rPr lang="es-ES"/>
              <a:t>reate adversarial tweets automatically if possible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Create adversarial tweets manually if necessary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Measure the impact in the accuracy of the models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The aim is to confuse the models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Keep the manual label, no need to annotate again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For example, substituting words with their synonyms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Add these adversarial examples to our final resource</a:t>
            </a:r>
            <a:endParaRPr/>
          </a:p>
        </p:txBody>
      </p:sp>
      <p:sp>
        <p:nvSpPr>
          <p:cNvPr id="180" name="Google Shape;180;g111e9305988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2e57bf82a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Automatic Analysis</a:t>
            </a:r>
            <a:endParaRPr/>
          </a:p>
        </p:txBody>
      </p:sp>
      <p:sp>
        <p:nvSpPr>
          <p:cNvPr id="186" name="Google Shape;186;g112e57bf82a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Automatic sentiment and emotion analysis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Huggingface Transformers </a:t>
            </a:r>
            <a:r>
              <a:rPr lang="es-ES"/>
              <a:t>fine tuned</a:t>
            </a:r>
            <a:r>
              <a:rPr lang="es-ES"/>
              <a:t> for those tasks (TweetEval)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We select the most probable tag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Pie charts for tag counts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Wordclouds for word frequencies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Comparison with manual annotation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Comparison with adversarial tweets</a:t>
            </a:r>
            <a:endParaRPr/>
          </a:p>
        </p:txBody>
      </p:sp>
      <p:sp>
        <p:nvSpPr>
          <p:cNvPr id="187" name="Google Shape;187;g112e57bf82a_0_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2e57bf82a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Pie charts</a:t>
            </a:r>
            <a:endParaRPr/>
          </a:p>
        </p:txBody>
      </p:sp>
      <p:sp>
        <p:nvSpPr>
          <p:cNvPr id="193" name="Google Shape;193;g112e57bf82a_0_3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Sentiments</a:t>
            </a:r>
            <a:endParaRPr/>
          </a:p>
        </p:txBody>
      </p:sp>
      <p:pic>
        <p:nvPicPr>
          <p:cNvPr id="194" name="Google Shape;194;g112e57bf82a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813" y="2543130"/>
            <a:ext cx="3930375" cy="33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12e57bf82a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2424" y="2518127"/>
            <a:ext cx="4044150" cy="36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12e57bf82a_0_35"/>
          <p:cNvSpPr txBox="1"/>
          <p:nvPr>
            <p:ph idx="2" type="body"/>
          </p:nvPr>
        </p:nvSpPr>
        <p:spPr>
          <a:xfrm>
            <a:off x="6434850" y="1825625"/>
            <a:ext cx="5181600" cy="5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Emotions</a:t>
            </a:r>
            <a:endParaRPr/>
          </a:p>
        </p:txBody>
      </p:sp>
      <p:sp>
        <p:nvSpPr>
          <p:cNvPr id="197" name="Google Shape;197;g112e57bf82a_0_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2e57bf82a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Sentiment wordclouds (all vs neutral)</a:t>
            </a:r>
            <a:endParaRPr/>
          </a:p>
        </p:txBody>
      </p:sp>
      <p:pic>
        <p:nvPicPr>
          <p:cNvPr id="203" name="Google Shape;203;g112e57bf82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75" y="1562250"/>
            <a:ext cx="5132749" cy="51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12e57bf82a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4250" y="1562238"/>
            <a:ext cx="5132749" cy="51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12e57bf82a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2e57bf82a_1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Sentiment wordclouds (negative vs positive)</a:t>
            </a:r>
            <a:endParaRPr/>
          </a:p>
        </p:txBody>
      </p:sp>
      <p:pic>
        <p:nvPicPr>
          <p:cNvPr id="211" name="Google Shape;211;g112e57bf82a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75" y="1825624"/>
            <a:ext cx="4616424" cy="4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112e57bf82a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9525" y="1825635"/>
            <a:ext cx="4616424" cy="462471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12e57bf82a_1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2e57bf82a_1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Emotion wordclouds (anger vs joy)</a:t>
            </a:r>
            <a:endParaRPr/>
          </a:p>
        </p:txBody>
      </p:sp>
      <p:pic>
        <p:nvPicPr>
          <p:cNvPr id="219" name="Google Shape;219;g112e57bf82a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99" y="1569775"/>
            <a:ext cx="5079800" cy="50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112e57bf82a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5349" y="1569780"/>
            <a:ext cx="5079800" cy="508892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12e57bf82a_1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2e57bf82a_1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Emotion wordclouds (sadness vs optimism)</a:t>
            </a:r>
            <a:endParaRPr/>
          </a:p>
        </p:txBody>
      </p:sp>
      <p:pic>
        <p:nvPicPr>
          <p:cNvPr id="227" name="Google Shape;227;g112e57bf82a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99" y="1690813"/>
            <a:ext cx="5003425" cy="50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12e57bf82a_1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524" y="1690817"/>
            <a:ext cx="5003425" cy="501240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112e57bf82a_1_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1e9305988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Index</a:t>
            </a:r>
            <a:endParaRPr/>
          </a:p>
        </p:txBody>
      </p:sp>
      <p:sp>
        <p:nvSpPr>
          <p:cNvPr id="92" name="Google Shape;92;g111e9305988_0_3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1. </a:t>
            </a:r>
            <a:r>
              <a:rPr lang="es-ES"/>
              <a:t>Description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2. Examples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3. Methodology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4. Data Statement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5. License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6. </a:t>
            </a:r>
            <a:r>
              <a:rPr lang="es-ES"/>
              <a:t>Guidelines</a:t>
            </a:r>
            <a:endParaRPr/>
          </a:p>
        </p:txBody>
      </p:sp>
      <p:sp>
        <p:nvSpPr>
          <p:cNvPr id="93" name="Google Shape;93;g111e9305988_0_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4" name="Google Shape;94;g111e9305988_0_3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7</a:t>
            </a:r>
            <a:r>
              <a:rPr lang="es-ES"/>
              <a:t>. Inter Annotator Agreement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8. </a:t>
            </a:r>
            <a:r>
              <a:rPr lang="es-ES"/>
              <a:t>Adversarial examples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9. Automatic analysis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10. Visualization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11. Remaining work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12. Conclusions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1e9305988_0_6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Remaining work</a:t>
            </a:r>
            <a:endParaRPr/>
          </a:p>
        </p:txBody>
      </p:sp>
      <p:sp>
        <p:nvSpPr>
          <p:cNvPr id="235" name="Google Shape;235;g111e9305988_0_6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Annotate ITA tweets with new guidelines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Recalculate ITA measures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Annotate 40 tweets individually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Create adversarial tweets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Compare manual and automatic annotation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Compare adversarial results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Pie charts and wordclouds for manual annotation</a:t>
            </a:r>
            <a:endParaRPr/>
          </a:p>
        </p:txBody>
      </p:sp>
      <p:sp>
        <p:nvSpPr>
          <p:cNvPr id="236" name="Google Shape;236;g111e9305988_0_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1e9305988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Conclusions</a:t>
            </a:r>
            <a:endParaRPr/>
          </a:p>
        </p:txBody>
      </p:sp>
      <p:sp>
        <p:nvSpPr>
          <p:cNvPr id="242" name="Google Shape;242;g111e9305988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Annotation is more difficult than we thought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Sentiment annotation easier than emotion annotation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Defining good guidelines is important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Creating good adversarial examples automatically is difficult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Visualization is very helpful to identify patterns</a:t>
            </a:r>
            <a:endParaRPr/>
          </a:p>
        </p:txBody>
      </p:sp>
      <p:sp>
        <p:nvSpPr>
          <p:cNvPr id="243" name="Google Shape;243;g111e9305988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200ef0a8b_0_1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Thank you!</a:t>
            </a:r>
            <a:endParaRPr/>
          </a:p>
        </p:txBody>
      </p:sp>
      <p:sp>
        <p:nvSpPr>
          <p:cNvPr id="249" name="Google Shape;249;g11200ef0a8b_0_1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1200ef0a8b_0_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2e57bf82a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Description</a:t>
            </a:r>
            <a:endParaRPr/>
          </a:p>
        </p:txBody>
      </p:sp>
      <p:sp>
        <p:nvSpPr>
          <p:cNvPr id="100" name="Google Shape;100;g112e57bf82a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140 monolingual tweets in English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Topic: Technology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Sentiment analysis (positive, negative, neutral)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Emotion detection (joy, sadness, anger, optimism)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Automatic and manual annotation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Regular text and adversarial text</a:t>
            </a:r>
            <a:endParaRPr/>
          </a:p>
        </p:txBody>
      </p:sp>
      <p:sp>
        <p:nvSpPr>
          <p:cNvPr id="101" name="Google Shape;101;g112e57bf82a_0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2e57bf82a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Examples</a:t>
            </a:r>
            <a:endParaRPr/>
          </a:p>
        </p:txBody>
      </p:sp>
      <p:graphicFrame>
        <p:nvGraphicFramePr>
          <p:cNvPr id="107" name="Google Shape;107;g112e57bf82a_0_5"/>
          <p:cNvGraphicFramePr/>
          <p:nvPr/>
        </p:nvGraphicFramePr>
        <p:xfrm>
          <a:off x="121613" y="181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{77577344-B6C6-4C8F-A54E-1469ECBB6E49}</a:tableStyleId>
              </a:tblPr>
              <a:tblGrid>
                <a:gridCol w="1011250"/>
                <a:gridCol w="3354275"/>
                <a:gridCol w="1300400"/>
                <a:gridCol w="1029275"/>
                <a:gridCol w="975675"/>
                <a:gridCol w="1223450"/>
                <a:gridCol w="987325"/>
                <a:gridCol w="1027500"/>
                <a:gridCol w="1039600"/>
              </a:tblGrid>
              <a:tr h="42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500"/>
                        <a:t>id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500"/>
                        <a:t>text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500"/>
                        <a:t>adversarial_text</a:t>
                      </a:r>
                      <a:endParaRPr b="1" sz="15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500"/>
                        <a:t>sentiment_manual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500"/>
                        <a:t>sentiment_auto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500"/>
                        <a:t>sentiment_auto_adv</a:t>
                      </a:r>
                      <a:endParaRPr b="1" sz="15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500"/>
                        <a:t>emotion_manual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500"/>
                        <a:t>emotion_auto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500"/>
                        <a:t>emotion_auto_adv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1488301060334759939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500">
                          <a:solidFill>
                            <a:schemeClr val="dk1"/>
                          </a:solidFill>
                        </a:rPr>
                        <a:t>just put a </a:t>
                      </a:r>
                      <a:r>
                        <a:rPr b="1" lang="es-ES" sz="1500">
                          <a:solidFill>
                            <a:schemeClr val="dk1"/>
                          </a:solidFill>
                        </a:rPr>
                        <a:t>CD</a:t>
                      </a:r>
                      <a:r>
                        <a:rPr lang="es-ES" sz="1500">
                          <a:solidFill>
                            <a:schemeClr val="dk1"/>
                          </a:solidFill>
                        </a:rPr>
                        <a:t> into my MacBook to burn it and my computer is literally trembling with reawakened recognition 😆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500">
                          <a:solidFill>
                            <a:schemeClr val="dk1"/>
                          </a:solidFill>
                        </a:rPr>
                        <a:t>just put a </a:t>
                      </a:r>
                      <a:r>
                        <a:rPr b="1" lang="es-ES" sz="1500">
                          <a:solidFill>
                            <a:schemeClr val="dk1"/>
                          </a:solidFill>
                        </a:rPr>
                        <a:t>compact disk</a:t>
                      </a:r>
                      <a:r>
                        <a:rPr lang="es-ES" sz="1500">
                          <a:solidFill>
                            <a:schemeClr val="dk1"/>
                          </a:solidFill>
                        </a:rPr>
                        <a:t> into…</a:t>
                      </a:r>
                      <a:endParaRPr sz="15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negative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positive (0.532)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positive (0.658)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joy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joy (0.921)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joy (0.725)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1488301057650438144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500">
                          <a:solidFill>
                            <a:schemeClr val="dk1"/>
                          </a:solidFill>
                        </a:rPr>
                        <a:t>oh yeah tesla well what about a </a:t>
                      </a:r>
                      <a:r>
                        <a:rPr b="1" lang="es-ES" sz="1500">
                          <a:solidFill>
                            <a:schemeClr val="dk1"/>
                          </a:solidFill>
                        </a:rPr>
                        <a:t>car </a:t>
                      </a:r>
                      <a:r>
                        <a:rPr lang="es-ES" sz="1500">
                          <a:solidFill>
                            <a:schemeClr val="dk1"/>
                          </a:solidFill>
                        </a:rPr>
                        <a:t>that just logs into your tiktok acct and drives you to starbucks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500">
                          <a:solidFill>
                            <a:schemeClr val="dk1"/>
                          </a:solidFill>
                        </a:rPr>
                        <a:t>…</a:t>
                      </a:r>
                      <a:r>
                        <a:rPr lang="es-ES" sz="1500">
                          <a:solidFill>
                            <a:schemeClr val="dk1"/>
                          </a:solidFill>
                        </a:rPr>
                        <a:t>about a </a:t>
                      </a:r>
                      <a:r>
                        <a:rPr b="1" lang="es-ES" sz="1500">
                          <a:solidFill>
                            <a:schemeClr val="dk1"/>
                          </a:solidFill>
                        </a:rPr>
                        <a:t>automobile</a:t>
                      </a:r>
                      <a:r>
                        <a:rPr lang="es-ES" sz="1500">
                          <a:solidFill>
                            <a:schemeClr val="dk1"/>
                          </a:solidFill>
                        </a:rPr>
                        <a:t> that…</a:t>
                      </a:r>
                      <a:endParaRPr sz="15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neutral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neutral (0.655)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neutral (0.782)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joy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joy (0.450)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optimism </a:t>
                      </a:r>
                      <a:r>
                        <a:rPr lang="es-ES" sz="1500"/>
                        <a:t>(0.433)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1488301040160043008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500">
                          <a:solidFill>
                            <a:schemeClr val="dk1"/>
                          </a:solidFill>
                        </a:rPr>
                        <a:t>#100DaysOfCode Haven’t updated in a while due to not feeling well, just been reviewing some HTML/CSS &amp;amp; JavaScript until I feel better to take on new concepts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>
                          <a:solidFill>
                            <a:schemeClr val="dk1"/>
                          </a:solidFill>
                        </a:rPr>
                        <a:t>Also been </a:t>
                      </a:r>
                      <a:r>
                        <a:rPr b="1" lang="es-ES" sz="1500">
                          <a:solidFill>
                            <a:schemeClr val="dk1"/>
                          </a:solidFill>
                        </a:rPr>
                        <a:t>watching</a:t>
                      </a:r>
                      <a:r>
                        <a:rPr lang="es-ES" sz="1500">
                          <a:solidFill>
                            <a:schemeClr val="dk1"/>
                          </a:solidFill>
                        </a:rPr>
                        <a:t> mock interviews  :)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>
                          <a:solidFill>
                            <a:schemeClr val="dk1"/>
                          </a:solidFill>
                        </a:rPr>
                        <a:t>…</a:t>
                      </a:r>
                      <a:r>
                        <a:rPr lang="es-ES" sz="1500">
                          <a:solidFill>
                            <a:schemeClr val="dk1"/>
                          </a:solidFill>
                        </a:rPr>
                        <a:t>been </a:t>
                      </a:r>
                      <a:r>
                        <a:rPr b="1" lang="es-ES" sz="1500">
                          <a:solidFill>
                            <a:schemeClr val="dk1"/>
                          </a:solidFill>
                        </a:rPr>
                        <a:t>viewing </a:t>
                      </a:r>
                      <a:r>
                        <a:rPr lang="es-ES" sz="1500">
                          <a:solidFill>
                            <a:schemeClr val="dk1"/>
                          </a:solidFill>
                        </a:rPr>
                        <a:t>mock interviews  :)</a:t>
                      </a:r>
                      <a:endParaRPr sz="15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negative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neutral (0.500)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positive </a:t>
                      </a:r>
                      <a:r>
                        <a:rPr lang="es-ES" sz="1500"/>
                        <a:t>(0.465)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optimism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sadness (0.691)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/>
                        <a:t>sadness </a:t>
                      </a:r>
                      <a:r>
                        <a:rPr lang="es-ES" sz="1500"/>
                        <a:t>(0.536)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g112e57bf82a_0_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2e57bf82a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Methodology</a:t>
            </a:r>
            <a:endParaRPr/>
          </a:p>
        </p:txBody>
      </p:sp>
      <p:sp>
        <p:nvSpPr>
          <p:cNvPr id="114" name="Google Shape;114;g112e57bf82a_0_20"/>
          <p:cNvSpPr txBox="1"/>
          <p:nvPr>
            <p:ph idx="1" type="body"/>
          </p:nvPr>
        </p:nvSpPr>
        <p:spPr>
          <a:xfrm>
            <a:off x="838200" y="1847988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140 tweets about technology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Exclude retweets, replies, quotes, links to avoid repetitions or spam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20 annotations in common for ITA and guidelines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40 annotations individually after deciding guidelines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Compare manual and automatic annotations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Compare automatic annotations of adversarial examples</a:t>
            </a:r>
            <a:endParaRPr/>
          </a:p>
        </p:txBody>
      </p:sp>
      <p:sp>
        <p:nvSpPr>
          <p:cNvPr id="115" name="Google Shape;115;g112e57bf82a_0_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1e9305988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Data Statement</a:t>
            </a:r>
            <a:endParaRPr/>
          </a:p>
        </p:txBody>
      </p:sp>
      <p:sp>
        <p:nvSpPr>
          <p:cNvPr id="121" name="Google Shape;121;g111e9305988_0_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122" name="Google Shape;122;g111e9305988_0_36"/>
          <p:cNvGraphicFramePr/>
          <p:nvPr/>
        </p:nvGraphicFramePr>
        <p:xfrm>
          <a:off x="444700" y="14724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{77577344-B6C6-4C8F-A54E-1469ECBB6E49}</a:tableStyleId>
              </a:tblPr>
              <a:tblGrid>
                <a:gridCol w="4143025"/>
                <a:gridCol w="1431700"/>
                <a:gridCol w="5890825"/>
              </a:tblGrid>
              <a:tr h="926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800"/>
                        <a:t>Curation Rationale</a:t>
                      </a:r>
                      <a:endParaRPr b="1"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/>
                        <a:t>Obtain opinions with </a:t>
                      </a:r>
                      <a:endParaRPr sz="2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/>
                        <a:t>pronounced sentiments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800"/>
                        <a:t>Language Variety</a:t>
                      </a:r>
                      <a:endParaRPr b="1"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/>
                        <a:t>English BCP 47 code (en)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/>
                        <a:t>Male (70.4%)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800"/>
                        <a:t>Speaker Demographic </a:t>
                      </a:r>
                      <a:endParaRPr b="1"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/>
                        <a:t>18 - 49 years old (78.7%)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/>
                        <a:t>United States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2800">
                          <a:solidFill>
                            <a:schemeClr val="dk1"/>
                          </a:solidFill>
                        </a:rPr>
                        <a:t>Speech Situation</a:t>
                      </a:r>
                      <a:endParaRPr b="1"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/>
                        <a:t>Spontaneous; Time sensitive text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2800"/>
                        <a:t>Text Characteristics</a:t>
                      </a:r>
                      <a:endParaRPr b="1"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/>
                        <a:t>Context “Interests and Hobbies: Technology''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3" name="Google Shape;123;g111e9305988_0_36"/>
          <p:cNvCxnSpPr/>
          <p:nvPr/>
        </p:nvCxnSpPr>
        <p:spPr>
          <a:xfrm>
            <a:off x="4662950" y="6155000"/>
            <a:ext cx="966300" cy="1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g111e9305988_0_36"/>
          <p:cNvCxnSpPr/>
          <p:nvPr/>
        </p:nvCxnSpPr>
        <p:spPr>
          <a:xfrm>
            <a:off x="4662950" y="5316925"/>
            <a:ext cx="966300" cy="1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g111e9305988_0_36"/>
          <p:cNvCxnSpPr/>
          <p:nvPr/>
        </p:nvCxnSpPr>
        <p:spPr>
          <a:xfrm>
            <a:off x="4662950" y="4044388"/>
            <a:ext cx="966300" cy="1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g111e9305988_0_36"/>
          <p:cNvCxnSpPr/>
          <p:nvPr/>
        </p:nvCxnSpPr>
        <p:spPr>
          <a:xfrm>
            <a:off x="4662950" y="2860863"/>
            <a:ext cx="966300" cy="1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g111e9305988_0_36"/>
          <p:cNvCxnSpPr/>
          <p:nvPr/>
        </p:nvCxnSpPr>
        <p:spPr>
          <a:xfrm>
            <a:off x="4662950" y="2000350"/>
            <a:ext cx="966300" cy="1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g111e9305988_0_36"/>
          <p:cNvCxnSpPr/>
          <p:nvPr/>
        </p:nvCxnSpPr>
        <p:spPr>
          <a:xfrm flipH="1" rot="10800000">
            <a:off x="4662950" y="3485525"/>
            <a:ext cx="866100" cy="55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g111e9305988_0_36"/>
          <p:cNvCxnSpPr/>
          <p:nvPr/>
        </p:nvCxnSpPr>
        <p:spPr>
          <a:xfrm>
            <a:off x="4662950" y="4044425"/>
            <a:ext cx="840900" cy="58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1e9305988_0_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License</a:t>
            </a:r>
            <a:endParaRPr/>
          </a:p>
        </p:txBody>
      </p:sp>
      <p:sp>
        <p:nvSpPr>
          <p:cNvPr id="135" name="Google Shape;135;g111e9305988_0_5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The resource and code are publicly available at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GitHub</a:t>
            </a:r>
            <a:r>
              <a:rPr lang="es-ES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Problems with new Twitter policy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Remove tweet text and only keep ID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The code is licensed under the MIT open source license.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Non-code materials provided under terms of the CC BY 4.0</a:t>
            </a:r>
            <a:r>
              <a:rPr lang="es-ES"/>
              <a:t> license</a:t>
            </a:r>
            <a:r>
              <a:rPr lang="es-ES"/>
              <a:t>.</a:t>
            </a:r>
            <a:endParaRPr/>
          </a:p>
        </p:txBody>
      </p:sp>
      <p:sp>
        <p:nvSpPr>
          <p:cNvPr id="136" name="Google Shape;136;g111e9305988_0_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2e57bf82a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Initial Guidelines</a:t>
            </a:r>
            <a:endParaRPr/>
          </a:p>
        </p:txBody>
      </p:sp>
      <p:sp>
        <p:nvSpPr>
          <p:cNvPr id="142" name="Google Shape;142;g112e57bf82a_0_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Select only one label for each task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Read one tweet and annotate sentiment and emotion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3 labels for </a:t>
            </a:r>
            <a:r>
              <a:rPr lang="es-ES"/>
              <a:t>sentiment (positive, negative, neutral)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4 labels for emotion (joy, anger, sadness, optimism)</a:t>
            </a:r>
            <a:endParaRPr/>
          </a:p>
        </p:txBody>
      </p:sp>
      <p:sp>
        <p:nvSpPr>
          <p:cNvPr id="143" name="Google Shape;143;g112e57bf82a_0_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2e57bf82a_0_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Inter Annotator Agreement</a:t>
            </a:r>
            <a:endParaRPr/>
          </a:p>
        </p:txBody>
      </p:sp>
      <p:sp>
        <p:nvSpPr>
          <p:cNvPr id="149" name="Google Shape;149;g112e57bf82a_0_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20 annotations in common for ITA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Calculate agreement and kappa in sentiment and emotions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Look at individual examples for disagreement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Update guidelines if necessary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Repeat annotation with new guidelines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Recalculate agreement and kappa to see improvement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Select the majority class for the final corpus</a:t>
            </a:r>
            <a:endParaRPr/>
          </a:p>
        </p:txBody>
      </p:sp>
      <p:sp>
        <p:nvSpPr>
          <p:cNvPr id="150" name="Google Shape;150;g112e57bf82a_0_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2022-02-04T20:00:07Z</dcterms:created>
  <dc:creator>Julen Etxaniz Aragoneses</dc:creator>
</cp:coreProperties>
</file>