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h8wjDoQVJzXT/N0GG5+rnrLlUN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E8328BC-C7E2-4EE8-BECD-347CB56EA330}">
  <a:tblStyle styleId="{0E8328BC-C7E2-4EE8-BECD-347CB56EA3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2e57bf82a_1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2e57bf82a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2e57bf82a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2e57bf82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2e57bf82a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2e57bf82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2e57bf82a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2e57bf82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2e57bf82a_1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12e57bf82a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2e57bf82a_1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2e57bf82a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2e57bf82a_1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2e57bf82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2e57bf82a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2e57bf82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2e57bf82a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2e57bf82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2e57bf82a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2e57bf82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2e57bf82a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2e57bf82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2e57bf82a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2e57bf82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2e57bf82a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2e57bf82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2e57bf82a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2e57bf82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2e57bf82a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2e57bf82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s-ES" sz="4800"/>
              <a:t>Twitter corpus about technology for</a:t>
            </a:r>
            <a:br>
              <a:rPr lang="es-ES" sz="4800"/>
            </a:br>
            <a:r>
              <a:rPr lang="es-ES" sz="4800"/>
              <a:t>sentiment and emotion analysis with automatic and manual annotation</a:t>
            </a:r>
            <a:endParaRPr sz="4800"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ES"/>
              <a:t>Building Language Resources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ES"/>
              <a:t>Oihane Cantero, Julen Etxaniz and Jose Javier Saiz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2e57bf82a_1_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Inter Annotator Agreement</a:t>
            </a:r>
            <a:endParaRPr/>
          </a:p>
        </p:txBody>
      </p:sp>
      <p:sp>
        <p:nvSpPr>
          <p:cNvPr id="139" name="Google Shape;139;g112e57bf82a_1_3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Agreement and kappa values for each task</a:t>
            </a:r>
            <a:endParaRPr/>
          </a:p>
        </p:txBody>
      </p:sp>
      <p:graphicFrame>
        <p:nvGraphicFramePr>
          <p:cNvPr id="140" name="Google Shape;140;g112e57bf82a_1_32"/>
          <p:cNvGraphicFramePr/>
          <p:nvPr/>
        </p:nvGraphicFramePr>
        <p:xfrm>
          <a:off x="952500" y="334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{0E8328BC-C7E2-4EE8-BECD-347CB56EA330}</a:tableStyleId>
              </a:tblPr>
              <a:tblGrid>
                <a:gridCol w="2057400"/>
                <a:gridCol w="2057400"/>
                <a:gridCol w="2057400"/>
                <a:gridCol w="2057400"/>
                <a:gridCol w="2057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sentiment agreement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sentiment kappa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emotion </a:t>
                      </a:r>
                      <a:r>
                        <a:rPr b="1" lang="es-ES"/>
                        <a:t>agreement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emotion </a:t>
                      </a:r>
                      <a:r>
                        <a:rPr b="1" lang="es-ES"/>
                        <a:t>kappa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julen - oihane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0.70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0.54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0.55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0.33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julen - javier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0.60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0.40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0.40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0.13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javier - oihane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0.60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0.39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0.65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0.46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average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>
                          <a:solidFill>
                            <a:schemeClr val="dk1"/>
                          </a:solidFill>
                        </a:rPr>
                        <a:t>0.63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0.44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>
                          <a:solidFill>
                            <a:schemeClr val="dk1"/>
                          </a:solidFill>
                        </a:rPr>
                        <a:t>0.53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0.31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2e57bf82a_0_4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Automatic Analysis</a:t>
            </a:r>
            <a:endParaRPr/>
          </a:p>
        </p:txBody>
      </p:sp>
      <p:sp>
        <p:nvSpPr>
          <p:cNvPr id="146" name="Google Shape;146;g112e57bf82a_0_4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Automatic sentiment and emotion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Huggingface Tranformers finetuned for those tasks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These models return the probability of each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We select the most probable tag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Pie charts for tag counts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Wordclous for word frequencies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2e57bf82a_0_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Pie charts</a:t>
            </a:r>
            <a:endParaRPr/>
          </a:p>
        </p:txBody>
      </p:sp>
      <p:sp>
        <p:nvSpPr>
          <p:cNvPr id="152" name="Google Shape;152;g112e57bf82a_0_35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Sentiments</a:t>
            </a:r>
            <a:endParaRPr/>
          </a:p>
        </p:txBody>
      </p:sp>
      <p:pic>
        <p:nvPicPr>
          <p:cNvPr id="153" name="Google Shape;153;g112e57bf82a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813" y="2543130"/>
            <a:ext cx="3930375" cy="334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112e57bf82a_0_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2424" y="2518127"/>
            <a:ext cx="4044150" cy="360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112e57bf82a_0_35"/>
          <p:cNvSpPr txBox="1"/>
          <p:nvPr>
            <p:ph idx="2" type="body"/>
          </p:nvPr>
        </p:nvSpPr>
        <p:spPr>
          <a:xfrm>
            <a:off x="6434850" y="1825625"/>
            <a:ext cx="5181600" cy="55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Emotions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2e57bf82a_1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Sentiment wordclouds (all vs neutral)</a:t>
            </a:r>
            <a:endParaRPr/>
          </a:p>
        </p:txBody>
      </p:sp>
      <p:sp>
        <p:nvSpPr>
          <p:cNvPr id="161" name="Google Shape;161;g112e57bf82a_1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g112e57bf82a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375" y="1562250"/>
            <a:ext cx="5132749" cy="514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112e57bf82a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4250" y="1562238"/>
            <a:ext cx="5132749" cy="5141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2e57bf82a_1_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Sentiment wordclouds (negative vs positive)</a:t>
            </a:r>
            <a:endParaRPr/>
          </a:p>
        </p:txBody>
      </p:sp>
      <p:sp>
        <p:nvSpPr>
          <p:cNvPr id="169" name="Google Shape;169;g112e57bf82a_1_1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g112e57bf82a_1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375" y="1825624"/>
            <a:ext cx="4616424" cy="462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112e57bf82a_1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9525" y="1825635"/>
            <a:ext cx="4616424" cy="4624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2e57bf82a_1_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Emotion wordclouds (anger vs joy)</a:t>
            </a:r>
            <a:endParaRPr/>
          </a:p>
        </p:txBody>
      </p:sp>
      <p:sp>
        <p:nvSpPr>
          <p:cNvPr id="177" name="Google Shape;177;g112e57bf82a_1_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g112e57bf82a_1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199" y="1569775"/>
            <a:ext cx="5079800" cy="508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112e57bf82a_1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5349" y="1569780"/>
            <a:ext cx="5079800" cy="5088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2e57bf82a_1_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Emotion wordclouds (sadness vs optimism)</a:t>
            </a:r>
            <a:endParaRPr/>
          </a:p>
        </p:txBody>
      </p:sp>
      <p:sp>
        <p:nvSpPr>
          <p:cNvPr id="185" name="Google Shape;185;g112e57bf82a_1_2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g112e57bf82a_1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199" y="1690813"/>
            <a:ext cx="5003425" cy="501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112e57bf82a_1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8524" y="1690817"/>
            <a:ext cx="5003425" cy="5012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2e57bf82a_0_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Description</a:t>
            </a:r>
            <a:endParaRPr/>
          </a:p>
        </p:txBody>
      </p:sp>
      <p:sp>
        <p:nvSpPr>
          <p:cNvPr id="91" name="Google Shape;91;g112e57bf82a_0_1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Monolingual: English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Topic: Technology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Sentiment analysis (positive, negative, neutral) and emotion detection (joy, sadness, anger, optimism)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Automatic and manual annotation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Regular text and adversarial text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2e57bf82a_0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Dataset slice example</a:t>
            </a:r>
            <a:endParaRPr/>
          </a:p>
        </p:txBody>
      </p:sp>
      <p:graphicFrame>
        <p:nvGraphicFramePr>
          <p:cNvPr id="97" name="Google Shape;97;g112e57bf82a_0_5"/>
          <p:cNvGraphicFramePr/>
          <p:nvPr/>
        </p:nvGraphicFramePr>
        <p:xfrm>
          <a:off x="750425" y="231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{0E8328BC-C7E2-4EE8-BECD-347CB56EA330}</a:tableStyleId>
              </a:tblPr>
              <a:tblGrid>
                <a:gridCol w="1469575"/>
                <a:gridCol w="1469575"/>
                <a:gridCol w="1469575"/>
                <a:gridCol w="1394325"/>
                <a:gridCol w="1663000"/>
                <a:gridCol w="1351375"/>
                <a:gridCol w="1469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text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adversarial_text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sentiment_auto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sentiment_annotator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emotion_auto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emotion_annotator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1488301060334759939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just put a CD into my MacBook to burn it and m...	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positive (0.532)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positive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joy (0.921)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joy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1488301057650438144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oh yeah tesla well what about a car that just 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neutral (0.655)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neutral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joy (0.450)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anger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1488301040160043008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#100DaysOfCode Haven’t updated in a while due 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neutral (0.500)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neutral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sadness (0.691)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joy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2e57bf82a_0_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Objective</a:t>
            </a:r>
            <a:endParaRPr/>
          </a:p>
        </p:txBody>
      </p:sp>
      <p:sp>
        <p:nvSpPr>
          <p:cNvPr id="103" name="Google Shape;103;g112e57bf82a_0_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Compare automatic and manual annotation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Compare performance with adversarial instances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2e57bf82a_0_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Methodology</a:t>
            </a:r>
            <a:endParaRPr/>
          </a:p>
        </p:txBody>
      </p:sp>
      <p:sp>
        <p:nvSpPr>
          <p:cNvPr id="109" name="Google Shape;109;g112e57bf82a_0_2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140 tweets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Exclude retweets, replies, quotes, links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To get better tweets and avoid spams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20 annotations in common + 40 individually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Compare with automatic annotations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2e57bf82a_0_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Methodology</a:t>
            </a:r>
            <a:endParaRPr/>
          </a:p>
        </p:txBody>
      </p:sp>
      <p:sp>
        <p:nvSpPr>
          <p:cNvPr id="115" name="Google Shape;115;g112e57bf82a_0_2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20 annotations in common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To calculate inter annotator agreement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To make modifications in the guideline</a:t>
            </a:r>
            <a:r>
              <a:rPr lang="es-ES"/>
              <a:t>s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Adversarial examples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To see if automatic annotation changes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2e57bf82a_0_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Guidelines</a:t>
            </a:r>
            <a:endParaRPr/>
          </a:p>
        </p:txBody>
      </p:sp>
      <p:sp>
        <p:nvSpPr>
          <p:cNvPr id="121" name="Google Shape;121;g112e57bf82a_0_3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2e57bf82a_0_5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Guidelines for </a:t>
            </a:r>
            <a:endParaRPr/>
          </a:p>
        </p:txBody>
      </p:sp>
      <p:graphicFrame>
        <p:nvGraphicFramePr>
          <p:cNvPr id="127" name="Google Shape;127;g112e57bf82a_0_50"/>
          <p:cNvGraphicFramePr/>
          <p:nvPr/>
        </p:nvGraphicFramePr>
        <p:xfrm>
          <a:off x="952500" y="202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{0E8328BC-C7E2-4EE8-BECD-347CB56EA330}</a:tableStyleId>
              </a:tblPr>
              <a:tblGrid>
                <a:gridCol w="2571750"/>
                <a:gridCol w="2571750"/>
                <a:gridCol w="2571750"/>
                <a:gridCol w="2571750"/>
              </a:tblGrid>
              <a:tr h="7449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EMOTION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SENTIMENT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If not sure / No emotion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Less specific: Joy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Irony / Sarcasm: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Sentiment opposed to the overall sentiment. Either “positive” or “negative”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Joy / Optimism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More general: Joy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Contradicting sentiments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Overall sentiment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2e57bf82a_0_4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Inter Annotator Agreement</a:t>
            </a:r>
            <a:endParaRPr/>
          </a:p>
        </p:txBody>
      </p:sp>
      <p:sp>
        <p:nvSpPr>
          <p:cNvPr id="133" name="Google Shape;133;g112e57bf82a_0_4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Agreement in sentiment and emotions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20 annotations in common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ITA between us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40 individual annotations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ITA between the annotator and the automatic annotation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2022-02-04T20:00:07Z</dcterms:created>
  <dc:creator>Julen Etxaniz Aragoneses</dc:creator>
</cp:coreProperties>
</file>