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7" r:id="rId11"/>
    <p:sldId id="265" r:id="rId12"/>
    <p:sldId id="266" r:id="rId13"/>
    <p:sldId id="264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49400-C1DD-411E-948A-A21658ECE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2002F6-C9D7-4617-810B-EE8FA22D3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85EA75-FADD-4456-95EB-E995FCB0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F102-5F4C-428F-84D9-3D6CAC870451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21EEB9-2A9D-4E80-ABCD-BC90327E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E93C81-6E1F-430D-ABC4-11FEDBD6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822A-3E9D-424F-B22D-FE2F0CDF14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32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39AD4-84C9-4F65-9F51-D2BEC259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B8D68F-F543-41C2-A843-C90E7E42D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2C9E1F-4B72-48E3-B340-2596CFC8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F102-5F4C-428F-84D9-3D6CAC870451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C4D7BD-EDD0-43B2-9E1A-1A73B80E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CA7090-CA4B-40C7-B530-C941437D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822A-3E9D-424F-B22D-FE2F0CDF14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238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F725A8-0AAD-4591-B81C-90C2A25F1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2F1456-D785-4A55-A8B7-9F3BD072F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FCC0DC-0049-46F8-B18F-14AFE310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F102-5F4C-428F-84D9-3D6CAC870451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922C87-E4DC-45AD-8606-54537327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7D3D00-C94C-4F97-933D-91232DB6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822A-3E9D-424F-B22D-FE2F0CDF14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04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0B6AD-8D79-4B23-9D11-1AD72088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B25BD8-1DDF-4648-8ADF-496B400AA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D5EADA-880D-4BD8-98F9-BECF012D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F102-5F4C-428F-84D9-3D6CAC870451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D0CE99-B2D8-4AC5-B288-BE842068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96317B-3796-48A0-9155-4C718DFB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822A-3E9D-424F-B22D-FE2F0CDF14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783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F27AF-1A77-474A-94EE-CD62DC26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A9FFD5-B306-4E26-8003-46BF17E7D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CE0D8-B85C-495A-AC89-4F0B8A50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F102-5F4C-428F-84D9-3D6CAC870451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CEAD18-3962-4DBB-AD99-95894A1F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DB3A9E-EF55-494A-A596-40BCB9A1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822A-3E9D-424F-B22D-FE2F0CDF14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009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1FF25-E9FE-4606-8939-48B036B8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64A39-D0F6-4145-9515-A91638DA1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1C8CF0-EC07-4E62-9B69-6BD448840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C0D75E-C360-4360-8B69-59A129EB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F102-5F4C-428F-84D9-3D6CAC870451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11CD5A-D205-4C54-A237-96C58D96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35B86B-DBEB-439D-9284-B4E75B4C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822A-3E9D-424F-B22D-FE2F0CDF14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33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02691-4F6C-4B91-BE36-B7D4B4E4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E960FF-AC7F-4E04-AADA-9F0A51D2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DCD18D-76FC-4CEF-A834-4FA85FF81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278DA44-6B09-4CE9-887F-F07703D3E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15DB65-5D01-4747-8915-6050D0038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7EA9D1-9B5C-4AA6-BD35-0F22FD2D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F102-5F4C-428F-84D9-3D6CAC870451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EEDF057-B152-43A4-9843-DBD17C90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9D1C83-49E6-4445-B316-61A3B89F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822A-3E9D-424F-B22D-FE2F0CDF14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33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E006F-8BA2-44F5-8834-7D8E251A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5ED316-3B44-4F6E-99DC-4217D5958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F102-5F4C-428F-84D9-3D6CAC870451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E1C29D-CFE3-4C76-86B7-4CEC7D41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C558B7-9481-4B6F-B716-D56F89C5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822A-3E9D-424F-B22D-FE2F0CDF14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973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601C10-309B-48B5-8727-ED708862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F102-5F4C-428F-84D9-3D6CAC870451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88B335-35C6-492D-B4BF-1DE235B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53F3CD-A5A1-4CE1-B822-ACAFB5D8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822A-3E9D-424F-B22D-FE2F0CDF14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694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DAED4-77A4-4D15-BEF6-FFCAAE6F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5C822-DCA7-422D-885E-C8EBDB08D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621010-3B03-4210-9043-275EB2EB5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929BD7-569B-4274-980C-08480304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F102-5F4C-428F-84D9-3D6CAC870451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BC69F2-51E6-4100-94E8-7186B092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B9C8ED-FDEE-4C0F-8B89-25C63172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822A-3E9D-424F-B22D-FE2F0CDF14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46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CE647-10E9-4DA9-879C-25840D20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4659570-1AAC-427F-90F9-34D0162EB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C43ED8-E020-419B-B107-FF8B32835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8B25FC-16B5-47C1-B5FE-6FA518A4D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F102-5F4C-428F-84D9-3D6CAC870451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7D3CB4-E94E-48A1-98CC-7B31AD99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2C2A3B-A65B-4502-9E32-AFADF878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822A-3E9D-424F-B22D-FE2F0CDF14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27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7E0CFF-FFDB-420E-8AF1-E926E136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1871DF-A5AD-4C50-96FC-26F867CC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E639CE-FE16-4332-B02B-B8B36607A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FF102-5F4C-428F-84D9-3D6CAC870451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FBD186-C9F9-4061-8A98-9BEB3FF34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A538FF-3E2F-459E-9BBF-8E985157D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0822A-3E9D-424F-B22D-FE2F0CDF14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12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86A6C-5382-46F1-A1C5-247512A8C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Comparing</a:t>
            </a:r>
            <a:r>
              <a:rPr lang="es-ES" dirty="0"/>
              <a:t> </a:t>
            </a:r>
            <a:r>
              <a:rPr lang="es-ES" dirty="0" err="1"/>
              <a:t>Writing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G2P and P2G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AA88AD-1A3D-47E4-93F3-9BF7BB44D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/>
              <a:t>University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Basque</a:t>
            </a:r>
            <a:r>
              <a:rPr lang="es-ES" dirty="0"/>
              <a:t> Country</a:t>
            </a:r>
          </a:p>
          <a:p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Analysis</a:t>
            </a:r>
            <a:r>
              <a:rPr lang="es-ES" dirty="0"/>
              <a:t> and Processing</a:t>
            </a:r>
          </a:p>
          <a:p>
            <a:r>
              <a:rPr lang="es-ES" dirty="0" err="1"/>
              <a:t>Computational</a:t>
            </a:r>
            <a:r>
              <a:rPr lang="es-ES" dirty="0"/>
              <a:t> </a:t>
            </a:r>
            <a:r>
              <a:rPr lang="es-ES" dirty="0" err="1"/>
              <a:t>Morphology</a:t>
            </a:r>
            <a:endParaRPr lang="es-ES" dirty="0"/>
          </a:p>
          <a:p>
            <a:r>
              <a:rPr lang="es-ES" dirty="0"/>
              <a:t>Julen Etxaniz</a:t>
            </a:r>
          </a:p>
        </p:txBody>
      </p:sp>
    </p:spTree>
    <p:extLst>
      <p:ext uri="{BB962C8B-B14F-4D97-AF65-F5344CB8AC3E}">
        <p14:creationId xmlns:p14="http://schemas.microsoft.com/office/powerpoint/2010/main" val="142253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10E56-E337-41C4-9246-1F0A0EE1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Results</a:t>
            </a:r>
            <a:r>
              <a:rPr lang="es-ES" dirty="0"/>
              <a:t> – G2P and P2G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E6871FF6-D4DB-47A5-8506-EBC0F07A16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975776"/>
              </p:ext>
            </p:extLst>
          </p:nvPr>
        </p:nvGraphicFramePr>
        <p:xfrm>
          <a:off x="1019176" y="1704976"/>
          <a:ext cx="10153647" cy="4450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50521">
                  <a:extLst>
                    <a:ext uri="{9D8B030D-6E8A-4147-A177-3AD203B41FA5}">
                      <a16:colId xmlns:a16="http://schemas.microsoft.com/office/drawing/2014/main" val="3645913771"/>
                    </a:ext>
                  </a:extLst>
                </a:gridCol>
                <a:gridCol w="1450521">
                  <a:extLst>
                    <a:ext uri="{9D8B030D-6E8A-4147-A177-3AD203B41FA5}">
                      <a16:colId xmlns:a16="http://schemas.microsoft.com/office/drawing/2014/main" val="780652724"/>
                    </a:ext>
                  </a:extLst>
                </a:gridCol>
                <a:gridCol w="1450521">
                  <a:extLst>
                    <a:ext uri="{9D8B030D-6E8A-4147-A177-3AD203B41FA5}">
                      <a16:colId xmlns:a16="http://schemas.microsoft.com/office/drawing/2014/main" val="75981648"/>
                    </a:ext>
                  </a:extLst>
                </a:gridCol>
                <a:gridCol w="1450521">
                  <a:extLst>
                    <a:ext uri="{9D8B030D-6E8A-4147-A177-3AD203B41FA5}">
                      <a16:colId xmlns:a16="http://schemas.microsoft.com/office/drawing/2014/main" val="1734132635"/>
                    </a:ext>
                  </a:extLst>
                </a:gridCol>
                <a:gridCol w="1450521">
                  <a:extLst>
                    <a:ext uri="{9D8B030D-6E8A-4147-A177-3AD203B41FA5}">
                      <a16:colId xmlns:a16="http://schemas.microsoft.com/office/drawing/2014/main" val="2513958823"/>
                    </a:ext>
                  </a:extLst>
                </a:gridCol>
                <a:gridCol w="1450521">
                  <a:extLst>
                    <a:ext uri="{9D8B030D-6E8A-4147-A177-3AD203B41FA5}">
                      <a16:colId xmlns:a16="http://schemas.microsoft.com/office/drawing/2014/main" val="2752640699"/>
                    </a:ext>
                  </a:extLst>
                </a:gridCol>
                <a:gridCol w="1450521">
                  <a:extLst>
                    <a:ext uri="{9D8B030D-6E8A-4147-A177-3AD203B41FA5}">
                      <a16:colId xmlns:a16="http://schemas.microsoft.com/office/drawing/2014/main" val="1032417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b="1" dirty="0" err="1">
                          <a:effectLst/>
                        </a:rPr>
                        <a:t>Code</a:t>
                      </a:r>
                      <a:endParaRPr lang="es-E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b="1" dirty="0">
                          <a:effectLst/>
                        </a:rPr>
                        <a:t>G2P 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b="1" dirty="0">
                          <a:effectLst/>
                        </a:rPr>
                        <a:t>G2P 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b="1" dirty="0">
                          <a:effectLst/>
                        </a:rPr>
                        <a:t>G2P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b="1" dirty="0">
                          <a:effectLst/>
                        </a:rPr>
                        <a:t>P2G 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b="1" dirty="0">
                          <a:effectLst/>
                        </a:rPr>
                        <a:t>P2G 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b="1" dirty="0">
                          <a:effectLst/>
                        </a:rPr>
                        <a:t>P2G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719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arm_e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1.16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8.90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4.40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5.70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51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bul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14.9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20.10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16.25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19.70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27.30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69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dut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2.59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12.0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16.90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2.67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18.00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23.00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15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fre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2.04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10.20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32.96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53.50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54.00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57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geo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28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hbs_latn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22.56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49.2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47.70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0.60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185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hun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1.90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4.80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29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jpn_hira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2.74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8.4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8.50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2.40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3.90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94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kor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19.27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33.4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30.20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11.84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22.80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22.10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435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vie_hanoi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6.00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5.35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15.00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16.30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35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dirty="0" err="1">
                          <a:effectLst/>
                        </a:rPr>
                        <a:t>average</a:t>
                      </a:r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effectLst/>
                        </a:rPr>
                        <a:t>5.18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effectLst/>
                        </a:rPr>
                        <a:t>14.1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effectLst/>
                        </a:rPr>
                        <a:t>15.05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effectLst/>
                        </a:rPr>
                        <a:t>7.13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effectLst/>
                        </a:rPr>
                        <a:t>14.25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effectLst/>
                        </a:rPr>
                        <a:t>15.82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958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60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6153D-23FF-4D5F-A94A-17EEDCE5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Results</a:t>
            </a:r>
            <a:r>
              <a:rPr lang="es-ES" dirty="0"/>
              <a:t> – G2P and P2G</a:t>
            </a:r>
          </a:p>
        </p:txBody>
      </p:sp>
      <p:pic>
        <p:nvPicPr>
          <p:cNvPr id="5" name="Marcador de contenido 4" descr="Gráfico&#10;&#10;Descripción generada automáticamente">
            <a:extLst>
              <a:ext uri="{FF2B5EF4-FFF2-40B4-BE49-F238E27FC236}">
                <a16:creationId xmlns:a16="http://schemas.microsoft.com/office/drawing/2014/main" id="{47EA4770-6A89-4C16-8A28-4A1A096A4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35" y="1815133"/>
            <a:ext cx="4674665" cy="4014115"/>
          </a:xfrm>
        </p:spPr>
      </p:pic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F0F8CB91-ABA9-495E-B310-01B0DE60A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5133"/>
            <a:ext cx="4674665" cy="40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6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6153D-23FF-4D5F-A94A-17EEDCE5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Results</a:t>
            </a:r>
            <a:r>
              <a:rPr lang="es-ES" dirty="0"/>
              <a:t> – G2P and P2G</a:t>
            </a:r>
          </a:p>
        </p:txBody>
      </p:sp>
      <p:pic>
        <p:nvPicPr>
          <p:cNvPr id="5" name="Marcador de contenido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A9BCF3AE-03BA-485D-A160-91273066D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35" y="1944540"/>
            <a:ext cx="4674665" cy="4014115"/>
          </a:xfrm>
        </p:spPr>
      </p:pic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6CA2CA2-ECA2-4815-9D12-9F83AFA03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4540"/>
            <a:ext cx="485250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0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51998-0498-48B2-9F66-7B0FA32F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E29ACF-60D0-424A-8A2E-E0DA3F148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93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6D1A9-4F85-410B-8D61-4F98D98F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26" name="Marcador de contenido 25">
            <a:extLst>
              <a:ext uri="{FF2B5EF4-FFF2-40B4-BE49-F238E27FC236}">
                <a16:creationId xmlns:a16="http://schemas.microsoft.com/office/drawing/2014/main" id="{9771EA32-A0DD-474B-8E9A-AA6DFBF8BA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G2P (Reading)</a:t>
            </a:r>
          </a:p>
        </p:txBody>
      </p:sp>
      <p:sp>
        <p:nvSpPr>
          <p:cNvPr id="27" name="Marcador de contenido 26">
            <a:extLst>
              <a:ext uri="{FF2B5EF4-FFF2-40B4-BE49-F238E27FC236}">
                <a16:creationId xmlns:a16="http://schemas.microsoft.com/office/drawing/2014/main" id="{C60B0991-861F-46A5-BC23-DED1EA360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P2G (</a:t>
            </a:r>
            <a:r>
              <a:rPr lang="es-ES" dirty="0" err="1"/>
              <a:t>Writing</a:t>
            </a:r>
            <a:r>
              <a:rPr lang="es-ES" dirty="0"/>
              <a:t>)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E78152D6-E63E-4C8D-A62F-0521F43EA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927" y="2256792"/>
            <a:ext cx="3806145" cy="211888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702EFC3A-6E2F-4431-BBB8-4B6D770FF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190" y="2369557"/>
            <a:ext cx="3807620" cy="2118885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9E5B4231-6A54-43E6-A7C1-6F2B5A9E84F9}"/>
              </a:ext>
            </a:extLst>
          </p:cNvPr>
          <p:cNvSpPr txBox="1"/>
          <p:nvPr/>
        </p:nvSpPr>
        <p:spPr>
          <a:xfrm>
            <a:off x="2265618" y="5400849"/>
            <a:ext cx="2326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abolition	a b ɔ l </a:t>
            </a:r>
            <a:r>
              <a:rPr lang="en-US" dirty="0" err="1"/>
              <a:t>i</a:t>
            </a:r>
            <a:r>
              <a:rPr lang="en-US" dirty="0"/>
              <a:t> s j ɔ̃</a:t>
            </a:r>
            <a:endParaRPr lang="es-E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D5EF68D-F94C-4810-874D-490635C71F10}"/>
              </a:ext>
            </a:extLst>
          </p:cNvPr>
          <p:cNvSpPr txBox="1"/>
          <p:nvPr/>
        </p:nvSpPr>
        <p:spPr>
          <a:xfrm>
            <a:off x="2343150" y="4896580"/>
            <a:ext cx="2543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ablatif</a:t>
            </a:r>
            <a:r>
              <a:rPr lang="es-ES" dirty="0"/>
              <a:t>	a b l a t i f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1ECF472-3685-4F23-8AB4-C733470DE4A1}"/>
              </a:ext>
            </a:extLst>
          </p:cNvPr>
          <p:cNvSpPr txBox="1"/>
          <p:nvPr/>
        </p:nvSpPr>
        <p:spPr>
          <a:xfrm>
            <a:off x="8058150" y="5580157"/>
            <a:ext cx="2314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actes</a:t>
            </a:r>
            <a:r>
              <a:rPr lang="es-ES" dirty="0"/>
              <a:t>	a k t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3DD45D1-8C1C-4B50-9675-EB52CA645DA6}"/>
              </a:ext>
            </a:extLst>
          </p:cNvPr>
          <p:cNvSpPr txBox="1"/>
          <p:nvPr/>
        </p:nvSpPr>
        <p:spPr>
          <a:xfrm>
            <a:off x="7962900" y="5992297"/>
            <a:ext cx="2314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assistent</a:t>
            </a:r>
            <a:r>
              <a:rPr lang="pt-BR" dirty="0"/>
              <a:t>	a s i s t</a:t>
            </a:r>
            <a:endParaRPr lang="es-ES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8662518-68D8-42DF-BDDF-48CAAF4B455D}"/>
              </a:ext>
            </a:extLst>
          </p:cNvPr>
          <p:cNvSpPr txBox="1"/>
          <p:nvPr/>
        </p:nvSpPr>
        <p:spPr>
          <a:xfrm>
            <a:off x="7831931" y="4527248"/>
            <a:ext cx="2157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acquitter</a:t>
            </a:r>
            <a:r>
              <a:rPr lang="es-ES" dirty="0"/>
              <a:t>	a k i t e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908401F-EE04-4AD7-B9CC-AE4B3CC8B236}"/>
              </a:ext>
            </a:extLst>
          </p:cNvPr>
          <p:cNvSpPr txBox="1"/>
          <p:nvPr/>
        </p:nvSpPr>
        <p:spPr>
          <a:xfrm>
            <a:off x="7962900" y="5220145"/>
            <a:ext cx="2026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athlète	a t l ɛ t</a:t>
            </a:r>
            <a:endParaRPr lang="es-ES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C3A648B-B4A3-4B7A-B235-EA738ABB0E16}"/>
              </a:ext>
            </a:extLst>
          </p:cNvPr>
          <p:cNvSpPr txBox="1"/>
          <p:nvPr/>
        </p:nvSpPr>
        <p:spPr>
          <a:xfrm>
            <a:off x="7839075" y="4864377"/>
            <a:ext cx="2314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auguste</a:t>
            </a:r>
            <a:r>
              <a:rPr lang="pt-BR" dirty="0"/>
              <a:t>	o ɡ y s 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179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E85FE-F282-483C-AA4D-C40F8BDA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2C442-F2DE-4BF6-B9C2-B91CD1571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996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AC39C-9EAB-42F7-BA9C-0D64DAC4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Preprocessing</a:t>
            </a:r>
            <a:endParaRPr lang="es-ES" dirty="0"/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ED409A17-7DE0-4D1D-B04D-591B6BF1C6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125470"/>
              </p:ext>
            </p:extLst>
          </p:nvPr>
        </p:nvGraphicFramePr>
        <p:xfrm>
          <a:off x="1514475" y="1790701"/>
          <a:ext cx="9163050" cy="4450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63115">
                  <a:extLst>
                    <a:ext uri="{9D8B030D-6E8A-4147-A177-3AD203B41FA5}">
                      <a16:colId xmlns:a16="http://schemas.microsoft.com/office/drawing/2014/main" val="1802241999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4041326074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240500936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86719318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277720877"/>
                    </a:ext>
                  </a:extLst>
                </a:gridCol>
                <a:gridCol w="1842135">
                  <a:extLst>
                    <a:ext uri="{9D8B030D-6E8A-4147-A177-3AD203B41FA5}">
                      <a16:colId xmlns:a16="http://schemas.microsoft.com/office/drawing/2014/main" val="801276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600" b="1" dirty="0" err="1">
                          <a:effectLst/>
                        </a:rPr>
                        <a:t>Language</a:t>
                      </a:r>
                      <a:endParaRPr lang="es-ES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b="1" dirty="0" err="1">
                          <a:effectLst/>
                        </a:rPr>
                        <a:t>Code</a:t>
                      </a:r>
                      <a:endParaRPr lang="es-ES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b="1" dirty="0" err="1">
                          <a:effectLst/>
                        </a:rPr>
                        <a:t>Graphemes</a:t>
                      </a:r>
                      <a:endParaRPr lang="es-ES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b="1" dirty="0" err="1">
                          <a:effectLst/>
                        </a:rPr>
                        <a:t>Phonemes</a:t>
                      </a:r>
                      <a:endParaRPr lang="es-ES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b="1" dirty="0" err="1">
                          <a:effectLst/>
                        </a:rPr>
                        <a:t>Average</a:t>
                      </a:r>
                      <a:r>
                        <a:rPr lang="es-ES" sz="1600" b="1" dirty="0">
                          <a:effectLst/>
                        </a:rPr>
                        <a:t> </a:t>
                      </a:r>
                      <a:r>
                        <a:rPr lang="es-ES" sz="1600" b="1" dirty="0" err="1">
                          <a:effectLst/>
                        </a:rPr>
                        <a:t>Graphemes</a:t>
                      </a:r>
                      <a:endParaRPr lang="es-ES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b="1" dirty="0" err="1">
                          <a:effectLst/>
                        </a:rPr>
                        <a:t>Average</a:t>
                      </a:r>
                      <a:r>
                        <a:rPr lang="es-ES" sz="1600" b="1" dirty="0">
                          <a:effectLst/>
                        </a:rPr>
                        <a:t> </a:t>
                      </a:r>
                      <a:r>
                        <a:rPr lang="es-ES" sz="1600" b="1" dirty="0" err="1">
                          <a:effectLst/>
                        </a:rPr>
                        <a:t>Phonemes</a:t>
                      </a:r>
                      <a:endParaRPr lang="es-ES" sz="16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54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600" dirty="0" err="1">
                          <a:effectLst/>
                        </a:rPr>
                        <a:t>Armenian</a:t>
                      </a:r>
                      <a:r>
                        <a:rPr lang="es-ES" sz="1600" dirty="0">
                          <a:effectLst/>
                        </a:rPr>
                        <a:t> (Eastern)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>
                          <a:effectLst/>
                        </a:rPr>
                        <a:t>arm_e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effectLst/>
                        </a:rPr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>
                          <a:effectLst/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>
                          <a:effectLst/>
                        </a:rPr>
                        <a:t>7.09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619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600" dirty="0" err="1">
                          <a:effectLst/>
                        </a:rPr>
                        <a:t>Bulgarian</a:t>
                      </a:r>
                      <a:endParaRPr lang="es-E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effectLst/>
                        </a:rPr>
                        <a:t>bul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>
                          <a:effectLst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>
                          <a:effectLst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>
                          <a:effectLst/>
                        </a:rPr>
                        <a:t>8.44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>
                          <a:effectLst/>
                        </a:rPr>
                        <a:t>8.64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69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effectLst/>
                        </a:rPr>
                        <a:t>Dutch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err="1">
                          <a:effectLst/>
                        </a:rPr>
                        <a:t>dut</a:t>
                      </a:r>
                      <a:endParaRPr lang="es-E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>
                          <a:effectLst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effectLst/>
                        </a:rPr>
                        <a:t>7.71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>
                          <a:effectLst/>
                        </a:rPr>
                        <a:t>6.99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33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600">
                          <a:effectLst/>
                        </a:rPr>
                        <a:t>French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err="1">
                          <a:effectLst/>
                        </a:rPr>
                        <a:t>fre</a:t>
                      </a:r>
                      <a:endParaRPr lang="es-E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effectLst/>
                        </a:rPr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>
                          <a:effectLst/>
                        </a:rPr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>
                          <a:effectLst/>
                        </a:rPr>
                        <a:t>7.52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>
                          <a:effectLst/>
                        </a:rPr>
                        <a:t>5.75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80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600">
                          <a:effectLst/>
                        </a:rPr>
                        <a:t>Georgian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effectLst/>
                        </a:rPr>
                        <a:t>geo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effectLst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effectLst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>
                          <a:effectLst/>
                        </a:rPr>
                        <a:t>7.74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>
                          <a:effectLst/>
                        </a:rPr>
                        <a:t>7.74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33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600">
                          <a:effectLst/>
                        </a:rPr>
                        <a:t>Serbo-Croatian (Latin)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err="1">
                          <a:effectLst/>
                        </a:rPr>
                        <a:t>hbs_latn</a:t>
                      </a:r>
                      <a:endParaRPr lang="es-E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effectLst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effectLst/>
                        </a:rPr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effectLst/>
                        </a:rPr>
                        <a:t>7.47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effectLst/>
                        </a:rPr>
                        <a:t>7.36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258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600">
                          <a:effectLst/>
                        </a:rPr>
                        <a:t>Hungarian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err="1">
                          <a:effectLst/>
                        </a:rPr>
                        <a:t>hun</a:t>
                      </a:r>
                      <a:endParaRPr lang="es-E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>
                          <a:effectLst/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effectLst/>
                        </a:rPr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>
                          <a:effectLst/>
                        </a:rPr>
                        <a:t>7.65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>
                          <a:effectLst/>
                        </a:rPr>
                        <a:t>7.18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515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600">
                          <a:effectLst/>
                        </a:rPr>
                        <a:t>Japanese (Hiragana)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err="1">
                          <a:effectLst/>
                        </a:rPr>
                        <a:t>jpn_hira</a:t>
                      </a:r>
                      <a:endParaRPr lang="es-E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>
                          <a:effectLst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effectLst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effectLst/>
                        </a:rPr>
                        <a:t>4.21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effectLst/>
                        </a:rPr>
                        <a:t>6.56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21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600">
                          <a:effectLst/>
                        </a:rPr>
                        <a:t>Korean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err="1">
                          <a:effectLst/>
                        </a:rPr>
                        <a:t>kor</a:t>
                      </a:r>
                      <a:endParaRPr lang="es-E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>
                          <a:effectLst/>
                        </a:rPr>
                        <a:t>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>
                          <a:effectLst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effectLst/>
                        </a:rPr>
                        <a:t>2.58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effectLst/>
                        </a:rPr>
                        <a:t>6.54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644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600">
                          <a:effectLst/>
                        </a:rPr>
                        <a:t>Vietnamese (Hanoi)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err="1">
                          <a:effectLst/>
                        </a:rPr>
                        <a:t>vie_hanoi</a:t>
                      </a:r>
                      <a:endParaRPr lang="es-ES" sz="1600" dirty="0">
                        <a:effectLst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>
                          <a:effectLst/>
                        </a:rPr>
                        <a:t>89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>
                          <a:effectLst/>
                        </a:rPr>
                        <a:t>49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effectLst/>
                        </a:rPr>
                        <a:t>5.81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effectLst/>
                        </a:rPr>
                        <a:t>7.51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48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600" dirty="0" err="1">
                          <a:effectLst/>
                        </a:rPr>
                        <a:t>Average</a:t>
                      </a:r>
                      <a:endParaRPr lang="es-ES" sz="1600" dirty="0">
                        <a:effectLst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 err="1">
                          <a:effectLst/>
                        </a:rPr>
                        <a:t>average</a:t>
                      </a:r>
                      <a:endParaRPr lang="es-ES" sz="1600" dirty="0">
                        <a:effectLst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effectLst/>
                        </a:rPr>
                        <a:t>95.2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effectLst/>
                        </a:rPr>
                        <a:t>49.6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effectLst/>
                        </a:rPr>
                        <a:t>6.62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effectLst/>
                        </a:rPr>
                        <a:t>7.13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19670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96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9DB4D-1EB2-4659-9EA7-41DD3C52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Preprocessing</a:t>
            </a:r>
            <a:endParaRPr lang="es-ES" dirty="0"/>
          </a:p>
        </p:txBody>
      </p:sp>
      <p:pic>
        <p:nvPicPr>
          <p:cNvPr id="5" name="Marcador de contenido 4" descr="Gráfico, Histograma&#10;&#10;Descripción generada automáticamente">
            <a:extLst>
              <a:ext uri="{FF2B5EF4-FFF2-40B4-BE49-F238E27FC236}">
                <a16:creationId xmlns:a16="http://schemas.microsoft.com/office/drawing/2014/main" id="{1A23EC1F-A3A4-462D-87DC-E456174F4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97" y="2125686"/>
            <a:ext cx="4839803" cy="3544107"/>
          </a:xfrm>
        </p:spPr>
      </p:pic>
      <p:pic>
        <p:nvPicPr>
          <p:cNvPr id="7" name="Imagen 6" descr="Gráfico, Histograma&#10;&#10;Descripción generada automáticamente">
            <a:extLst>
              <a:ext uri="{FF2B5EF4-FFF2-40B4-BE49-F238E27FC236}">
                <a16:creationId xmlns:a16="http://schemas.microsoft.com/office/drawing/2014/main" id="{5DAD2842-8768-487D-94AC-80A7F2E69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00280"/>
            <a:ext cx="4839803" cy="35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2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4938E-F8E4-4D16-AC51-0F24DA0F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Training</a:t>
            </a:r>
          </a:p>
        </p:txBody>
      </p:sp>
      <p:pic>
        <p:nvPicPr>
          <p:cNvPr id="5" name="Marcador de contenido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A880722C-7DCE-4814-A2E7-76153E500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83" y="2235591"/>
            <a:ext cx="4903317" cy="3531405"/>
          </a:xfrm>
        </p:spPr>
      </p:pic>
      <p:pic>
        <p:nvPicPr>
          <p:cNvPr id="7" name="Imagen 6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CDA8A964-FBB1-4BFA-B299-008CA4AAD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35591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9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539E3-026C-4F57-AB35-8BE82AFA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Testing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551CB4-8E8E-4650-8139-5A94458DE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113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5FDD5-2851-4B02-864C-E94FF43A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Results</a:t>
            </a:r>
            <a:r>
              <a:rPr lang="es-ES" dirty="0"/>
              <a:t> – G2P </a:t>
            </a:r>
            <a:r>
              <a:rPr lang="es-ES" dirty="0" err="1"/>
              <a:t>Baseline</a:t>
            </a:r>
            <a:endParaRPr lang="es-ES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1EE2F310-FE25-4C3E-85BC-A5FD104AE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450912"/>
              </p:ext>
            </p:extLst>
          </p:nvPr>
        </p:nvGraphicFramePr>
        <p:xfrm>
          <a:off x="1714502" y="1690688"/>
          <a:ext cx="8629649" cy="472313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25930">
                  <a:extLst>
                    <a:ext uri="{9D8B030D-6E8A-4147-A177-3AD203B41FA5}">
                      <a16:colId xmlns:a16="http://schemas.microsoft.com/office/drawing/2014/main" val="712263651"/>
                    </a:ext>
                  </a:extLst>
                </a:gridCol>
                <a:gridCol w="1725930">
                  <a:extLst>
                    <a:ext uri="{9D8B030D-6E8A-4147-A177-3AD203B41FA5}">
                      <a16:colId xmlns:a16="http://schemas.microsoft.com/office/drawing/2014/main" val="986418950"/>
                    </a:ext>
                  </a:extLst>
                </a:gridCol>
                <a:gridCol w="1853411">
                  <a:extLst>
                    <a:ext uri="{9D8B030D-6E8A-4147-A177-3AD203B41FA5}">
                      <a16:colId xmlns:a16="http://schemas.microsoft.com/office/drawing/2014/main" val="1358948997"/>
                    </a:ext>
                  </a:extLst>
                </a:gridCol>
                <a:gridCol w="1539608">
                  <a:extLst>
                    <a:ext uri="{9D8B030D-6E8A-4147-A177-3AD203B41FA5}">
                      <a16:colId xmlns:a16="http://schemas.microsoft.com/office/drawing/2014/main" val="3629719659"/>
                    </a:ext>
                  </a:extLst>
                </a:gridCol>
                <a:gridCol w="1784770">
                  <a:extLst>
                    <a:ext uri="{9D8B030D-6E8A-4147-A177-3AD203B41FA5}">
                      <a16:colId xmlns:a16="http://schemas.microsoft.com/office/drawing/2014/main" val="2737329397"/>
                    </a:ext>
                  </a:extLst>
                </a:gridCol>
              </a:tblGrid>
              <a:tr h="643890">
                <a:tc>
                  <a:txBody>
                    <a:bodyPr/>
                    <a:lstStyle/>
                    <a:p>
                      <a:pPr algn="r"/>
                      <a:r>
                        <a:rPr lang="es-ES" b="1" dirty="0" err="1">
                          <a:effectLst/>
                        </a:rPr>
                        <a:t>Code</a:t>
                      </a:r>
                      <a:endParaRPr lang="es-E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b="1" dirty="0" err="1">
                          <a:effectLst/>
                        </a:rPr>
                        <a:t>Baseline</a:t>
                      </a:r>
                      <a:r>
                        <a:rPr lang="es-ES" b="1" dirty="0">
                          <a:effectLst/>
                        </a:rPr>
                        <a:t> 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b="1" dirty="0" err="1">
                          <a:effectLst/>
                        </a:rPr>
                        <a:t>Transformer</a:t>
                      </a:r>
                      <a:r>
                        <a:rPr lang="es-ES" b="1" dirty="0">
                          <a:effectLst/>
                        </a:rPr>
                        <a:t> 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b="1" dirty="0" err="1">
                          <a:effectLst/>
                        </a:rPr>
                        <a:t>Baseline</a:t>
                      </a:r>
                      <a:r>
                        <a:rPr lang="es-ES" b="1" dirty="0">
                          <a:effectLst/>
                        </a:rPr>
                        <a:t>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b="1" dirty="0" err="1">
                          <a:effectLst/>
                        </a:rPr>
                        <a:t>Transformer</a:t>
                      </a:r>
                      <a:r>
                        <a:rPr lang="es-ES" b="1" dirty="0">
                          <a:effectLst/>
                        </a:rPr>
                        <a:t>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254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arm_e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effectLst/>
                        </a:rPr>
                        <a:t>4.50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7.00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8.90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33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bul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effectLst/>
                        </a:rPr>
                        <a:t>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14.9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18.30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effectLst/>
                        </a:rPr>
                        <a:t>20.10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50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dut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effectLst/>
                        </a:rPr>
                        <a:t>10.80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12.0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effectLst/>
                        </a:rPr>
                        <a:t>14.70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16.90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506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fre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7.40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effectLst/>
                        </a:rPr>
                        <a:t>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8.50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10.20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74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geo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0.10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6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hbs_latn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34.70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effectLst/>
                        </a:rPr>
                        <a:t>49.2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effectLst/>
                        </a:rPr>
                        <a:t>32.10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47.70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8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hun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1.50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effectLst/>
                        </a:rPr>
                        <a:t>1.80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1.90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54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jpn_hira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8.4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effectLst/>
                        </a:rPr>
                        <a:t>5.20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8.50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143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kor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18.40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33.4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effectLst/>
                        </a:rPr>
                        <a:t>16.30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30.20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71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vie_hanoi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1.30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4.0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2.50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effectLst/>
                        </a:rPr>
                        <a:t>6.00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524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dirty="0" err="1">
                          <a:effectLst/>
                        </a:rPr>
                        <a:t>average</a:t>
                      </a:r>
                      <a:endParaRPr lang="es-ES" dirty="0">
                        <a:effectLst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>
                          <a:effectLst/>
                        </a:rPr>
                        <a:t>9.31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effectLst/>
                        </a:rPr>
                        <a:t>14.1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effectLst/>
                        </a:rPr>
                        <a:t>10.64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effectLst/>
                        </a:rPr>
                        <a:t>15.05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2533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10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07A22-C330-4B3C-8FA5-954A1AD4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Results</a:t>
            </a:r>
            <a:r>
              <a:rPr lang="es-ES" dirty="0"/>
              <a:t> – G2P </a:t>
            </a:r>
            <a:r>
              <a:rPr lang="es-ES" dirty="0" err="1"/>
              <a:t>Baseline</a:t>
            </a:r>
            <a:endParaRPr lang="es-ES" dirty="0"/>
          </a:p>
        </p:txBody>
      </p:sp>
      <p:pic>
        <p:nvPicPr>
          <p:cNvPr id="5" name="Marcador de contenido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AB47C81F-3F54-4C27-A350-3D7F55F71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8870"/>
            <a:ext cx="4852506" cy="4014115"/>
          </a:xfrm>
        </p:spPr>
      </p:pic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BEA2D11-2BD0-474F-B2BF-AEB67272F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94" y="2038871"/>
            <a:ext cx="4852506" cy="40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56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376</Words>
  <Application>Microsoft Office PowerPoint</Application>
  <PresentationFormat>Panorámica</PresentationFormat>
  <Paragraphs>242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Comparing Writing Systems with G2P and P2G</vt:lpstr>
      <vt:lpstr>1. Introduction</vt:lpstr>
      <vt:lpstr>Data</vt:lpstr>
      <vt:lpstr>Preprocessing</vt:lpstr>
      <vt:lpstr>Preprocessing</vt:lpstr>
      <vt:lpstr>Training</vt:lpstr>
      <vt:lpstr>Testing</vt:lpstr>
      <vt:lpstr>Results – G2P Baseline</vt:lpstr>
      <vt:lpstr>Results – G2P Baseline</vt:lpstr>
      <vt:lpstr>Results – G2P and P2G</vt:lpstr>
      <vt:lpstr>Results – G2P and P2G</vt:lpstr>
      <vt:lpstr>Results – G2P and P2G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Writing Systems with G2P and P2G</dc:title>
  <dc:creator>Julen Etxaniz Aragoneses</dc:creator>
  <cp:lastModifiedBy>Julen Etxaniz Aragoneses</cp:lastModifiedBy>
  <cp:revision>13</cp:revision>
  <dcterms:created xsi:type="dcterms:W3CDTF">2022-01-30T16:47:56Z</dcterms:created>
  <dcterms:modified xsi:type="dcterms:W3CDTF">2022-01-30T22:42:51Z</dcterms:modified>
</cp:coreProperties>
</file>