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285" r:id="rId4"/>
    <p:sldId id="269" r:id="rId5"/>
    <p:sldId id="276" r:id="rId6"/>
    <p:sldId id="266" r:id="rId7"/>
    <p:sldId id="277" r:id="rId8"/>
    <p:sldId id="283" r:id="rId9"/>
    <p:sldId id="284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B51AFC-2F80-4A55-AFC5-A03D4FFD6154}" type="doc">
      <dgm:prSet loTypeId="urn:microsoft.com/office/officeart/2005/8/layout/equation1" loCatId="process" qsTypeId="urn:microsoft.com/office/officeart/2005/8/quickstyle/simple1" qsCatId="simple" csTypeId="urn:microsoft.com/office/officeart/2005/8/colors/colorful5" csCatId="colorful" phldr="1"/>
      <dgm:spPr/>
    </dgm:pt>
    <dgm:pt modelId="{6561EB8C-C65C-48BD-8B8D-0B12DF5D105C}">
      <dgm:prSet phldrT="[Text]"/>
      <dgm:spPr/>
      <dgm:t>
        <a:bodyPr/>
        <a:lstStyle/>
        <a:p>
          <a:r>
            <a:rPr lang="en-US" dirty="0"/>
            <a:t>Ammonia Plant Optimization (PLCOA)</a:t>
          </a:r>
        </a:p>
      </dgm:t>
    </dgm:pt>
    <dgm:pt modelId="{D7F2D9C6-70C8-43AF-A2CB-8ADEA037FB0F}" type="parTrans" cxnId="{6A362046-3B47-4C29-ADAE-C3F125543FA7}">
      <dgm:prSet/>
      <dgm:spPr/>
      <dgm:t>
        <a:bodyPr/>
        <a:lstStyle/>
        <a:p>
          <a:endParaRPr lang="en-US"/>
        </a:p>
      </dgm:t>
    </dgm:pt>
    <dgm:pt modelId="{CA282DFE-5D2D-4FAA-AF38-39336225FD9A}" type="sibTrans" cxnId="{6A362046-3B47-4C29-ADAE-C3F125543FA7}">
      <dgm:prSet/>
      <dgm:spPr/>
      <dgm:t>
        <a:bodyPr/>
        <a:lstStyle/>
        <a:p>
          <a:endParaRPr lang="en-US"/>
        </a:p>
      </dgm:t>
    </dgm:pt>
    <dgm:pt modelId="{2088E218-9AC7-4904-99A7-0E0DC8E87B28}">
      <dgm:prSet phldrT="[Text]"/>
      <dgm:spPr/>
      <dgm:t>
        <a:bodyPr/>
        <a:lstStyle/>
        <a:p>
          <a:r>
            <a:rPr lang="en-US" dirty="0"/>
            <a:t>Fleet Optimization</a:t>
          </a:r>
        </a:p>
      </dgm:t>
    </dgm:pt>
    <dgm:pt modelId="{BBA5AF37-98C7-4B31-8101-5D868CEF9202}" type="parTrans" cxnId="{2509EAD0-01F2-41EA-B3D2-FE8CC934E064}">
      <dgm:prSet/>
      <dgm:spPr/>
      <dgm:t>
        <a:bodyPr/>
        <a:lstStyle/>
        <a:p>
          <a:endParaRPr lang="en-US"/>
        </a:p>
      </dgm:t>
    </dgm:pt>
    <dgm:pt modelId="{9B389B2F-9AFB-49AF-90A1-70B9BA17AF06}" type="sibTrans" cxnId="{2509EAD0-01F2-41EA-B3D2-FE8CC934E064}">
      <dgm:prSet/>
      <dgm:spPr/>
      <dgm:t>
        <a:bodyPr/>
        <a:lstStyle/>
        <a:p>
          <a:endParaRPr lang="en-US"/>
        </a:p>
      </dgm:t>
    </dgm:pt>
    <dgm:pt modelId="{3E5E7595-5E4A-44A7-B06F-508F0542EE3D}">
      <dgm:prSet phldrT="[Text]"/>
      <dgm:spPr/>
      <dgm:t>
        <a:bodyPr/>
        <a:lstStyle/>
        <a:p>
          <a:r>
            <a:rPr lang="en-US" dirty="0"/>
            <a:t>DLCOA &amp; DLCOH</a:t>
          </a:r>
        </a:p>
      </dgm:t>
    </dgm:pt>
    <dgm:pt modelId="{137A555E-E583-4668-9CBF-FA6B25DBC684}" type="parTrans" cxnId="{7E2A78C9-0862-4918-9E91-397C94A7EF15}">
      <dgm:prSet/>
      <dgm:spPr/>
      <dgm:t>
        <a:bodyPr/>
        <a:lstStyle/>
        <a:p>
          <a:endParaRPr lang="en-US"/>
        </a:p>
      </dgm:t>
    </dgm:pt>
    <dgm:pt modelId="{D74D9FA5-79F2-4673-BC07-06322DC9AE74}" type="sibTrans" cxnId="{7E2A78C9-0862-4918-9E91-397C94A7EF15}">
      <dgm:prSet/>
      <dgm:spPr/>
      <dgm:t>
        <a:bodyPr/>
        <a:lstStyle/>
        <a:p>
          <a:endParaRPr lang="en-US"/>
        </a:p>
      </dgm:t>
    </dgm:pt>
    <dgm:pt modelId="{DDAC38D5-E803-42D1-A7E7-A029CE662DED}" type="pres">
      <dgm:prSet presAssocID="{48B51AFC-2F80-4A55-AFC5-A03D4FFD6154}" presName="linearFlow" presStyleCnt="0">
        <dgm:presLayoutVars>
          <dgm:dir/>
          <dgm:resizeHandles val="exact"/>
        </dgm:presLayoutVars>
      </dgm:prSet>
      <dgm:spPr/>
    </dgm:pt>
    <dgm:pt modelId="{D0C7808A-E2AC-431E-8CC2-7B4A4197FD0E}" type="pres">
      <dgm:prSet presAssocID="{6561EB8C-C65C-48BD-8B8D-0B12DF5D105C}" presName="node" presStyleLbl="node1" presStyleIdx="0" presStyleCnt="3">
        <dgm:presLayoutVars>
          <dgm:bulletEnabled val="1"/>
        </dgm:presLayoutVars>
      </dgm:prSet>
      <dgm:spPr/>
    </dgm:pt>
    <dgm:pt modelId="{09A9FE8A-2174-4D20-82B3-F0BAC0986485}" type="pres">
      <dgm:prSet presAssocID="{CA282DFE-5D2D-4FAA-AF38-39336225FD9A}" presName="spacerL" presStyleCnt="0"/>
      <dgm:spPr/>
    </dgm:pt>
    <dgm:pt modelId="{B947C2FE-EE03-4DFD-A5CA-F233BE759247}" type="pres">
      <dgm:prSet presAssocID="{CA282DFE-5D2D-4FAA-AF38-39336225FD9A}" presName="sibTrans" presStyleLbl="sibTrans2D1" presStyleIdx="0" presStyleCnt="2"/>
      <dgm:spPr/>
    </dgm:pt>
    <dgm:pt modelId="{B5644990-6723-4795-B853-818858893C18}" type="pres">
      <dgm:prSet presAssocID="{CA282DFE-5D2D-4FAA-AF38-39336225FD9A}" presName="spacerR" presStyleCnt="0"/>
      <dgm:spPr/>
    </dgm:pt>
    <dgm:pt modelId="{3A1F54FF-CE8D-459D-B0E5-0C0F34051885}" type="pres">
      <dgm:prSet presAssocID="{2088E218-9AC7-4904-99A7-0E0DC8E87B28}" presName="node" presStyleLbl="node1" presStyleIdx="1" presStyleCnt="3">
        <dgm:presLayoutVars>
          <dgm:bulletEnabled val="1"/>
        </dgm:presLayoutVars>
      </dgm:prSet>
      <dgm:spPr/>
    </dgm:pt>
    <dgm:pt modelId="{66694E57-90B1-4895-ADC5-AE5A08927A3A}" type="pres">
      <dgm:prSet presAssocID="{9B389B2F-9AFB-49AF-90A1-70B9BA17AF06}" presName="spacerL" presStyleCnt="0"/>
      <dgm:spPr/>
    </dgm:pt>
    <dgm:pt modelId="{DC5B409E-4F10-4C3E-A2A6-FAD93F761E1C}" type="pres">
      <dgm:prSet presAssocID="{9B389B2F-9AFB-49AF-90A1-70B9BA17AF06}" presName="sibTrans" presStyleLbl="sibTrans2D1" presStyleIdx="1" presStyleCnt="2"/>
      <dgm:spPr/>
    </dgm:pt>
    <dgm:pt modelId="{56641F97-C9F1-4828-BEBE-79F7590CD2CD}" type="pres">
      <dgm:prSet presAssocID="{9B389B2F-9AFB-49AF-90A1-70B9BA17AF06}" presName="spacerR" presStyleCnt="0"/>
      <dgm:spPr/>
    </dgm:pt>
    <dgm:pt modelId="{521BF153-92AF-4EDC-BC29-831EBC3E52DB}" type="pres">
      <dgm:prSet presAssocID="{3E5E7595-5E4A-44A7-B06F-508F0542EE3D}" presName="node" presStyleLbl="node1" presStyleIdx="2" presStyleCnt="3">
        <dgm:presLayoutVars>
          <dgm:bulletEnabled val="1"/>
        </dgm:presLayoutVars>
      </dgm:prSet>
      <dgm:spPr/>
    </dgm:pt>
  </dgm:ptLst>
  <dgm:cxnLst>
    <dgm:cxn modelId="{FC291227-0505-49DE-9B51-622EF9DBA60F}" type="presOf" srcId="{6561EB8C-C65C-48BD-8B8D-0B12DF5D105C}" destId="{D0C7808A-E2AC-431E-8CC2-7B4A4197FD0E}" srcOrd="0" destOrd="0" presId="urn:microsoft.com/office/officeart/2005/8/layout/equation1"/>
    <dgm:cxn modelId="{F3ABD32F-F916-4569-AF18-CFAAEF284BAF}" type="presOf" srcId="{48B51AFC-2F80-4A55-AFC5-A03D4FFD6154}" destId="{DDAC38D5-E803-42D1-A7E7-A029CE662DED}" srcOrd="0" destOrd="0" presId="urn:microsoft.com/office/officeart/2005/8/layout/equation1"/>
    <dgm:cxn modelId="{6A362046-3B47-4C29-ADAE-C3F125543FA7}" srcId="{48B51AFC-2F80-4A55-AFC5-A03D4FFD6154}" destId="{6561EB8C-C65C-48BD-8B8D-0B12DF5D105C}" srcOrd="0" destOrd="0" parTransId="{D7F2D9C6-70C8-43AF-A2CB-8ADEA037FB0F}" sibTransId="{CA282DFE-5D2D-4FAA-AF38-39336225FD9A}"/>
    <dgm:cxn modelId="{2855E28A-C2C9-4717-AACE-497061EC1BB7}" type="presOf" srcId="{2088E218-9AC7-4904-99A7-0E0DC8E87B28}" destId="{3A1F54FF-CE8D-459D-B0E5-0C0F34051885}" srcOrd="0" destOrd="0" presId="urn:microsoft.com/office/officeart/2005/8/layout/equation1"/>
    <dgm:cxn modelId="{8BF7309B-890C-47F6-9DB7-8F1113696A49}" type="presOf" srcId="{CA282DFE-5D2D-4FAA-AF38-39336225FD9A}" destId="{B947C2FE-EE03-4DFD-A5CA-F233BE759247}" srcOrd="0" destOrd="0" presId="urn:microsoft.com/office/officeart/2005/8/layout/equation1"/>
    <dgm:cxn modelId="{7E2A78C9-0862-4918-9E91-397C94A7EF15}" srcId="{48B51AFC-2F80-4A55-AFC5-A03D4FFD6154}" destId="{3E5E7595-5E4A-44A7-B06F-508F0542EE3D}" srcOrd="2" destOrd="0" parTransId="{137A555E-E583-4668-9CBF-FA6B25DBC684}" sibTransId="{D74D9FA5-79F2-4673-BC07-06322DC9AE74}"/>
    <dgm:cxn modelId="{CA8641CC-9ED6-4D35-99EC-1CFCBCBC6344}" type="presOf" srcId="{9B389B2F-9AFB-49AF-90A1-70B9BA17AF06}" destId="{DC5B409E-4F10-4C3E-A2A6-FAD93F761E1C}" srcOrd="0" destOrd="0" presId="urn:microsoft.com/office/officeart/2005/8/layout/equation1"/>
    <dgm:cxn modelId="{2509EAD0-01F2-41EA-B3D2-FE8CC934E064}" srcId="{48B51AFC-2F80-4A55-AFC5-A03D4FFD6154}" destId="{2088E218-9AC7-4904-99A7-0E0DC8E87B28}" srcOrd="1" destOrd="0" parTransId="{BBA5AF37-98C7-4B31-8101-5D868CEF9202}" sibTransId="{9B389B2F-9AFB-49AF-90A1-70B9BA17AF06}"/>
    <dgm:cxn modelId="{05CAB4D8-8BF1-4FEE-A39F-6E5FA6F00317}" type="presOf" srcId="{3E5E7595-5E4A-44A7-B06F-508F0542EE3D}" destId="{521BF153-92AF-4EDC-BC29-831EBC3E52DB}" srcOrd="0" destOrd="0" presId="urn:microsoft.com/office/officeart/2005/8/layout/equation1"/>
    <dgm:cxn modelId="{099AD982-6E1C-4FBB-9961-F979A5F13E31}" type="presParOf" srcId="{DDAC38D5-E803-42D1-A7E7-A029CE662DED}" destId="{D0C7808A-E2AC-431E-8CC2-7B4A4197FD0E}" srcOrd="0" destOrd="0" presId="urn:microsoft.com/office/officeart/2005/8/layout/equation1"/>
    <dgm:cxn modelId="{3873ADDC-84A6-4DCE-BFFC-29EE0E6E18E8}" type="presParOf" srcId="{DDAC38D5-E803-42D1-A7E7-A029CE662DED}" destId="{09A9FE8A-2174-4D20-82B3-F0BAC0986485}" srcOrd="1" destOrd="0" presId="urn:microsoft.com/office/officeart/2005/8/layout/equation1"/>
    <dgm:cxn modelId="{687BB957-D5A5-4D7A-86C1-236FE4F15099}" type="presParOf" srcId="{DDAC38D5-E803-42D1-A7E7-A029CE662DED}" destId="{B947C2FE-EE03-4DFD-A5CA-F233BE759247}" srcOrd="2" destOrd="0" presId="urn:microsoft.com/office/officeart/2005/8/layout/equation1"/>
    <dgm:cxn modelId="{D07419DF-AC13-4B0C-81D5-E9B502482BAF}" type="presParOf" srcId="{DDAC38D5-E803-42D1-A7E7-A029CE662DED}" destId="{B5644990-6723-4795-B853-818858893C18}" srcOrd="3" destOrd="0" presId="urn:microsoft.com/office/officeart/2005/8/layout/equation1"/>
    <dgm:cxn modelId="{0C906590-6523-431F-B725-04FF6A93DACD}" type="presParOf" srcId="{DDAC38D5-E803-42D1-A7E7-A029CE662DED}" destId="{3A1F54FF-CE8D-459D-B0E5-0C0F34051885}" srcOrd="4" destOrd="0" presId="urn:microsoft.com/office/officeart/2005/8/layout/equation1"/>
    <dgm:cxn modelId="{AD33F482-9C00-4208-8776-5904A79A2D3E}" type="presParOf" srcId="{DDAC38D5-E803-42D1-A7E7-A029CE662DED}" destId="{66694E57-90B1-4895-ADC5-AE5A08927A3A}" srcOrd="5" destOrd="0" presId="urn:microsoft.com/office/officeart/2005/8/layout/equation1"/>
    <dgm:cxn modelId="{4EA15702-D249-48EB-90B1-C7BC08ACC3FA}" type="presParOf" srcId="{DDAC38D5-E803-42D1-A7E7-A029CE662DED}" destId="{DC5B409E-4F10-4C3E-A2A6-FAD93F761E1C}" srcOrd="6" destOrd="0" presId="urn:microsoft.com/office/officeart/2005/8/layout/equation1"/>
    <dgm:cxn modelId="{630770CA-C6EF-4A4A-823B-79675E10A0DF}" type="presParOf" srcId="{DDAC38D5-E803-42D1-A7E7-A029CE662DED}" destId="{56641F97-C9F1-4828-BEBE-79F7590CD2CD}" srcOrd="7" destOrd="0" presId="urn:microsoft.com/office/officeart/2005/8/layout/equation1"/>
    <dgm:cxn modelId="{7990DECA-0FD3-448B-88E9-4D5A626FC373}" type="presParOf" srcId="{DDAC38D5-E803-42D1-A7E7-A029CE662DED}" destId="{521BF153-92AF-4EDC-BC29-831EBC3E52D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7808A-E2AC-431E-8CC2-7B4A4197FD0E}">
      <dsp:nvSpPr>
        <dsp:cNvPr id="0" name=""/>
        <dsp:cNvSpPr/>
      </dsp:nvSpPr>
      <dsp:spPr>
        <a:xfrm>
          <a:off x="1768" y="1004306"/>
          <a:ext cx="2343931" cy="23439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Ammonia Plant Optimization (PLCOA)</a:t>
          </a:r>
        </a:p>
      </dsp:txBody>
      <dsp:txXfrm>
        <a:off x="345029" y="1347567"/>
        <a:ext cx="1657409" cy="1657409"/>
      </dsp:txXfrm>
    </dsp:sp>
    <dsp:sp modelId="{B947C2FE-EE03-4DFD-A5CA-F233BE759247}">
      <dsp:nvSpPr>
        <dsp:cNvPr id="0" name=""/>
        <dsp:cNvSpPr/>
      </dsp:nvSpPr>
      <dsp:spPr>
        <a:xfrm>
          <a:off x="2536026" y="1496531"/>
          <a:ext cx="1359480" cy="13594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716225" y="2016396"/>
        <a:ext cx="999082" cy="319750"/>
      </dsp:txXfrm>
    </dsp:sp>
    <dsp:sp modelId="{3A1F54FF-CE8D-459D-B0E5-0C0F34051885}">
      <dsp:nvSpPr>
        <dsp:cNvPr id="0" name=""/>
        <dsp:cNvSpPr/>
      </dsp:nvSpPr>
      <dsp:spPr>
        <a:xfrm>
          <a:off x="4085834" y="1004306"/>
          <a:ext cx="2343931" cy="2343931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Fleet Optimization</a:t>
          </a:r>
        </a:p>
      </dsp:txBody>
      <dsp:txXfrm>
        <a:off x="4429095" y="1347567"/>
        <a:ext cx="1657409" cy="1657409"/>
      </dsp:txXfrm>
    </dsp:sp>
    <dsp:sp modelId="{DC5B409E-4F10-4C3E-A2A6-FAD93F761E1C}">
      <dsp:nvSpPr>
        <dsp:cNvPr id="0" name=""/>
        <dsp:cNvSpPr/>
      </dsp:nvSpPr>
      <dsp:spPr>
        <a:xfrm>
          <a:off x="6620092" y="1496531"/>
          <a:ext cx="1359480" cy="1359480"/>
        </a:xfrm>
        <a:prstGeom prst="mathEqual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800291" y="1776584"/>
        <a:ext cx="999082" cy="799374"/>
      </dsp:txXfrm>
    </dsp:sp>
    <dsp:sp modelId="{521BF153-92AF-4EDC-BC29-831EBC3E52DB}">
      <dsp:nvSpPr>
        <dsp:cNvPr id="0" name=""/>
        <dsp:cNvSpPr/>
      </dsp:nvSpPr>
      <dsp:spPr>
        <a:xfrm>
          <a:off x="8169900" y="1004306"/>
          <a:ext cx="2343931" cy="2343931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DLCOA &amp; DLCOH</a:t>
          </a:r>
        </a:p>
      </dsp:txBody>
      <dsp:txXfrm>
        <a:off x="8513161" y="1347567"/>
        <a:ext cx="1657409" cy="165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9C27C-68DA-482C-8095-6807EDB68A8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9BA1F-D85C-447F-8BE6-71277EFD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D7AB-B4CE-F818-F3C0-F4F195A2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CFDEC-E0BC-4EA5-D473-BD1750489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C320A-9E6B-490E-27EB-DE5E804C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0B8B-3DEC-4BBD-B5CE-59E73329491D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55CE2-839A-A2C9-997C-B4DE7B28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7A48-03FA-DD62-401D-7E864268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3770-31D1-B803-3373-354D3FAE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60644-804A-14D0-22AF-62042899B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2BAEC-48D7-AE6B-8C14-4B8221DC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3A9B-8ABD-4EFE-8267-A778C53CD20A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CF343-FD8A-B9E2-A870-C38DB52B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4AE1-6903-2A49-62BE-F64574AF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B6743-EEEF-F51A-74A7-7464B3710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556F-E24D-A4F0-457D-9766A262C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8ADC6-5A78-D505-AC54-51D019D6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F413-4082-4FE7-94DA-6825DD59503C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25C3F-051E-84F4-0AAD-984C28C7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0C43A-B580-124D-61DE-43690D55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3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092B-15F5-AD01-1E19-94F75B5A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007C-E1AB-9EC2-233B-2FC5A442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A423-20EF-CD71-80BE-CCEF6A2B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BDB0-8AA3-4B52-91E4-33A06C1CF246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A84EB-AE3A-042C-A963-F63CB5AB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162A-DC22-906A-0D7A-488BAE4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3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AF6D-7E4C-F7E3-2CED-C71D0278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FC58-B028-1DB7-10B3-D0A51D4E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29679-87A9-2718-45C8-2917B26E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9BF3-FAB0-46F0-9AF5-AC93F039C76E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D0C86-EF3A-A026-9FB8-EB4A9CF8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E5063-9363-7D7F-E4CC-E59D83B3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7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1BCF-4495-330C-9333-5373CD40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8F95-B573-76A7-A075-DE3C9F52A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8B3A8-EBF0-6B21-6180-50838AE70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7BD21-A9D7-8866-97EA-A03ADDCD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DD31-5223-4BA5-8451-EF93D78C831C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DBCD6-E7C6-060C-18D3-AC3E8AD3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BBC7F-7D0D-E1A6-505B-22F9C7E3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5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94BE-063B-94DD-8884-AC37C375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C3633-45C8-71DD-65CA-70CA94172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B6BCB-6FCA-9E81-3A6D-379B4BA4F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A2421-B350-A859-787B-95AE4562B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4D56A-88DA-1A35-65A4-A72BD8273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6AF5C-8D16-A7AF-E4DE-3097FB40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33-ED07-4674-A6B5-1A926257DD20}" type="datetime1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03111-8944-6C95-365D-95095843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AF13B-72CA-2CE2-6044-DE01FB41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5C0A-5682-F64B-C45A-250F72AE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315E4-21BF-E0F9-6703-30C478B3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96A0-9B26-4378-82EE-26955C761E36}" type="datetime1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877BC-09F3-4401-9FC4-5CC18C16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763E1-B878-6472-BB42-A88B80D4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7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B7A83-794E-82EF-FCB3-E96E9589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187-A124-4BA9-B3A0-DCBB5F0916F5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F8678-BFAE-0D31-F052-D65D2ACA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26EE7-FB33-9973-A7E5-8118575D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AD6E-C418-9B95-39E3-4D49BCCD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1BAC-1E09-9931-8250-A5C7D3DE6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FE6FF-6F90-9C16-76AE-7AB417B09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15CD2-B082-325E-989D-5A15E9B7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8A08-DC24-46D1-9648-85910118511B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22CF9-D1C4-0878-C026-8442C919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0A6F8-3757-33B4-49DE-D5C4A91A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2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6F59-C96B-F0F2-3E34-3680ED1A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7E5-8AC0-8708-732E-E117190C0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B7FAD-FE8F-ABB5-1CD3-9C503576D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AFDE5-972D-6E08-C44A-D2E2671A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CEF-A9B7-4AC6-9864-AC37A1D33250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23E28-2EBF-0560-4742-02CDE561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2E8E0-EFBB-81F5-9884-FC66A9E2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0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9C6B6-B9DD-9245-C641-73D6A1F9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0E5AA-6E07-5635-B164-A1987D32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F773-D527-6703-5A68-6E3CC6629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8545-CF36-4716-AA42-CCF95B543568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E3A66-9413-3B9B-09F9-6E1E19F85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09FAE-30F2-1EC6-5F94-4EF8EA2CF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1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880826/HS420_-_Ecuity_-_Ammonia_to_Green_Hydrogen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E186E-BD80-EB0D-E2E0-669020E0C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sz="4800" dirty="0"/>
              <a:t>Downstream Optimization Modelling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90011-82CF-8D09-4112-F05BAEB30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6/15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FCC50-7D78-C843-A6E7-C36A8023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123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521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Would still like to incorporate the centralized vs decentralized cracking aspect back to hydrogen in the import country-can be done in heatmap scenarios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1BB04-4B90-7540-D266-2AF624E0E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17" y="1223778"/>
            <a:ext cx="8455731" cy="4906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9B5042-CCC5-BB4B-83A3-2AF8DFC311AF}"/>
              </a:ext>
            </a:extLst>
          </p:cNvPr>
          <p:cNvSpPr txBox="1"/>
          <p:nvPr/>
        </p:nvSpPr>
        <p:spPr>
          <a:xfrm>
            <a:off x="3856577" y="6382244"/>
            <a:ext cx="848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</a:t>
            </a:r>
            <a:r>
              <a:rPr lang="en-US" dirty="0">
                <a:hlinkClick r:id="rId3"/>
              </a:rPr>
              <a:t>HS420_-_Ecuity_-_Ammonia_to_Green_Hydrogen.pdf (publishing.service.gov.uk)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2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5200" kern="1200" dirty="0">
                <a:latin typeface="+mj-lt"/>
                <a:ea typeface="+mj-ea"/>
                <a:cs typeface="+mj-cs"/>
              </a:rPr>
              <a:t>Model Structure includes dynamic production output and then dynamic demand for Ammonia/Hydrogen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1EB2732-E763-7DE6-2223-4D8077985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384549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99314D2-CCAA-3B00-AB86-A193385F0D3C}"/>
              </a:ext>
            </a:extLst>
          </p:cNvPr>
          <p:cNvSpPr txBox="1"/>
          <p:nvPr/>
        </p:nvSpPr>
        <p:spPr>
          <a:xfrm>
            <a:off x="5291015" y="5955323"/>
            <a:ext cx="4516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PLCOA: Production Levelized Cost of Ammonia</a:t>
            </a:r>
          </a:p>
          <a:p>
            <a:r>
              <a:rPr lang="en-US" dirty="0"/>
              <a:t>DLCOA: Delivered Levelized Cost of Ammonia</a:t>
            </a:r>
          </a:p>
          <a:p>
            <a:r>
              <a:rPr lang="en-US" dirty="0"/>
              <a:t>DLCOH: Delivered Levelized Cost of Hydrogen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5A8CC-3DA2-8C27-077A-82CAC91E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Why are we creating a fleet optimization model?- after hydrogen and ammonia production, shipping is the most expensive contributor to DLCOA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0DA7A-D76E-C512-28B9-7407358C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0665B-2E2D-0353-C462-F9DED96D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4" y="1947608"/>
            <a:ext cx="7961513" cy="41073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D20CA0-061B-9D8D-05BC-D7A1D43F83CB}"/>
              </a:ext>
            </a:extLst>
          </p:cNvPr>
          <p:cNvSpPr txBox="1"/>
          <p:nvPr/>
        </p:nvSpPr>
        <p:spPr>
          <a:xfrm>
            <a:off x="6268094" y="6156407"/>
            <a:ext cx="57686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From: 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Salmon, Nicholas, René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Bañares-Alcántara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Richard Nayak-Luke. "Optimization of green ammonia distribution systems for intercontinental energy transport." </a:t>
            </a:r>
            <a:r>
              <a:rPr lang="en-US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Iscience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24.8 (2021): 102903.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4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Restructured transportation model to instead analyze fleet optimization (within country operation complexity longer than project goals)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AA8201-DFDF-C298-2C40-0A461EE8C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7" y="1370504"/>
            <a:ext cx="11560542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9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1083725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/>
              <a:t>Model output vision: dynamic representation of ammonia flows around the world in conjunction with dynamic production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37B29-9BC4-0794-68C0-FC4D0A10CC09}"/>
              </a:ext>
            </a:extLst>
          </p:cNvPr>
          <p:cNvSpPr txBox="1"/>
          <p:nvPr/>
        </p:nvSpPr>
        <p:spPr>
          <a:xfrm>
            <a:off x="6380061" y="5865323"/>
            <a:ext cx="57686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From: 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Salmon, Nicholas, René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Bañares-Alcántara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Richard Nayak-Luke. "Optimization of green ammonia distribution systems for intercontinental energy transport." </a:t>
            </a:r>
            <a:r>
              <a:rPr lang="en-US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Iscience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24.8 (2021): 102903.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0277BD-3C37-2325-DB09-DBE8BA372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909" y="1650456"/>
            <a:ext cx="7129846" cy="355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874D01-B289-2E1D-4D50-E7EAC280B420}"/>
              </a:ext>
            </a:extLst>
          </p:cNvPr>
          <p:cNvSpPr txBox="1"/>
          <p:nvPr/>
        </p:nvSpPr>
        <p:spPr>
          <a:xfrm>
            <a:off x="420756" y="2119742"/>
            <a:ext cx="4753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Visualize the output of green ammonia flows from production in KSA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Resolution can go down to daily or even hourly for ammonia flows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Can decrease # of ports for model runtime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781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5A8CC-3DA2-8C27-077A-82CAC91E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Next Steps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823B-55AB-D195-BF06-45CF5F3C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200" dirty="0"/>
              <a:t>Finish model validation</a:t>
            </a:r>
          </a:p>
          <a:p>
            <a:pPr lvl="1"/>
            <a:r>
              <a:rPr lang="en-US" sz="2800" dirty="0"/>
              <a:t>Still developing the model from the past couple days and currently in the testing phase</a:t>
            </a:r>
          </a:p>
          <a:p>
            <a:r>
              <a:rPr lang="en-US" sz="3200" dirty="0"/>
              <a:t>Gather real world data once model validation done</a:t>
            </a:r>
          </a:p>
          <a:p>
            <a:r>
              <a:rPr lang="en-US" sz="3200" dirty="0"/>
              <a:t>Explore cracking heatmaps in country (where centralized vs decentralized takes place)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0DA7A-D76E-C512-28B9-7407358C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8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5A8CC-3DA2-8C27-077A-82CAC91E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Questions that can be explored with downstream model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823B-55AB-D195-BF06-45CF5F3C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How does the dynamic demand profile of an import country impact overall DLCOA (and thus optimal partners)</a:t>
            </a:r>
          </a:p>
          <a:p>
            <a:pPr lvl="1"/>
            <a:r>
              <a:rPr lang="en-US" sz="2800" dirty="0"/>
              <a:t>Most novel aspect of work</a:t>
            </a:r>
          </a:p>
          <a:p>
            <a:pPr lvl="1"/>
            <a:r>
              <a:rPr lang="en-US" sz="2800" dirty="0"/>
              <a:t>Countries to explore: UK, Germany, Japan</a:t>
            </a:r>
          </a:p>
          <a:p>
            <a:pPr lvl="1"/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How does incorporating equity/security considerations change the DLCOA</a:t>
            </a:r>
          </a:p>
          <a:p>
            <a:pPr lvl="1"/>
            <a:r>
              <a:rPr lang="en-US" sz="2800" dirty="0"/>
              <a:t>E.g. must have shipments every x days</a:t>
            </a:r>
          </a:p>
          <a:p>
            <a:pPr lvl="1"/>
            <a:endParaRPr lang="en-US" sz="28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How do optimal port locations differ (and thus network structure) versus modern terminal structures</a:t>
            </a:r>
          </a:p>
          <a:p>
            <a:pPr lvl="1"/>
            <a:r>
              <a:rPr lang="en-US" sz="2800" dirty="0"/>
              <a:t>Can have two runs: 1. import terminals provided, 2. import terminal locations optimized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0DA7A-D76E-C512-28B9-7407358C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0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/>
              <a:t>Model requirement #1: Decide the structure of the supply chain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0C8F5E-155F-4D46-765E-DAE73EED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57" y="1629867"/>
            <a:ext cx="10515600" cy="387176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Inputs</a:t>
            </a:r>
          </a:p>
          <a:p>
            <a:pPr lvl="1"/>
            <a:r>
              <a:rPr lang="en-US" dirty="0"/>
              <a:t>Production</a:t>
            </a:r>
          </a:p>
          <a:p>
            <a:pPr lvl="1"/>
            <a:r>
              <a:rPr lang="en-US" dirty="0"/>
              <a:t>Demand</a:t>
            </a:r>
          </a:p>
          <a:p>
            <a:pPr lvl="1"/>
            <a:r>
              <a:rPr lang="en-US" dirty="0"/>
              <a:t>Financial considerations of ports/ships</a:t>
            </a:r>
          </a:p>
          <a:p>
            <a:r>
              <a:rPr lang="en-US" dirty="0"/>
              <a:t>Outputs</a:t>
            </a:r>
          </a:p>
          <a:p>
            <a:pPr lvl="1"/>
            <a:r>
              <a:rPr lang="en-US" dirty="0"/>
              <a:t>Optimal number and types of ships</a:t>
            </a:r>
          </a:p>
          <a:p>
            <a:pPr lvl="1"/>
            <a:r>
              <a:rPr lang="en-US" dirty="0"/>
              <a:t>Import port locations</a:t>
            </a:r>
          </a:p>
          <a:p>
            <a:pPr lvl="1"/>
            <a:r>
              <a:rPr lang="en-US" dirty="0"/>
              <a:t>Import port sizes (both handling and storage size)</a:t>
            </a:r>
          </a:p>
          <a:p>
            <a:r>
              <a:rPr lang="en-US" dirty="0"/>
              <a:t>Model dimensions</a:t>
            </a:r>
          </a:p>
          <a:p>
            <a:pPr lvl="1"/>
            <a:r>
              <a:rPr lang="en-US" dirty="0"/>
              <a:t>Will follow similar details of the green ammonia model providing a detailed yet still black box overview</a:t>
            </a:r>
          </a:p>
        </p:txBody>
      </p:sp>
    </p:spTree>
    <p:extLst>
      <p:ext uri="{BB962C8B-B14F-4D97-AF65-F5344CB8AC3E}">
        <p14:creationId xmlns:p14="http://schemas.microsoft.com/office/powerpoint/2010/main" val="238024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/>
              <a:t>Model requirement #2: Decide the daily(or finer) operations of the supply chain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0C8F5E-155F-4D46-765E-DAE73EED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34" y="175882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Inputs</a:t>
            </a:r>
          </a:p>
          <a:p>
            <a:pPr lvl="1"/>
            <a:r>
              <a:rPr lang="en-US" dirty="0"/>
              <a:t>Production of Ammonia</a:t>
            </a:r>
          </a:p>
          <a:p>
            <a:pPr lvl="1"/>
            <a:r>
              <a:rPr lang="en-US" dirty="0"/>
              <a:t>Demand of Ammonia at each region</a:t>
            </a:r>
          </a:p>
          <a:p>
            <a:pPr lvl="2"/>
            <a:r>
              <a:rPr lang="en-US" dirty="0"/>
              <a:t>Can create multiple different scenarios for demand to explore sensitivity under different conditions</a:t>
            </a:r>
          </a:p>
          <a:p>
            <a:r>
              <a:rPr lang="en-US" dirty="0"/>
              <a:t>Outputs</a:t>
            </a:r>
          </a:p>
          <a:p>
            <a:pPr lvl="1"/>
            <a:r>
              <a:rPr lang="en-US" dirty="0"/>
              <a:t>Scheduling of shipments between ports</a:t>
            </a:r>
          </a:p>
          <a:p>
            <a:pPr lvl="1"/>
            <a:r>
              <a:rPr lang="en-US" dirty="0"/>
              <a:t>Operation of storage of ammonia in ports</a:t>
            </a:r>
          </a:p>
        </p:txBody>
      </p:sp>
    </p:spTree>
    <p:extLst>
      <p:ext uri="{BB962C8B-B14F-4D97-AF65-F5344CB8AC3E}">
        <p14:creationId xmlns:p14="http://schemas.microsoft.com/office/powerpoint/2010/main" val="113375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508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Downstream Optimization Modelling Update</vt:lpstr>
      <vt:lpstr>Model Structure includes dynamic production output and then dynamic demand for Ammonia/Hydrogen</vt:lpstr>
      <vt:lpstr>Why are we creating a fleet optimization model?- after hydrogen and ammonia production, shipping is the most expensive contributor to DLCOA</vt:lpstr>
      <vt:lpstr>Restructured transportation model to instead analyze fleet optimization (within country operation complexity longer than project goals)</vt:lpstr>
      <vt:lpstr>Model output vision: dynamic representation of ammonia flows around the world in conjunction with dynamic production</vt:lpstr>
      <vt:lpstr>Next Steps</vt:lpstr>
      <vt:lpstr>Questions that can be explored with downstream model</vt:lpstr>
      <vt:lpstr>Model requirement #1: Decide the structure of the supply chain</vt:lpstr>
      <vt:lpstr>Model requirement #2: Decide the daily(or finer) operations of the supply chain</vt:lpstr>
      <vt:lpstr>Would still like to incorporate the centralized vs decentralized cracking aspect back to hydrogen in the import country-can be done in heatmap scenarios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Ammonia Plant Optimization Model Setup and Flow</dc:title>
  <dc:creator>Julian Florez</dc:creator>
  <cp:lastModifiedBy>Julian Florez</cp:lastModifiedBy>
  <cp:revision>30</cp:revision>
  <dcterms:created xsi:type="dcterms:W3CDTF">2022-05-22T07:18:45Z</dcterms:created>
  <dcterms:modified xsi:type="dcterms:W3CDTF">2022-06-15T10:52:56Z</dcterms:modified>
</cp:coreProperties>
</file>