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78" r:id="rId5"/>
    <p:sldId id="279" r:id="rId6"/>
    <p:sldId id="280" r:id="rId7"/>
    <p:sldId id="281" r:id="rId8"/>
    <p:sldId id="282" r:id="rId9"/>
    <p:sldId id="269" r:id="rId10"/>
    <p:sldId id="273" r:id="rId11"/>
    <p:sldId id="276" r:id="rId12"/>
    <p:sldId id="266" r:id="rId13"/>
    <p:sldId id="277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8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51AFC-2F80-4A55-AFC5-A03D4FFD6154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6561EB8C-C65C-48BD-8B8D-0B12DF5D105C}">
      <dgm:prSet phldrT="[Text]"/>
      <dgm:spPr/>
      <dgm:t>
        <a:bodyPr/>
        <a:lstStyle/>
        <a:p>
          <a:r>
            <a:rPr lang="en-US" dirty="0"/>
            <a:t>Ammonia Plant Optimization (PLCOA)</a:t>
          </a:r>
        </a:p>
      </dgm:t>
    </dgm:pt>
    <dgm:pt modelId="{D7F2D9C6-70C8-43AF-A2CB-8ADEA037FB0F}" type="parTrans" cxnId="{6A362046-3B47-4C29-ADAE-C3F125543FA7}">
      <dgm:prSet/>
      <dgm:spPr/>
      <dgm:t>
        <a:bodyPr/>
        <a:lstStyle/>
        <a:p>
          <a:endParaRPr lang="en-US"/>
        </a:p>
      </dgm:t>
    </dgm:pt>
    <dgm:pt modelId="{CA282DFE-5D2D-4FAA-AF38-39336225FD9A}" type="sibTrans" cxnId="{6A362046-3B47-4C29-ADAE-C3F125543FA7}">
      <dgm:prSet/>
      <dgm:spPr/>
      <dgm:t>
        <a:bodyPr/>
        <a:lstStyle/>
        <a:p>
          <a:endParaRPr lang="en-US"/>
        </a:p>
      </dgm:t>
    </dgm:pt>
    <dgm:pt modelId="{2088E218-9AC7-4904-99A7-0E0DC8E87B28}">
      <dgm:prSet phldrT="[Text]"/>
      <dgm:spPr/>
      <dgm:t>
        <a:bodyPr/>
        <a:lstStyle/>
        <a:p>
          <a:r>
            <a:rPr lang="en-US" dirty="0"/>
            <a:t>Supply Chain Optimization</a:t>
          </a:r>
        </a:p>
      </dgm:t>
    </dgm:pt>
    <dgm:pt modelId="{BBA5AF37-98C7-4B31-8101-5D868CEF9202}" type="parTrans" cxnId="{2509EAD0-01F2-41EA-B3D2-FE8CC934E064}">
      <dgm:prSet/>
      <dgm:spPr/>
      <dgm:t>
        <a:bodyPr/>
        <a:lstStyle/>
        <a:p>
          <a:endParaRPr lang="en-US"/>
        </a:p>
      </dgm:t>
    </dgm:pt>
    <dgm:pt modelId="{9B389B2F-9AFB-49AF-90A1-70B9BA17AF06}" type="sibTrans" cxnId="{2509EAD0-01F2-41EA-B3D2-FE8CC934E064}">
      <dgm:prSet/>
      <dgm:spPr/>
      <dgm:t>
        <a:bodyPr/>
        <a:lstStyle/>
        <a:p>
          <a:endParaRPr lang="en-US"/>
        </a:p>
      </dgm:t>
    </dgm:pt>
    <dgm:pt modelId="{3E5E7595-5E4A-44A7-B06F-508F0542EE3D}">
      <dgm:prSet phldrT="[Text]"/>
      <dgm:spPr/>
      <dgm:t>
        <a:bodyPr/>
        <a:lstStyle/>
        <a:p>
          <a:r>
            <a:rPr lang="en-US" dirty="0"/>
            <a:t>DLCOA &amp; DLCOH</a:t>
          </a:r>
        </a:p>
      </dgm:t>
    </dgm:pt>
    <dgm:pt modelId="{137A555E-E583-4668-9CBF-FA6B25DBC684}" type="parTrans" cxnId="{7E2A78C9-0862-4918-9E91-397C94A7EF15}">
      <dgm:prSet/>
      <dgm:spPr/>
      <dgm:t>
        <a:bodyPr/>
        <a:lstStyle/>
        <a:p>
          <a:endParaRPr lang="en-US"/>
        </a:p>
      </dgm:t>
    </dgm:pt>
    <dgm:pt modelId="{D74D9FA5-79F2-4673-BC07-06322DC9AE74}" type="sibTrans" cxnId="{7E2A78C9-0862-4918-9E91-397C94A7EF15}">
      <dgm:prSet/>
      <dgm:spPr/>
      <dgm:t>
        <a:bodyPr/>
        <a:lstStyle/>
        <a:p>
          <a:endParaRPr lang="en-US"/>
        </a:p>
      </dgm:t>
    </dgm:pt>
    <dgm:pt modelId="{DDAC38D5-E803-42D1-A7E7-A029CE662DED}" type="pres">
      <dgm:prSet presAssocID="{48B51AFC-2F80-4A55-AFC5-A03D4FFD6154}" presName="linearFlow" presStyleCnt="0">
        <dgm:presLayoutVars>
          <dgm:dir/>
          <dgm:resizeHandles val="exact"/>
        </dgm:presLayoutVars>
      </dgm:prSet>
      <dgm:spPr/>
    </dgm:pt>
    <dgm:pt modelId="{D0C7808A-E2AC-431E-8CC2-7B4A4197FD0E}" type="pres">
      <dgm:prSet presAssocID="{6561EB8C-C65C-48BD-8B8D-0B12DF5D105C}" presName="node" presStyleLbl="node1" presStyleIdx="0" presStyleCnt="3">
        <dgm:presLayoutVars>
          <dgm:bulletEnabled val="1"/>
        </dgm:presLayoutVars>
      </dgm:prSet>
      <dgm:spPr/>
    </dgm:pt>
    <dgm:pt modelId="{09A9FE8A-2174-4D20-82B3-F0BAC0986485}" type="pres">
      <dgm:prSet presAssocID="{CA282DFE-5D2D-4FAA-AF38-39336225FD9A}" presName="spacerL" presStyleCnt="0"/>
      <dgm:spPr/>
    </dgm:pt>
    <dgm:pt modelId="{B947C2FE-EE03-4DFD-A5CA-F233BE759247}" type="pres">
      <dgm:prSet presAssocID="{CA282DFE-5D2D-4FAA-AF38-39336225FD9A}" presName="sibTrans" presStyleLbl="sibTrans2D1" presStyleIdx="0" presStyleCnt="2"/>
      <dgm:spPr/>
    </dgm:pt>
    <dgm:pt modelId="{B5644990-6723-4795-B853-818858893C18}" type="pres">
      <dgm:prSet presAssocID="{CA282DFE-5D2D-4FAA-AF38-39336225FD9A}" presName="spacerR" presStyleCnt="0"/>
      <dgm:spPr/>
    </dgm:pt>
    <dgm:pt modelId="{3A1F54FF-CE8D-459D-B0E5-0C0F34051885}" type="pres">
      <dgm:prSet presAssocID="{2088E218-9AC7-4904-99A7-0E0DC8E87B28}" presName="node" presStyleLbl="node1" presStyleIdx="1" presStyleCnt="3">
        <dgm:presLayoutVars>
          <dgm:bulletEnabled val="1"/>
        </dgm:presLayoutVars>
      </dgm:prSet>
      <dgm:spPr/>
    </dgm:pt>
    <dgm:pt modelId="{66694E57-90B1-4895-ADC5-AE5A08927A3A}" type="pres">
      <dgm:prSet presAssocID="{9B389B2F-9AFB-49AF-90A1-70B9BA17AF06}" presName="spacerL" presStyleCnt="0"/>
      <dgm:spPr/>
    </dgm:pt>
    <dgm:pt modelId="{DC5B409E-4F10-4C3E-A2A6-FAD93F761E1C}" type="pres">
      <dgm:prSet presAssocID="{9B389B2F-9AFB-49AF-90A1-70B9BA17AF06}" presName="sibTrans" presStyleLbl="sibTrans2D1" presStyleIdx="1" presStyleCnt="2"/>
      <dgm:spPr/>
    </dgm:pt>
    <dgm:pt modelId="{56641F97-C9F1-4828-BEBE-79F7590CD2CD}" type="pres">
      <dgm:prSet presAssocID="{9B389B2F-9AFB-49AF-90A1-70B9BA17AF06}" presName="spacerR" presStyleCnt="0"/>
      <dgm:spPr/>
    </dgm:pt>
    <dgm:pt modelId="{521BF153-92AF-4EDC-BC29-831EBC3E52DB}" type="pres">
      <dgm:prSet presAssocID="{3E5E7595-5E4A-44A7-B06F-508F0542EE3D}" presName="node" presStyleLbl="node1" presStyleIdx="2" presStyleCnt="3">
        <dgm:presLayoutVars>
          <dgm:bulletEnabled val="1"/>
        </dgm:presLayoutVars>
      </dgm:prSet>
      <dgm:spPr/>
    </dgm:pt>
  </dgm:ptLst>
  <dgm:cxnLst>
    <dgm:cxn modelId="{FC291227-0505-49DE-9B51-622EF9DBA60F}" type="presOf" srcId="{6561EB8C-C65C-48BD-8B8D-0B12DF5D105C}" destId="{D0C7808A-E2AC-431E-8CC2-7B4A4197FD0E}" srcOrd="0" destOrd="0" presId="urn:microsoft.com/office/officeart/2005/8/layout/equation1"/>
    <dgm:cxn modelId="{F3ABD32F-F916-4569-AF18-CFAAEF284BAF}" type="presOf" srcId="{48B51AFC-2F80-4A55-AFC5-A03D4FFD6154}" destId="{DDAC38D5-E803-42D1-A7E7-A029CE662DED}" srcOrd="0" destOrd="0" presId="urn:microsoft.com/office/officeart/2005/8/layout/equation1"/>
    <dgm:cxn modelId="{6A362046-3B47-4C29-ADAE-C3F125543FA7}" srcId="{48B51AFC-2F80-4A55-AFC5-A03D4FFD6154}" destId="{6561EB8C-C65C-48BD-8B8D-0B12DF5D105C}" srcOrd="0" destOrd="0" parTransId="{D7F2D9C6-70C8-43AF-A2CB-8ADEA037FB0F}" sibTransId="{CA282DFE-5D2D-4FAA-AF38-39336225FD9A}"/>
    <dgm:cxn modelId="{2855E28A-C2C9-4717-AACE-497061EC1BB7}" type="presOf" srcId="{2088E218-9AC7-4904-99A7-0E0DC8E87B28}" destId="{3A1F54FF-CE8D-459D-B0E5-0C0F34051885}" srcOrd="0" destOrd="0" presId="urn:microsoft.com/office/officeart/2005/8/layout/equation1"/>
    <dgm:cxn modelId="{8BF7309B-890C-47F6-9DB7-8F1113696A49}" type="presOf" srcId="{CA282DFE-5D2D-4FAA-AF38-39336225FD9A}" destId="{B947C2FE-EE03-4DFD-A5CA-F233BE759247}" srcOrd="0" destOrd="0" presId="urn:microsoft.com/office/officeart/2005/8/layout/equation1"/>
    <dgm:cxn modelId="{7E2A78C9-0862-4918-9E91-397C94A7EF15}" srcId="{48B51AFC-2F80-4A55-AFC5-A03D4FFD6154}" destId="{3E5E7595-5E4A-44A7-B06F-508F0542EE3D}" srcOrd="2" destOrd="0" parTransId="{137A555E-E583-4668-9CBF-FA6B25DBC684}" sibTransId="{D74D9FA5-79F2-4673-BC07-06322DC9AE74}"/>
    <dgm:cxn modelId="{CA8641CC-9ED6-4D35-99EC-1CFCBCBC6344}" type="presOf" srcId="{9B389B2F-9AFB-49AF-90A1-70B9BA17AF06}" destId="{DC5B409E-4F10-4C3E-A2A6-FAD93F761E1C}" srcOrd="0" destOrd="0" presId="urn:microsoft.com/office/officeart/2005/8/layout/equation1"/>
    <dgm:cxn modelId="{2509EAD0-01F2-41EA-B3D2-FE8CC934E064}" srcId="{48B51AFC-2F80-4A55-AFC5-A03D4FFD6154}" destId="{2088E218-9AC7-4904-99A7-0E0DC8E87B28}" srcOrd="1" destOrd="0" parTransId="{BBA5AF37-98C7-4B31-8101-5D868CEF9202}" sibTransId="{9B389B2F-9AFB-49AF-90A1-70B9BA17AF06}"/>
    <dgm:cxn modelId="{05CAB4D8-8BF1-4FEE-A39F-6E5FA6F00317}" type="presOf" srcId="{3E5E7595-5E4A-44A7-B06F-508F0542EE3D}" destId="{521BF153-92AF-4EDC-BC29-831EBC3E52DB}" srcOrd="0" destOrd="0" presId="urn:microsoft.com/office/officeart/2005/8/layout/equation1"/>
    <dgm:cxn modelId="{099AD982-6E1C-4FBB-9961-F979A5F13E31}" type="presParOf" srcId="{DDAC38D5-E803-42D1-A7E7-A029CE662DED}" destId="{D0C7808A-E2AC-431E-8CC2-7B4A4197FD0E}" srcOrd="0" destOrd="0" presId="urn:microsoft.com/office/officeart/2005/8/layout/equation1"/>
    <dgm:cxn modelId="{3873ADDC-84A6-4DCE-BFFC-29EE0E6E18E8}" type="presParOf" srcId="{DDAC38D5-E803-42D1-A7E7-A029CE662DED}" destId="{09A9FE8A-2174-4D20-82B3-F0BAC0986485}" srcOrd="1" destOrd="0" presId="urn:microsoft.com/office/officeart/2005/8/layout/equation1"/>
    <dgm:cxn modelId="{687BB957-D5A5-4D7A-86C1-236FE4F15099}" type="presParOf" srcId="{DDAC38D5-E803-42D1-A7E7-A029CE662DED}" destId="{B947C2FE-EE03-4DFD-A5CA-F233BE759247}" srcOrd="2" destOrd="0" presId="urn:microsoft.com/office/officeart/2005/8/layout/equation1"/>
    <dgm:cxn modelId="{D07419DF-AC13-4B0C-81D5-E9B502482BAF}" type="presParOf" srcId="{DDAC38D5-E803-42D1-A7E7-A029CE662DED}" destId="{B5644990-6723-4795-B853-818858893C18}" srcOrd="3" destOrd="0" presId="urn:microsoft.com/office/officeart/2005/8/layout/equation1"/>
    <dgm:cxn modelId="{0C906590-6523-431F-B725-04FF6A93DACD}" type="presParOf" srcId="{DDAC38D5-E803-42D1-A7E7-A029CE662DED}" destId="{3A1F54FF-CE8D-459D-B0E5-0C0F34051885}" srcOrd="4" destOrd="0" presId="urn:microsoft.com/office/officeart/2005/8/layout/equation1"/>
    <dgm:cxn modelId="{AD33F482-9C00-4208-8776-5904A79A2D3E}" type="presParOf" srcId="{DDAC38D5-E803-42D1-A7E7-A029CE662DED}" destId="{66694E57-90B1-4895-ADC5-AE5A08927A3A}" srcOrd="5" destOrd="0" presId="urn:microsoft.com/office/officeart/2005/8/layout/equation1"/>
    <dgm:cxn modelId="{4EA15702-D249-48EB-90B1-C7BC08ACC3FA}" type="presParOf" srcId="{DDAC38D5-E803-42D1-A7E7-A029CE662DED}" destId="{DC5B409E-4F10-4C3E-A2A6-FAD93F761E1C}" srcOrd="6" destOrd="0" presId="urn:microsoft.com/office/officeart/2005/8/layout/equation1"/>
    <dgm:cxn modelId="{630770CA-C6EF-4A4A-823B-79675E10A0DF}" type="presParOf" srcId="{DDAC38D5-E803-42D1-A7E7-A029CE662DED}" destId="{56641F97-C9F1-4828-BEBE-79F7590CD2CD}" srcOrd="7" destOrd="0" presId="urn:microsoft.com/office/officeart/2005/8/layout/equation1"/>
    <dgm:cxn modelId="{7990DECA-0FD3-448B-88E9-4D5A626FC373}" type="presParOf" srcId="{DDAC38D5-E803-42D1-A7E7-A029CE662DED}" destId="{521BF153-92AF-4EDC-BC29-831EBC3E52D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7808A-E2AC-431E-8CC2-7B4A4197FD0E}">
      <dsp:nvSpPr>
        <dsp:cNvPr id="0" name=""/>
        <dsp:cNvSpPr/>
      </dsp:nvSpPr>
      <dsp:spPr>
        <a:xfrm>
          <a:off x="1768" y="1004306"/>
          <a:ext cx="2343931" cy="2343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Ammonia Plant Optimization (PLCOA)</a:t>
          </a:r>
        </a:p>
      </dsp:txBody>
      <dsp:txXfrm>
        <a:off x="345029" y="1347567"/>
        <a:ext cx="1657409" cy="1657409"/>
      </dsp:txXfrm>
    </dsp:sp>
    <dsp:sp modelId="{B947C2FE-EE03-4DFD-A5CA-F233BE759247}">
      <dsp:nvSpPr>
        <dsp:cNvPr id="0" name=""/>
        <dsp:cNvSpPr/>
      </dsp:nvSpPr>
      <dsp:spPr>
        <a:xfrm>
          <a:off x="2536026" y="1496531"/>
          <a:ext cx="1359480" cy="13594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716225" y="2016396"/>
        <a:ext cx="999082" cy="319750"/>
      </dsp:txXfrm>
    </dsp:sp>
    <dsp:sp modelId="{3A1F54FF-CE8D-459D-B0E5-0C0F34051885}">
      <dsp:nvSpPr>
        <dsp:cNvPr id="0" name=""/>
        <dsp:cNvSpPr/>
      </dsp:nvSpPr>
      <dsp:spPr>
        <a:xfrm>
          <a:off x="4085834" y="1004306"/>
          <a:ext cx="2343931" cy="234393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Supply Chain Optimization</a:t>
          </a:r>
        </a:p>
      </dsp:txBody>
      <dsp:txXfrm>
        <a:off x="4429095" y="1347567"/>
        <a:ext cx="1657409" cy="1657409"/>
      </dsp:txXfrm>
    </dsp:sp>
    <dsp:sp modelId="{DC5B409E-4F10-4C3E-A2A6-FAD93F761E1C}">
      <dsp:nvSpPr>
        <dsp:cNvPr id="0" name=""/>
        <dsp:cNvSpPr/>
      </dsp:nvSpPr>
      <dsp:spPr>
        <a:xfrm>
          <a:off x="6620092" y="1496531"/>
          <a:ext cx="1359480" cy="1359480"/>
        </a:xfrm>
        <a:prstGeom prst="mathEqual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00291" y="1776584"/>
        <a:ext cx="999082" cy="799374"/>
      </dsp:txXfrm>
    </dsp:sp>
    <dsp:sp modelId="{521BF153-92AF-4EDC-BC29-831EBC3E52DB}">
      <dsp:nvSpPr>
        <dsp:cNvPr id="0" name=""/>
        <dsp:cNvSpPr/>
      </dsp:nvSpPr>
      <dsp:spPr>
        <a:xfrm>
          <a:off x="8169900" y="1004306"/>
          <a:ext cx="2343931" cy="234393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DLCOA &amp; DLCOH</a:t>
          </a:r>
        </a:p>
      </dsp:txBody>
      <dsp:txXfrm>
        <a:off x="8513161" y="1347567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880826/HS420_-_Ecuity_-_Ammonia_to_Green_Hydrogen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880826/HS420_-_Ecuity_-_Ammonia_to_Green_Hydroge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800" dirty="0"/>
              <a:t>Green Ammonia Plant Optimization Model Update and Downstream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6/5 Week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We know the radius from import terminal to demand location will decide centralized vs decentralized cracking 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7533C-4692-1561-023A-2C67789B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03" y="1477193"/>
            <a:ext cx="8024555" cy="4625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8E5560-1554-6C94-5A8A-54D36479D3DA}"/>
              </a:ext>
            </a:extLst>
          </p:cNvPr>
          <p:cNvSpPr txBox="1"/>
          <p:nvPr/>
        </p:nvSpPr>
        <p:spPr>
          <a:xfrm>
            <a:off x="3581401" y="6478942"/>
            <a:ext cx="848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 </a:t>
            </a:r>
            <a:r>
              <a:rPr lang="en-US" dirty="0">
                <a:hlinkClick r:id="rId3"/>
              </a:rPr>
              <a:t>HS420_-_Ecuity_-_Ammonia_to_Green_Hydrogen.pdf (publishing.service.gov.uk)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8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083C94D-4F51-E373-2643-01926DA0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43" y="823566"/>
            <a:ext cx="4584690" cy="5967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1083725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output vision: diagram of optimal cracking (decentralized vs centralized) in import country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74D01-B289-2E1D-4D50-E7EAC280B420}"/>
              </a:ext>
            </a:extLst>
          </p:cNvPr>
          <p:cNvSpPr txBox="1"/>
          <p:nvPr/>
        </p:nvSpPr>
        <p:spPr>
          <a:xfrm>
            <a:off x="747329" y="1507598"/>
            <a:ext cx="47538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Plan on using population as a proxy for demand (quantity and location)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decrease # of cities for model runtime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Will be creating supply chain links from certain import terminals based on varying objectives (min costs, equity considerations, etc..)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7B29-9BC4-0794-68C0-FC4D0A10CC09}"/>
              </a:ext>
            </a:extLst>
          </p:cNvPr>
          <p:cNvSpPr txBox="1"/>
          <p:nvPr/>
        </p:nvSpPr>
        <p:spPr>
          <a:xfrm>
            <a:off x="9785393" y="6493578"/>
            <a:ext cx="2531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*Every city in GB (more than 1k) scaled by population</a:t>
            </a:r>
          </a:p>
        </p:txBody>
      </p:sp>
    </p:spTree>
    <p:extLst>
      <p:ext uri="{BB962C8B-B14F-4D97-AF65-F5344CB8AC3E}">
        <p14:creationId xmlns:p14="http://schemas.microsoft.com/office/powerpoint/2010/main" val="358781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Next Steps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Clarify transport structure aligns with the goal of the project (creating a complete value chain from cradle to consumption)</a:t>
            </a:r>
          </a:p>
          <a:p>
            <a:pPr lvl="1"/>
            <a:r>
              <a:rPr lang="en-US" sz="2800" dirty="0"/>
              <a:t>Initiate formulation and validation of basic model</a:t>
            </a:r>
          </a:p>
          <a:p>
            <a:r>
              <a:rPr lang="en-US" sz="3200" dirty="0"/>
              <a:t>Rework any data issues for production model</a:t>
            </a:r>
          </a:p>
          <a:p>
            <a:pPr lvl="1"/>
            <a:r>
              <a:rPr lang="en-US" sz="2800" dirty="0"/>
              <a:t>Right now, no clear impetus for developing user interface side of model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Questions that can be explored with downstream model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the dynamic demand profile of an import country impact overall DLCOA (and thus optimal partners)</a:t>
            </a:r>
          </a:p>
          <a:p>
            <a:pPr lvl="1"/>
            <a:r>
              <a:rPr lang="en-US" sz="2800" dirty="0"/>
              <a:t>Most novel aspect of work</a:t>
            </a:r>
          </a:p>
          <a:p>
            <a:pPr lvl="1"/>
            <a:r>
              <a:rPr lang="en-US" sz="2800" dirty="0"/>
              <a:t>Countries to explore: UK, Germany, Japan</a:t>
            </a:r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incorporating equity/security considerations change the DLCOA</a:t>
            </a:r>
          </a:p>
          <a:p>
            <a:pPr lvl="1"/>
            <a:r>
              <a:rPr lang="en-US" sz="2800" dirty="0"/>
              <a:t>E.g. must create connections for all cities over 10,000 people</a:t>
            </a:r>
          </a:p>
          <a:p>
            <a:pPr lvl="1"/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How do optimal port locations differ (and thus network structure) versus modern terminal/gas structures</a:t>
            </a:r>
          </a:p>
          <a:p>
            <a:pPr lvl="1"/>
            <a:r>
              <a:rPr lang="en-US" sz="2800" dirty="0"/>
              <a:t>Can have two runs: 1. import terminals provided, 2. import terminal locations optimized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Model requirement #1: Decide the structure of the supply chain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57" y="1629867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Import terminals/region of import</a:t>
            </a:r>
          </a:p>
          <a:p>
            <a:pPr lvl="1"/>
            <a:r>
              <a:rPr lang="en-US" dirty="0"/>
              <a:t>Demand locations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Optimal Import Locations</a:t>
            </a:r>
          </a:p>
          <a:p>
            <a:pPr lvl="1"/>
            <a:r>
              <a:rPr lang="en-US" dirty="0"/>
              <a:t>Cracking locations</a:t>
            </a:r>
          </a:p>
          <a:p>
            <a:pPr lvl="1"/>
            <a:r>
              <a:rPr lang="en-US" dirty="0"/>
              <a:t>Pipeline/truck routes</a:t>
            </a:r>
          </a:p>
          <a:p>
            <a:r>
              <a:rPr lang="en-US" dirty="0"/>
              <a:t>Model dimensions</a:t>
            </a:r>
          </a:p>
          <a:p>
            <a:pPr lvl="1"/>
            <a:r>
              <a:rPr lang="en-US" dirty="0"/>
              <a:t>Will follow similar details of the green ammonia model providing a detailed yet still black box overview</a:t>
            </a:r>
          </a:p>
        </p:txBody>
      </p:sp>
    </p:spTree>
    <p:extLst>
      <p:ext uri="{BB962C8B-B14F-4D97-AF65-F5344CB8AC3E}">
        <p14:creationId xmlns:p14="http://schemas.microsoft.com/office/powerpoint/2010/main" val="23802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requirement #2: Decide the daily operation of the supply chain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4" y="175882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Daily production of Ammonia</a:t>
            </a:r>
          </a:p>
          <a:p>
            <a:pPr lvl="1"/>
            <a:r>
              <a:rPr lang="en-US" dirty="0"/>
              <a:t>Daily demand of Ammonia at each location</a:t>
            </a:r>
          </a:p>
          <a:p>
            <a:pPr lvl="2"/>
            <a:r>
              <a:rPr lang="en-US" dirty="0"/>
              <a:t>Can create multiple different scenarios for demand to explore sensitivity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Scheduling of shipments</a:t>
            </a:r>
          </a:p>
          <a:p>
            <a:pPr lvl="1"/>
            <a:r>
              <a:rPr lang="en-US" dirty="0"/>
              <a:t>Scheduling of flows</a:t>
            </a:r>
          </a:p>
        </p:txBody>
      </p:sp>
    </p:spTree>
    <p:extLst>
      <p:ext uri="{BB962C8B-B14F-4D97-AF65-F5344CB8AC3E}">
        <p14:creationId xmlns:p14="http://schemas.microsoft.com/office/powerpoint/2010/main" val="11337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Updated model with fuel cell addition-does not change results. Waiting for data from the renewable energy atlas for more detailed runs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DF396AB-C00C-AA8E-AF5B-1F89D08F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95" y="1381766"/>
            <a:ext cx="9718438" cy="50292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521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project: Providing a robust cost analysis of Green </a:t>
            </a:r>
            <a:r>
              <a:rPr lang="en-US" sz="2400" dirty="0"/>
              <a:t>Ammonia Production- Therefore 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on downstream side of supply chain (DLCOA)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1BB04-4B90-7540-D266-2AF624E0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17" y="1223778"/>
            <a:ext cx="8455731" cy="4906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B5042-CCC5-BB4B-83A3-2AF8DFC311AF}"/>
              </a:ext>
            </a:extLst>
          </p:cNvPr>
          <p:cNvSpPr txBox="1"/>
          <p:nvPr/>
        </p:nvSpPr>
        <p:spPr>
          <a:xfrm>
            <a:off x="3856577" y="6382244"/>
            <a:ext cx="848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hlinkClick r:id="rId3"/>
              </a:rPr>
              <a:t>HS420_-_Ecuity_-_Ammonia_to_Green_Hydrogen.pdf (publishing.service.gov.uk)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2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Model Structure includes dynamic production output and then dynamic demand for Ammonia/Hydrogen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EB2732-E763-7DE6-2223-4D8077985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40204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9314D2-CCAA-3B00-AB86-A193385F0D3C}"/>
              </a:ext>
            </a:extLst>
          </p:cNvPr>
          <p:cNvSpPr txBox="1"/>
          <p:nvPr/>
        </p:nvSpPr>
        <p:spPr>
          <a:xfrm>
            <a:off x="5291015" y="5955323"/>
            <a:ext cx="451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PLCOA: Production Levelized Cost of Ammonia</a:t>
            </a:r>
          </a:p>
          <a:p>
            <a:r>
              <a:rPr lang="en-US" dirty="0"/>
              <a:t>DLCOA: Delivered Levelized Cost of Ammonia</a:t>
            </a:r>
          </a:p>
          <a:p>
            <a:r>
              <a:rPr lang="en-US" dirty="0"/>
              <a:t>DLCOH: Delivered Levelized Cost of Hydrogen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1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Example walkthrough of supply chain optimization in import country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86"/>
            <a:ext cx="10515600" cy="11334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Model inputs: import region and demand 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2B32F-5A04-C286-8AAE-1892493A86D7}"/>
              </a:ext>
            </a:extLst>
          </p:cNvPr>
          <p:cNvSpPr/>
          <p:nvPr/>
        </p:nvSpPr>
        <p:spPr>
          <a:xfrm>
            <a:off x="2227385" y="1870562"/>
            <a:ext cx="8124092" cy="43492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99830-4B23-6F07-8DD3-E724C89CD859}"/>
              </a:ext>
            </a:extLst>
          </p:cNvPr>
          <p:cNvSpPr/>
          <p:nvPr/>
        </p:nvSpPr>
        <p:spPr>
          <a:xfrm>
            <a:off x="2139462" y="2450123"/>
            <a:ext cx="175846" cy="1758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A55075-C788-671A-A6ED-9CF4477960B1}"/>
              </a:ext>
            </a:extLst>
          </p:cNvPr>
          <p:cNvSpPr/>
          <p:nvPr/>
        </p:nvSpPr>
        <p:spPr>
          <a:xfrm>
            <a:off x="10263554" y="4595446"/>
            <a:ext cx="175846" cy="1758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300F9-1C2D-8D36-5CE9-A81328DF0D43}"/>
              </a:ext>
            </a:extLst>
          </p:cNvPr>
          <p:cNvSpPr/>
          <p:nvPr/>
        </p:nvSpPr>
        <p:spPr>
          <a:xfrm>
            <a:off x="6655776" y="6035159"/>
            <a:ext cx="395091" cy="3693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78FB2-FE04-4C1C-50A4-4162EC5E4789}"/>
              </a:ext>
            </a:extLst>
          </p:cNvPr>
          <p:cNvSpPr txBox="1"/>
          <p:nvPr/>
        </p:nvSpPr>
        <p:spPr>
          <a:xfrm>
            <a:off x="250092" y="2260993"/>
            <a:ext cx="213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Terminals (scaled by capacity)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A9334-2FD5-C3C8-9AE3-435BE47DEB4E}"/>
              </a:ext>
            </a:extLst>
          </p:cNvPr>
          <p:cNvSpPr txBox="1"/>
          <p:nvPr/>
        </p:nvSpPr>
        <p:spPr>
          <a:xfrm>
            <a:off x="4513003" y="150078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Region (UK, Germany, Japan, etc..)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589F03-F19F-FCAA-0572-19FBABF3E0B3}"/>
              </a:ext>
            </a:extLst>
          </p:cNvPr>
          <p:cNvSpPr/>
          <p:nvPr/>
        </p:nvSpPr>
        <p:spPr>
          <a:xfrm>
            <a:off x="4579815" y="4189046"/>
            <a:ext cx="148493" cy="154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5FD8E9-569B-B811-C0BC-648F2C26C227}"/>
              </a:ext>
            </a:extLst>
          </p:cNvPr>
          <p:cNvSpPr/>
          <p:nvPr/>
        </p:nvSpPr>
        <p:spPr>
          <a:xfrm>
            <a:off x="7050867" y="3214022"/>
            <a:ext cx="412825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3BB0140-E67E-86F2-50A6-EF5D1A7FD940}"/>
              </a:ext>
            </a:extLst>
          </p:cNvPr>
          <p:cNvSpPr/>
          <p:nvPr/>
        </p:nvSpPr>
        <p:spPr>
          <a:xfrm>
            <a:off x="5859152" y="2907324"/>
            <a:ext cx="907017" cy="6402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D0CF91-350D-812E-071C-26166A6275B9}"/>
              </a:ext>
            </a:extLst>
          </p:cNvPr>
          <p:cNvSpPr/>
          <p:nvPr/>
        </p:nvSpPr>
        <p:spPr>
          <a:xfrm>
            <a:off x="5393573" y="4496830"/>
            <a:ext cx="465579" cy="386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C3D1D-017C-B4E8-04A2-3F69A40CC97E}"/>
              </a:ext>
            </a:extLst>
          </p:cNvPr>
          <p:cNvSpPr txBox="1"/>
          <p:nvPr/>
        </p:nvSpPr>
        <p:spPr>
          <a:xfrm>
            <a:off x="5457766" y="2489583"/>
            <a:ext cx="412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 Demand Locations (scaled by demand)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76206-1E09-0058-57B1-02CCED1E1743}"/>
              </a:ext>
            </a:extLst>
          </p:cNvPr>
          <p:cNvSpPr txBox="1"/>
          <p:nvPr/>
        </p:nvSpPr>
        <p:spPr>
          <a:xfrm>
            <a:off x="295519" y="62600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*Hydrogen demand is the focus however can also include ammonia demand locations (no cracking needed)</a:t>
            </a:r>
          </a:p>
        </p:txBody>
      </p:sp>
    </p:spTree>
    <p:extLst>
      <p:ext uri="{BB962C8B-B14F-4D97-AF65-F5344CB8AC3E}">
        <p14:creationId xmlns:p14="http://schemas.microsoft.com/office/powerpoint/2010/main" val="156057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86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Model then decides connections between cities and terminals: decentralized crack on 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2B32F-5A04-C286-8AAE-1892493A86D7}"/>
              </a:ext>
            </a:extLst>
          </p:cNvPr>
          <p:cNvSpPr/>
          <p:nvPr/>
        </p:nvSpPr>
        <p:spPr>
          <a:xfrm>
            <a:off x="2227385" y="1870562"/>
            <a:ext cx="8124092" cy="43492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99830-4B23-6F07-8DD3-E724C89CD859}"/>
              </a:ext>
            </a:extLst>
          </p:cNvPr>
          <p:cNvSpPr/>
          <p:nvPr/>
        </p:nvSpPr>
        <p:spPr>
          <a:xfrm>
            <a:off x="2139462" y="2450123"/>
            <a:ext cx="175846" cy="1758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A55075-C788-671A-A6ED-9CF4477960B1}"/>
              </a:ext>
            </a:extLst>
          </p:cNvPr>
          <p:cNvSpPr/>
          <p:nvPr/>
        </p:nvSpPr>
        <p:spPr>
          <a:xfrm>
            <a:off x="10263554" y="4595446"/>
            <a:ext cx="175846" cy="1758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A9334-2FD5-C3C8-9AE3-435BE47DEB4E}"/>
              </a:ext>
            </a:extLst>
          </p:cNvPr>
          <p:cNvSpPr txBox="1"/>
          <p:nvPr/>
        </p:nvSpPr>
        <p:spPr>
          <a:xfrm>
            <a:off x="5657481" y="154028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Region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589F03-F19F-FCAA-0572-19FBABF3E0B3}"/>
              </a:ext>
            </a:extLst>
          </p:cNvPr>
          <p:cNvSpPr/>
          <p:nvPr/>
        </p:nvSpPr>
        <p:spPr>
          <a:xfrm>
            <a:off x="4579815" y="4189046"/>
            <a:ext cx="148493" cy="154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5FD8E9-569B-B811-C0BC-648F2C26C227}"/>
              </a:ext>
            </a:extLst>
          </p:cNvPr>
          <p:cNvSpPr/>
          <p:nvPr/>
        </p:nvSpPr>
        <p:spPr>
          <a:xfrm>
            <a:off x="7050867" y="3214022"/>
            <a:ext cx="412825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3BB0140-E67E-86F2-50A6-EF5D1A7FD940}"/>
              </a:ext>
            </a:extLst>
          </p:cNvPr>
          <p:cNvSpPr/>
          <p:nvPr/>
        </p:nvSpPr>
        <p:spPr>
          <a:xfrm>
            <a:off x="5859152" y="2907324"/>
            <a:ext cx="907017" cy="6402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D0CF91-350D-812E-071C-26166A6275B9}"/>
              </a:ext>
            </a:extLst>
          </p:cNvPr>
          <p:cNvSpPr/>
          <p:nvPr/>
        </p:nvSpPr>
        <p:spPr>
          <a:xfrm>
            <a:off x="5393573" y="4496830"/>
            <a:ext cx="465579" cy="386848"/>
          </a:xfrm>
          <a:prstGeom prst="triangl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D5BBD1-875B-6776-708E-842B6D25C10C}"/>
              </a:ext>
            </a:extLst>
          </p:cNvPr>
          <p:cNvCxnSpPr>
            <a:cxnSpLocks/>
            <a:stCxn id="41" idx="1"/>
            <a:endCxn id="17" idx="3"/>
          </p:cNvCxnSpPr>
          <p:nvPr/>
        </p:nvCxnSpPr>
        <p:spPr>
          <a:xfrm flipH="1" flipV="1">
            <a:off x="5626363" y="4883678"/>
            <a:ext cx="1087273" cy="1205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DE73BC-401A-446D-287D-5630E9B3E66C}"/>
              </a:ext>
            </a:extLst>
          </p:cNvPr>
          <p:cNvSpPr txBox="1"/>
          <p:nvPr/>
        </p:nvSpPr>
        <p:spPr>
          <a:xfrm>
            <a:off x="4728308" y="4905420"/>
            <a:ext cx="1087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Cracked on site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0E331C-4664-1CC2-850B-7CF7E366ACB0}"/>
              </a:ext>
            </a:extLst>
          </p:cNvPr>
          <p:cNvSpPr/>
          <p:nvPr/>
        </p:nvSpPr>
        <p:spPr>
          <a:xfrm>
            <a:off x="6655776" y="6035159"/>
            <a:ext cx="395091" cy="3693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C4D835-4D51-D890-4EE7-3C6B96FE6FD6}"/>
              </a:ext>
            </a:extLst>
          </p:cNvPr>
          <p:cNvSpPr txBox="1"/>
          <p:nvPr/>
        </p:nvSpPr>
        <p:spPr>
          <a:xfrm>
            <a:off x="6342901" y="5243096"/>
            <a:ext cx="126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NH3 Pipeline</a:t>
            </a:r>
          </a:p>
        </p:txBody>
      </p:sp>
    </p:spTree>
    <p:extLst>
      <p:ext uri="{BB962C8B-B14F-4D97-AF65-F5344CB8AC3E}">
        <p14:creationId xmlns:p14="http://schemas.microsoft.com/office/powerpoint/2010/main" val="386364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86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Model also decides centralized cracking locations and the subsequent transport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2B32F-5A04-C286-8AAE-1892493A86D7}"/>
              </a:ext>
            </a:extLst>
          </p:cNvPr>
          <p:cNvSpPr/>
          <p:nvPr/>
        </p:nvSpPr>
        <p:spPr>
          <a:xfrm>
            <a:off x="2227385" y="1870562"/>
            <a:ext cx="8124092" cy="43492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99830-4B23-6F07-8DD3-E724C89CD859}"/>
              </a:ext>
            </a:extLst>
          </p:cNvPr>
          <p:cNvSpPr/>
          <p:nvPr/>
        </p:nvSpPr>
        <p:spPr>
          <a:xfrm>
            <a:off x="2139462" y="2450123"/>
            <a:ext cx="175846" cy="1758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A55075-C788-671A-A6ED-9CF4477960B1}"/>
              </a:ext>
            </a:extLst>
          </p:cNvPr>
          <p:cNvSpPr/>
          <p:nvPr/>
        </p:nvSpPr>
        <p:spPr>
          <a:xfrm>
            <a:off x="10263554" y="4595446"/>
            <a:ext cx="175846" cy="1758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A9334-2FD5-C3C8-9AE3-435BE47DEB4E}"/>
              </a:ext>
            </a:extLst>
          </p:cNvPr>
          <p:cNvSpPr txBox="1"/>
          <p:nvPr/>
        </p:nvSpPr>
        <p:spPr>
          <a:xfrm>
            <a:off x="5657481" y="154028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Region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589F03-F19F-FCAA-0572-19FBABF3E0B3}"/>
              </a:ext>
            </a:extLst>
          </p:cNvPr>
          <p:cNvSpPr/>
          <p:nvPr/>
        </p:nvSpPr>
        <p:spPr>
          <a:xfrm>
            <a:off x="4579815" y="4189046"/>
            <a:ext cx="148493" cy="154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5FD8E9-569B-B811-C0BC-648F2C26C227}"/>
              </a:ext>
            </a:extLst>
          </p:cNvPr>
          <p:cNvSpPr/>
          <p:nvPr/>
        </p:nvSpPr>
        <p:spPr>
          <a:xfrm>
            <a:off x="7050867" y="3214022"/>
            <a:ext cx="412825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3BB0140-E67E-86F2-50A6-EF5D1A7FD940}"/>
              </a:ext>
            </a:extLst>
          </p:cNvPr>
          <p:cNvSpPr/>
          <p:nvPr/>
        </p:nvSpPr>
        <p:spPr>
          <a:xfrm>
            <a:off x="5859152" y="2907324"/>
            <a:ext cx="907017" cy="6402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D0CF91-350D-812E-071C-26166A6275B9}"/>
              </a:ext>
            </a:extLst>
          </p:cNvPr>
          <p:cNvSpPr/>
          <p:nvPr/>
        </p:nvSpPr>
        <p:spPr>
          <a:xfrm>
            <a:off x="5393573" y="4496830"/>
            <a:ext cx="465579" cy="386848"/>
          </a:xfrm>
          <a:prstGeom prst="triangl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D5BBD1-875B-6776-708E-842B6D25C10C}"/>
              </a:ext>
            </a:extLst>
          </p:cNvPr>
          <p:cNvCxnSpPr>
            <a:cxnSpLocks/>
            <a:stCxn id="41" idx="1"/>
            <a:endCxn id="17" idx="3"/>
          </p:cNvCxnSpPr>
          <p:nvPr/>
        </p:nvCxnSpPr>
        <p:spPr>
          <a:xfrm flipH="1" flipV="1">
            <a:off x="5626363" y="4883678"/>
            <a:ext cx="1087273" cy="1205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DE73BC-401A-446D-287D-5630E9B3E66C}"/>
              </a:ext>
            </a:extLst>
          </p:cNvPr>
          <p:cNvSpPr txBox="1"/>
          <p:nvPr/>
        </p:nvSpPr>
        <p:spPr>
          <a:xfrm>
            <a:off x="4728308" y="4905420"/>
            <a:ext cx="1087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Cracked on site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0BC6A-81B9-AA84-B625-D1C512DCE915}"/>
              </a:ext>
            </a:extLst>
          </p:cNvPr>
          <p:cNvSpPr txBox="1"/>
          <p:nvPr/>
        </p:nvSpPr>
        <p:spPr>
          <a:xfrm>
            <a:off x="6342901" y="5243096"/>
            <a:ext cx="126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NH3 Pipeline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F4FE24-76C8-ADDB-F1D7-B0AE1F06227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5742757" y="4154048"/>
            <a:ext cx="995677" cy="53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E0EF5B8-6D21-F657-0309-D653FDE40D10}"/>
              </a:ext>
            </a:extLst>
          </p:cNvPr>
          <p:cNvSpPr/>
          <p:nvPr/>
        </p:nvSpPr>
        <p:spPr>
          <a:xfrm>
            <a:off x="6626055" y="3936099"/>
            <a:ext cx="460544" cy="369332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9636A0-03B1-864A-AA53-98E55BE35B69}"/>
              </a:ext>
            </a:extLst>
          </p:cNvPr>
          <p:cNvSpPr txBox="1"/>
          <p:nvPr/>
        </p:nvSpPr>
        <p:spPr>
          <a:xfrm>
            <a:off x="7050867" y="4105479"/>
            <a:ext cx="1599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Cracked off site (decentralized)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1541C5-EADA-9F9D-A8AB-88E88F202934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312661" y="3547532"/>
            <a:ext cx="453508" cy="53620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540047-1780-BB56-C92C-CBB8B9B6E35B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6914358" y="3583354"/>
            <a:ext cx="342922" cy="50038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89BC97-B5E7-8CB9-9834-45FE830192A0}"/>
              </a:ext>
            </a:extLst>
          </p:cNvPr>
          <p:cNvSpPr txBox="1"/>
          <p:nvPr/>
        </p:nvSpPr>
        <p:spPr>
          <a:xfrm>
            <a:off x="7129818" y="3732006"/>
            <a:ext cx="194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H2 transportation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0E331C-4664-1CC2-850B-7CF7E366ACB0}"/>
              </a:ext>
            </a:extLst>
          </p:cNvPr>
          <p:cNvSpPr/>
          <p:nvPr/>
        </p:nvSpPr>
        <p:spPr>
          <a:xfrm>
            <a:off x="6655776" y="6035159"/>
            <a:ext cx="395091" cy="3693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downstream green ammonia supply chain: s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electing centralized vs decentralized cracking option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4D47B-D915-B6E2-945C-2A04A159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0" y="1617784"/>
            <a:ext cx="10825395" cy="46007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615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Green Ammonia Plant Optimization Model Update and Downstream Development</vt:lpstr>
      <vt:lpstr>Updated model with fuel cell addition-does not change results. Waiting for data from the renewable energy atlas for more detailed runs</vt:lpstr>
      <vt:lpstr>Goal of project: Providing a robust cost analysis of Green Ammonia Production- Therefore working on downstream side of supply chain (DLCOA)</vt:lpstr>
      <vt:lpstr>Model Structure includes dynamic production output and then dynamic demand for Ammonia/Hydrogen</vt:lpstr>
      <vt:lpstr>Example walkthrough of supply chain optimization in import country</vt:lpstr>
      <vt:lpstr>Model inputs: import region and demand locations</vt:lpstr>
      <vt:lpstr>Model then decides connections between cities and terminals: decentralized crack on site</vt:lpstr>
      <vt:lpstr>Model also decides centralized cracking locations and the subsequent transport</vt:lpstr>
      <vt:lpstr>Creating downstream green ammonia supply chain: selecting centralized vs decentralized cracking option</vt:lpstr>
      <vt:lpstr>We know the radius from import terminal to demand location will decide centralized vs decentralized cracking </vt:lpstr>
      <vt:lpstr>Model output vision: diagram of optimal cracking (decentralized vs centralized) in import country</vt:lpstr>
      <vt:lpstr>Next Steps</vt:lpstr>
      <vt:lpstr>Questions that can be explored with downstream model</vt:lpstr>
      <vt:lpstr>Model requirement #1: Decide the structure of the supply chain</vt:lpstr>
      <vt:lpstr>Model requirement #2: Decide the daily operation of the supply 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23</cp:revision>
  <dcterms:created xsi:type="dcterms:W3CDTF">2022-05-22T07:18:45Z</dcterms:created>
  <dcterms:modified xsi:type="dcterms:W3CDTF">2022-06-08T11:33:33Z</dcterms:modified>
</cp:coreProperties>
</file>