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8" r:id="rId3"/>
    <p:sldId id="269" r:id="rId4"/>
    <p:sldId id="276" r:id="rId5"/>
    <p:sldId id="266" r:id="rId6"/>
    <p:sldId id="277" r:id="rId7"/>
    <p:sldId id="283" r:id="rId8"/>
    <p:sldId id="284" r:id="rId9"/>
    <p:sldId id="27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137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9C27C-68DA-482C-8095-6807EDB68A80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9BA1F-D85C-447F-8BE6-71277EFDB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96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2D7AB-B4CE-F818-F3C0-F4F195A2D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5CFDEC-E0BC-4EA5-D473-BD1750489D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C320A-9E6B-490E-27EB-DE5E804CB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E0B8B-3DEC-4BBD-B5CE-59E73329491D}" type="datetime1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55CE2-839A-A2C9-997C-B4DE7B289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27A48-03FA-DD62-401D-7E8642680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3B31-CC2D-419F-B325-05543D31F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39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F3770-31D1-B803-3373-354D3FAE2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360644-804A-14D0-22AF-62042899B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2BAEC-48D7-AE6B-8C14-4B8221DC1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3A9B-8ABD-4EFE-8267-A778C53CD20A}" type="datetime1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CF343-FD8A-B9E2-A870-C38DB52B6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B4AE1-6903-2A49-62BE-F64574AF4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3B31-CC2D-419F-B325-05543D31F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4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8B6743-EEEF-F51A-74A7-7464B37104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556F-E24D-A4F0-457D-9766A262C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8ADC6-5A78-D505-AC54-51D019D6B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F413-4082-4FE7-94DA-6825DD59503C}" type="datetime1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25C3F-051E-84F4-0AAD-984C28C71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0C43A-B580-124D-61DE-43690D55C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3B31-CC2D-419F-B325-05543D31F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134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E092B-15F5-AD01-1E19-94F75B5AE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1007C-E1AB-9EC2-233B-2FC5A442C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1A423-20EF-CD71-80BE-CCEF6A2BD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6BDB0-8AA3-4B52-91E4-33A06C1CF246}" type="datetime1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A84EB-AE3A-042C-A963-F63CB5AB8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E162A-DC22-906A-0D7A-488BAE4F0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3B31-CC2D-419F-B325-05543D31F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30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8AF6D-7E4C-F7E3-2CED-C71D0278A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8FC58-B028-1DB7-10B3-D0A51D4ED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29679-87A9-2718-45C8-2917B26ED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9BF3-FAB0-46F0-9AF5-AC93F039C76E}" type="datetime1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D0C86-EF3A-A026-9FB8-EB4A9CF8A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E5063-9363-7D7F-E4CC-E59D83B36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3B31-CC2D-419F-B325-05543D31F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373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B1BCF-4495-330C-9333-5373CD40E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F8F95-B573-76A7-A075-DE3C9F52AE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38B3A8-EBF0-6B21-6180-50838AE70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7BD21-A9D7-8866-97EA-A03ADDCD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DDD31-5223-4BA5-8451-EF93D78C831C}" type="datetime1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DBCD6-E7C6-060C-18D3-AC3E8AD39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BBC7F-7D0D-E1A6-505B-22F9C7E3A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3B31-CC2D-419F-B325-05543D31F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51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F94BE-063B-94DD-8884-AC37C3750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C3633-45C8-71DD-65CA-70CA94172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AB6BCB-6FCA-9E81-3A6D-379B4BA4F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FA2421-B350-A859-787B-95AE4562B6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B4D56A-88DA-1A35-65A4-A72BD8273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E6AF5C-8D16-A7AF-E4DE-3097FB40A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33-ED07-4674-A6B5-1A926257DD20}" type="datetime1">
              <a:rPr lang="en-US" smtClean="0"/>
              <a:t>6/22/2022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503111-8944-6C95-365D-950958439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6AF13B-72CA-2CE2-6044-DE01FB414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3B31-CC2D-419F-B325-05543D31F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93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35C0A-5682-F64B-C45A-250F72AE0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A315E4-21BF-E0F9-6703-30C478B3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96A0-9B26-4378-82EE-26955C761E36}" type="datetime1">
              <a:rPr lang="en-US" smtClean="0"/>
              <a:t>6/22/2022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7877BC-09F3-4401-9FC4-5CC18C164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5763E1-B878-6472-BB42-A88B80D40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3B31-CC2D-419F-B325-05543D31F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77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4B7A83-794E-82EF-FCB3-E96E95899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8187-A124-4BA9-B3A0-DCBB5F0916F5}" type="datetime1">
              <a:rPr lang="en-US" smtClean="0"/>
              <a:t>6/22/2022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0F8678-BFAE-0D31-F052-D65D2ACA3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426EE7-FB33-9973-A7E5-8118575D6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3B31-CC2D-419F-B325-05543D31F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09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5AD6E-C418-9B95-39E3-4D49BCCDC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21BAC-1E09-9931-8250-A5C7D3DE6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FE6FF-6F90-9C16-76AE-7AB417B09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515CD2-B082-325E-989D-5A15E9B7A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08A08-DC24-46D1-9648-85910118511B}" type="datetime1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22CF9-D1C4-0878-C026-8442C919E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C0A6F8-3757-33B4-49DE-D5C4A91AD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3B31-CC2D-419F-B325-05543D31F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826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36F59-C96B-F0F2-3E34-3680ED1A4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2347E5-8AC0-8708-732E-E117190C04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B7FAD-FE8F-ABB5-1CD3-9C503576D6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4AFDE5-972D-6E08-C44A-D2E2671A2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1DCEF-A9B7-4AC6-9864-AC37A1D33250}" type="datetime1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523E28-2EBF-0560-4742-02CDE561B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2E8E0-EFBB-81F5-9884-FC66A9E20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3B31-CC2D-419F-B325-05543D31F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09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F9C6B6-B9DD-9245-C641-73D6A1F95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0E5AA-6E07-5635-B164-A1987D321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FF773-D527-6703-5A68-6E3CC6629B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38545-CF36-4716-AA42-CCF95B543568}" type="datetime1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E3A66-9413-3B9B-09F9-6E1E19F85B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09FAE-30F2-1EC6-5F94-4EF8EA2CF6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03B31-CC2D-419F-B325-05543D31F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14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ulflore000/KAUST/blob/main/transportationOptModel/transportationREADME.md" TargetMode="External"/><Relationship Id="rId2" Type="http://schemas.openxmlformats.org/officeDocument/2006/relationships/hyperlink" Target="https://github.com/julflore000/KAUST/blob/main/productionOptModel/productionREADME.m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ssets.publishing.service.gov.uk/government/uploads/system/uploads/attachment_data/file/880826/HS420_-_Ecuity_-_Ammonia_to_Green_Hydrogen.pdf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E186E-BD80-EB0D-E2E0-669020E0C3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7097" y="1428750"/>
            <a:ext cx="9117807" cy="2105026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Model Inputs</a:t>
            </a:r>
            <a:br>
              <a:rPr lang="en-US" sz="4800" dirty="0"/>
            </a:br>
            <a:r>
              <a:rPr lang="en-US" sz="4800" dirty="0"/>
              <a:t>&amp; </a:t>
            </a:r>
            <a:br>
              <a:rPr lang="en-US" sz="4800" dirty="0"/>
            </a:br>
            <a:r>
              <a:rPr lang="en-US" sz="4800" dirty="0"/>
              <a:t>Downstream Optimization Modelling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990011-82CF-8D09-4112-F05BAEB305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7097" y="3960557"/>
            <a:ext cx="9117807" cy="1097215"/>
          </a:xfrm>
        </p:spPr>
        <p:txBody>
          <a:bodyPr>
            <a:normAutofit/>
          </a:bodyPr>
          <a:lstStyle/>
          <a:p>
            <a:r>
              <a:rPr lang="en-US" dirty="0"/>
              <a:t>6/22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CFCC50-7D78-C843-A6E7-C36A80238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5971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A503B31-CC2D-419F-B325-05543D31F82E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123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94C1E17-E359-25F1-5DCB-01FEDF658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 algn="ctr"/>
            <a:r>
              <a:rPr lang="en-US" sz="5200" kern="1200" dirty="0">
                <a:latin typeface="+mj-lt"/>
                <a:ea typeface="+mj-ea"/>
                <a:cs typeface="+mj-cs"/>
              </a:rPr>
              <a:t>Model Inputs for Ammonia Production Optimization and Downstream Optimization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7B5A9-3F4F-8736-4298-D51AF54F3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EA503B31-CC2D-419F-B325-05543D31F82E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D4D22E-5BE3-F75D-89D8-B9170BCBFF5D}"/>
              </a:ext>
            </a:extLst>
          </p:cNvPr>
          <p:cNvSpPr txBox="1"/>
          <p:nvPr/>
        </p:nvSpPr>
        <p:spPr>
          <a:xfrm>
            <a:off x="420756" y="2119742"/>
            <a:ext cx="64748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Created README on </a:t>
            </a:r>
            <a:r>
              <a:rPr lang="en-US" dirty="0" err="1"/>
              <a:t>github</a:t>
            </a:r>
            <a:r>
              <a:rPr lang="en-US" dirty="0"/>
              <a:t> with a table of </a:t>
            </a:r>
            <a:r>
              <a:rPr lang="en-US" dirty="0" err="1"/>
              <a:t>paramets</a:t>
            </a:r>
            <a:r>
              <a:rPr lang="en-US" dirty="0"/>
              <a:t> to go through for clarification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Link: </a:t>
            </a:r>
            <a:r>
              <a:rPr lang="en-US" dirty="0">
                <a:hlinkClick r:id="rId2"/>
              </a:rPr>
              <a:t>KAUST/productionREADME.md at main · julflore000/KAUST · GitHub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Created another README for the downstream supply chain model inputs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Link: </a:t>
            </a:r>
            <a:r>
              <a:rPr lang="en-US" dirty="0">
                <a:hlinkClick r:id="rId3"/>
              </a:rPr>
              <a:t>KAUST/transportationREADME.md at main · julflore000/KAUST · GitHub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612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94C1E17-E359-25F1-5DCB-01FEDF658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Simplification of downstream supply chain for further reduced complexity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7B5A9-3F4F-8736-4298-D51AF54F3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A503B31-CC2D-419F-B325-05543D31F82E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042B8F-CD81-3AB8-F239-BF8616DDA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327" y="1357043"/>
            <a:ext cx="10363471" cy="486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291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94C1E17-E359-25F1-5DCB-01FEDF658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36525"/>
            <a:ext cx="11083725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 dirty="0"/>
              <a:t>Model output vision: dynamic representation of ammonia flows around the world in conjunction with dynamic production</a:t>
            </a:r>
            <a:endParaRPr lang="en-US" sz="3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7B5A9-3F4F-8736-4298-D51AF54F3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A503B31-CC2D-419F-B325-05543D31F82E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737B29-9BC4-0794-68C0-FC4D0A10CC09}"/>
              </a:ext>
            </a:extLst>
          </p:cNvPr>
          <p:cNvSpPr txBox="1"/>
          <p:nvPr/>
        </p:nvSpPr>
        <p:spPr>
          <a:xfrm>
            <a:off x="6380061" y="5865323"/>
            <a:ext cx="576869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From: </a:t>
            </a:r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Salmon, Nicholas, René </a:t>
            </a:r>
            <a:r>
              <a:rPr lang="en-US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Bañares-Alcántara</a:t>
            </a:r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and Richard Nayak-Luke. "Optimization of green ammonia distribution systems for intercontinental energy transport." </a:t>
            </a:r>
            <a:r>
              <a:rPr lang="en-US" sz="11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Iscience</a:t>
            </a:r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24.8 (2021): 102903.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0277BD-3C37-2325-DB09-DBE8BA372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909" y="1650456"/>
            <a:ext cx="7129846" cy="35570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874D01-B289-2E1D-4D50-E7EAC280B420}"/>
              </a:ext>
            </a:extLst>
          </p:cNvPr>
          <p:cNvSpPr txBox="1"/>
          <p:nvPr/>
        </p:nvSpPr>
        <p:spPr>
          <a:xfrm>
            <a:off x="420756" y="2119742"/>
            <a:ext cx="47538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Visualize the output of green ammonia flows from production in KSA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Resolution can go down to daily or even hourly for ammonia flows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Can decrease # of ports for model runtime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87813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95A8CC-3DA2-8C27-077A-82CAC91E8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Next Steps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0823B-55AB-D195-BF06-45CF5F3C9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3200" dirty="0"/>
              <a:t>Finish recalibrated model validation</a:t>
            </a:r>
          </a:p>
          <a:p>
            <a:pPr lvl="1"/>
            <a:r>
              <a:rPr lang="en-US" sz="2800" dirty="0"/>
              <a:t>After working through the travails of the prior model, the rebuilt network flow is in the testing phase</a:t>
            </a:r>
          </a:p>
          <a:p>
            <a:r>
              <a:rPr lang="en-US" sz="3200" dirty="0"/>
              <a:t>Gather real world data once model validation done</a:t>
            </a:r>
          </a:p>
          <a:p>
            <a:r>
              <a:rPr lang="en-US" sz="3200" dirty="0"/>
              <a:t>Explore cracking heatmaps in country (where centralized vs decentralized takes place)</a:t>
            </a:r>
          </a:p>
          <a:p>
            <a:pPr lvl="1"/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40DA7A-D76E-C512-28B9-7407358CB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A503B31-CC2D-419F-B325-05543D31F82E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84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95A8CC-3DA2-8C27-077A-82CAC91E8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Questions that can be explored with downstream model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0823B-55AB-D195-BF06-45CF5F3C9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How does the dynamic demand profile of an import country impact overall DLCOA (and thus optimal partners)</a:t>
            </a:r>
          </a:p>
          <a:p>
            <a:pPr lvl="1"/>
            <a:r>
              <a:rPr lang="en-US" sz="2800" dirty="0"/>
              <a:t>Most novel aspect of work</a:t>
            </a:r>
          </a:p>
          <a:p>
            <a:pPr lvl="1"/>
            <a:r>
              <a:rPr lang="en-US" sz="2800" dirty="0"/>
              <a:t>Countries to explore: UK, Germany, Japan</a:t>
            </a:r>
          </a:p>
          <a:p>
            <a:pPr lvl="1"/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How does incorporating equity/security considerations change the DLCOA</a:t>
            </a:r>
          </a:p>
          <a:p>
            <a:pPr lvl="1"/>
            <a:r>
              <a:rPr lang="en-US" sz="2800" dirty="0"/>
              <a:t>E.g. must have shipments every x days</a:t>
            </a:r>
          </a:p>
          <a:p>
            <a:pPr lvl="1"/>
            <a:endParaRPr lang="en-US" sz="2800" dirty="0"/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How do optimal port locations differ (and thus network structure) versus modern terminal structures</a:t>
            </a:r>
          </a:p>
          <a:p>
            <a:pPr lvl="1"/>
            <a:r>
              <a:rPr lang="en-US" sz="2800" dirty="0"/>
              <a:t>Can have two runs: 1. import terminals provided, 2. import terminal locations optimized</a:t>
            </a:r>
          </a:p>
          <a:p>
            <a:pPr lvl="1"/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40DA7A-D76E-C512-28B9-7407358CB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A503B31-CC2D-419F-B325-05543D31F82E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603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94C1E17-E359-25F1-5DCB-01FEDF658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200" dirty="0"/>
              <a:t>Model requirement #1: Decide the structure of the supply chain</a:t>
            </a:r>
            <a:endParaRPr lang="en-US" sz="3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7B5A9-3F4F-8736-4298-D51AF54F3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A503B31-CC2D-419F-B325-05543D31F82E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0C8F5E-155F-4D46-765E-DAE73EEDD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657" y="1629867"/>
            <a:ext cx="10515600" cy="3871762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Inputs</a:t>
            </a:r>
          </a:p>
          <a:p>
            <a:pPr lvl="1"/>
            <a:r>
              <a:rPr lang="en-US" dirty="0"/>
              <a:t>Production</a:t>
            </a:r>
          </a:p>
          <a:p>
            <a:pPr lvl="1"/>
            <a:r>
              <a:rPr lang="en-US" dirty="0"/>
              <a:t>Demand</a:t>
            </a:r>
          </a:p>
          <a:p>
            <a:pPr lvl="1"/>
            <a:r>
              <a:rPr lang="en-US" dirty="0"/>
              <a:t>Financial considerations of ports/ships</a:t>
            </a:r>
          </a:p>
          <a:p>
            <a:r>
              <a:rPr lang="en-US" dirty="0"/>
              <a:t>Outputs</a:t>
            </a:r>
          </a:p>
          <a:p>
            <a:pPr lvl="1"/>
            <a:r>
              <a:rPr lang="en-US" dirty="0"/>
              <a:t>Optimal number and types of ships</a:t>
            </a:r>
          </a:p>
          <a:p>
            <a:pPr lvl="1"/>
            <a:r>
              <a:rPr lang="en-US" dirty="0"/>
              <a:t>Import port locations</a:t>
            </a:r>
          </a:p>
          <a:p>
            <a:pPr lvl="1"/>
            <a:r>
              <a:rPr lang="en-US" dirty="0"/>
              <a:t>Import port sizes (both handling and storage size)</a:t>
            </a:r>
          </a:p>
          <a:p>
            <a:r>
              <a:rPr lang="en-US" dirty="0"/>
              <a:t>Model dimensions</a:t>
            </a:r>
          </a:p>
          <a:p>
            <a:pPr lvl="1"/>
            <a:r>
              <a:rPr lang="en-US" dirty="0"/>
              <a:t>Will follow similar details of the green ammonia model providing a detailed yet still black box overview</a:t>
            </a:r>
          </a:p>
        </p:txBody>
      </p:sp>
    </p:spTree>
    <p:extLst>
      <p:ext uri="{BB962C8B-B14F-4D97-AF65-F5344CB8AC3E}">
        <p14:creationId xmlns:p14="http://schemas.microsoft.com/office/powerpoint/2010/main" val="2380243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94C1E17-E359-25F1-5DCB-01FEDF658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 dirty="0"/>
              <a:t>Model requirement #2: Decide the daily(or finer) operations of the supply chain</a:t>
            </a:r>
            <a:endParaRPr lang="en-US" sz="3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7B5A9-3F4F-8736-4298-D51AF54F3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A503B31-CC2D-419F-B325-05543D31F82E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0C8F5E-155F-4D46-765E-DAE73EEDD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34" y="1758820"/>
            <a:ext cx="10515600" cy="3871762"/>
          </a:xfrm>
        </p:spPr>
        <p:txBody>
          <a:bodyPr>
            <a:normAutofit/>
          </a:bodyPr>
          <a:lstStyle/>
          <a:p>
            <a:r>
              <a:rPr lang="en-US" sz="2400" dirty="0"/>
              <a:t>Inputs</a:t>
            </a:r>
          </a:p>
          <a:p>
            <a:pPr lvl="1"/>
            <a:r>
              <a:rPr lang="en-US" dirty="0"/>
              <a:t>Production of Ammonia</a:t>
            </a:r>
          </a:p>
          <a:p>
            <a:pPr lvl="1"/>
            <a:r>
              <a:rPr lang="en-US" dirty="0"/>
              <a:t>Demand of Ammonia at each region</a:t>
            </a:r>
          </a:p>
          <a:p>
            <a:pPr lvl="2"/>
            <a:r>
              <a:rPr lang="en-US" dirty="0"/>
              <a:t>Can create multiple different scenarios for demand to explore sensitivity under different conditions</a:t>
            </a:r>
          </a:p>
          <a:p>
            <a:r>
              <a:rPr lang="en-US" dirty="0"/>
              <a:t>Outputs</a:t>
            </a:r>
          </a:p>
          <a:p>
            <a:pPr lvl="1"/>
            <a:r>
              <a:rPr lang="en-US" dirty="0"/>
              <a:t>Scheduling of shipments between ports</a:t>
            </a:r>
          </a:p>
          <a:p>
            <a:pPr lvl="1"/>
            <a:r>
              <a:rPr lang="en-US" dirty="0"/>
              <a:t>Operation of storage of ammonia in ports</a:t>
            </a:r>
          </a:p>
        </p:txBody>
      </p:sp>
    </p:spTree>
    <p:extLst>
      <p:ext uri="{BB962C8B-B14F-4D97-AF65-F5344CB8AC3E}">
        <p14:creationId xmlns:p14="http://schemas.microsoft.com/office/powerpoint/2010/main" val="1133751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94C1E17-E359-25F1-5DCB-01FEDF658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6521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dirty="0"/>
              <a:t>Would still like to incorporate the centralized vs decentralized cracking aspect back to hydrogen in the import country-can be done in heatmap scenarios</a:t>
            </a:r>
            <a:endParaRPr lang="en-US" sz="2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7B5A9-3F4F-8736-4298-D51AF54F3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A503B31-CC2D-419F-B325-05543D31F82E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91BB04-4B90-7540-D266-2AF624E0E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517" y="1223778"/>
            <a:ext cx="8455731" cy="49067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9B5042-CCC5-BB4B-83A3-2AF8DFC311AF}"/>
              </a:ext>
            </a:extLst>
          </p:cNvPr>
          <p:cNvSpPr txBox="1"/>
          <p:nvPr/>
        </p:nvSpPr>
        <p:spPr>
          <a:xfrm>
            <a:off x="3856577" y="6382244"/>
            <a:ext cx="8486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 </a:t>
            </a:r>
            <a:r>
              <a:rPr lang="en-US" dirty="0">
                <a:hlinkClick r:id="rId3"/>
              </a:rPr>
              <a:t>HS420_-_Ecuity_-_Ammonia_to_Green_Hydrogen.pdf (publishing.service.gov.uk)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820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2593</TotalTime>
  <Words>470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Model Inputs &amp;  Downstream Optimization Modelling Update</vt:lpstr>
      <vt:lpstr>Model Inputs for Ammonia Production Optimization and Downstream Optimization</vt:lpstr>
      <vt:lpstr>Simplification of downstream supply chain for further reduced complexity</vt:lpstr>
      <vt:lpstr>Model output vision: dynamic representation of ammonia flows around the world in conjunction with dynamic production</vt:lpstr>
      <vt:lpstr>Next Steps</vt:lpstr>
      <vt:lpstr>Questions that can be explored with downstream model</vt:lpstr>
      <vt:lpstr>Model requirement #1: Decide the structure of the supply chain</vt:lpstr>
      <vt:lpstr>Model requirement #2: Decide the daily(or finer) operations of the supply chain</vt:lpstr>
      <vt:lpstr>Would still like to incorporate the centralized vs decentralized cracking aspect back to hydrogen in the import country-can be done in heatmap scenarios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Ammonia Plant Optimization Model Setup and Flow</dc:title>
  <dc:creator>Julian Florez</dc:creator>
  <cp:lastModifiedBy>Julian Florez</cp:lastModifiedBy>
  <cp:revision>32</cp:revision>
  <dcterms:created xsi:type="dcterms:W3CDTF">2022-05-22T07:18:45Z</dcterms:created>
  <dcterms:modified xsi:type="dcterms:W3CDTF">2022-06-22T08:01:01Z</dcterms:modified>
</cp:coreProperties>
</file>