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85" r:id="rId4"/>
    <p:sldId id="286" r:id="rId5"/>
    <p:sldId id="269" r:id="rId6"/>
    <p:sldId id="287" r:id="rId7"/>
    <p:sldId id="276" r:id="rId8"/>
    <p:sldId id="266" r:id="rId9"/>
    <p:sldId id="277" r:id="rId10"/>
    <p:sldId id="283" r:id="rId11"/>
    <p:sldId id="284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73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7C-68DA-482C-8095-6807EDB68A8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A1F-D85C-447F-8BE6-71277EFD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7AB-B4CE-F818-F3C0-F4F195A2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DEC-E0BC-4EA5-D473-BD175048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320A-9E6B-490E-27EB-DE5E804C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0B8B-3DEC-4BBD-B5CE-59E73329491D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5CE2-839A-A2C9-997C-B4DE7B2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A48-03FA-DD62-401D-7E86426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770-31D1-B803-3373-354D3FA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0644-804A-14D0-22AF-62042899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AEC-48D7-AE6B-8C14-4B8221D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A9B-8ABD-4EFE-8267-A778C53CD20A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F343-FD8A-B9E2-A870-C38DB52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AE1-6903-2A49-62BE-F64574A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6743-EEEF-F51A-74A7-7464B371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556F-E24D-A4F0-457D-9766A262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ADC6-5A78-D505-AC54-51D019D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413-4082-4FE7-94DA-6825DD59503C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3F-051E-84F4-0AAD-984C28C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43A-B580-124D-61DE-43690D5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92B-15F5-AD01-1E19-94F75B5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07C-E1AB-9EC2-233B-2FC5A442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423-20EF-CD71-80BE-CCEF6A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DB0-8AA3-4B52-91E4-33A06C1CF246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84EB-AE3A-042C-A963-F63CB5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62A-DC22-906A-0D7A-488BAE4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F6D-7E4C-F7E3-2CED-C71D027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FC58-B028-1DB7-10B3-D0A51D4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679-87A9-2718-45C8-2917B26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9BF3-FAB0-46F0-9AF5-AC93F039C76E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C86-EF3A-A026-9FB8-EB4A9CF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5063-9363-7D7F-E4CC-E59D83B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BCF-4495-330C-9333-5373CD4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8F95-B573-76A7-A075-DE3C9F52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B3A8-EBF0-6B21-6180-50838AE7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BD21-A9D7-8866-97EA-A03ADDC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D31-5223-4BA5-8451-EF93D78C831C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BCD6-E7C6-060C-18D3-AC3E8AD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BC7F-7D0D-E1A6-505B-22F9C7E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4BE-063B-94DD-8884-AC37C37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3633-45C8-71DD-65CA-70CA941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6BCB-6FCA-9E81-3A6D-379B4BA4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A2421-B350-A859-787B-95AE4562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4D56A-88DA-1A35-65A4-A72BD82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AF5C-8D16-A7AF-E4DE-3097FB4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33-ED07-4674-A6B5-1A926257DD20}" type="datetime1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3111-8944-6C95-365D-9509584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F13B-72CA-2CE2-6044-DE01FB4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C0A-5682-F64B-C45A-250F72A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15E4-21BF-E0F9-6703-30C478B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96A0-9B26-4378-82EE-26955C761E36}" type="datetime1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77BC-09F3-4401-9FC4-5CC18C1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63E1-B878-6472-BB42-A88B80D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7A83-794E-82EF-FCB3-E96E95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187-A124-4BA9-B3A0-DCBB5F0916F5}" type="datetime1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8678-BFAE-0D31-F052-D65D2AC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EE7-FB33-9973-A7E5-8118575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6E-C418-9B95-39E3-4D49BCC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1BAC-1E09-9931-8250-A5C7D3DE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6FF-6F90-9C16-76AE-7AB417B0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5CD2-B082-325E-989D-5A15E9B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8A08-DC24-46D1-9648-85910118511B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2CF9-D1C4-0878-C026-8442C91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A6F8-3757-33B4-49DE-D5C4A91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F59-C96B-F0F2-3E34-3680ED1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7E5-8AC0-8708-732E-E117190C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7FAD-FE8F-ABB5-1CD3-9C503576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FDE5-972D-6E08-C44A-D2E2671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CEF-A9B7-4AC6-9864-AC37A1D33250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3E28-2EBF-0560-4742-02CDE561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E8E0-EFBB-81F5-9884-FC66A9E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C6B6-B9DD-9245-C641-73D6A1F9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E5AA-6E07-5635-B164-A1987D32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773-D527-6703-5A68-6E3CC662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545-CF36-4716-AA42-CCF95B543568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3A66-9413-3B9B-09F9-6E1E19F8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FAE-30F2-1EC6-5F94-4EF8EA2C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880826/HS420_-_Ecuity_-_Ammonia_to_Green_Hydrogen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86E-BD80-EB0D-E2E0-669020E0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800" dirty="0"/>
              <a:t>Work Review: Production Model and Downstream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0011-82CF-8D09-4112-F05BAEB3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6/26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CC50-7D78-C843-A6E7-C36A8023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2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Model requirement #1: Decide the structure of the supply chain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C8F5E-155F-4D46-765E-DAE73EED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57" y="1629867"/>
            <a:ext cx="10515600" cy="38717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dirty="0"/>
              <a:t>Production</a:t>
            </a:r>
          </a:p>
          <a:p>
            <a:pPr lvl="1"/>
            <a:r>
              <a:rPr lang="en-US" dirty="0"/>
              <a:t>Demand</a:t>
            </a:r>
          </a:p>
          <a:p>
            <a:pPr lvl="1"/>
            <a:r>
              <a:rPr lang="en-US" dirty="0"/>
              <a:t>Financial considerations of ports/ships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Optimal number and types of ships</a:t>
            </a:r>
          </a:p>
          <a:p>
            <a:pPr lvl="1"/>
            <a:r>
              <a:rPr lang="en-US" dirty="0"/>
              <a:t>Import port locations</a:t>
            </a:r>
          </a:p>
          <a:p>
            <a:pPr lvl="1"/>
            <a:r>
              <a:rPr lang="en-US" dirty="0"/>
              <a:t>Import port sizes (both handling and storage size)</a:t>
            </a:r>
          </a:p>
          <a:p>
            <a:r>
              <a:rPr lang="en-US" dirty="0"/>
              <a:t>Model dimensions</a:t>
            </a:r>
          </a:p>
          <a:p>
            <a:pPr lvl="1"/>
            <a:r>
              <a:rPr lang="en-US" dirty="0"/>
              <a:t>Will follow similar details of the green ammonia model providing a detailed yet still black box overview</a:t>
            </a:r>
          </a:p>
        </p:txBody>
      </p:sp>
    </p:spTree>
    <p:extLst>
      <p:ext uri="{BB962C8B-B14F-4D97-AF65-F5344CB8AC3E}">
        <p14:creationId xmlns:p14="http://schemas.microsoft.com/office/powerpoint/2010/main" val="238024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requirement #2: Decide the daily(or finer) operations of the supply chain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C8F5E-155F-4D46-765E-DAE73EED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4" y="175882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dirty="0"/>
              <a:t>Production of Ammonia</a:t>
            </a:r>
          </a:p>
          <a:p>
            <a:pPr lvl="1"/>
            <a:r>
              <a:rPr lang="en-US" dirty="0"/>
              <a:t>Demand of Ammonia at each region</a:t>
            </a:r>
          </a:p>
          <a:p>
            <a:pPr lvl="2"/>
            <a:r>
              <a:rPr lang="en-US" dirty="0"/>
              <a:t>Can create multiple different scenarios for demand to explore sensitivity under different conditions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Scheduling of shipments between ports</a:t>
            </a:r>
          </a:p>
          <a:p>
            <a:pPr lvl="1"/>
            <a:r>
              <a:rPr lang="en-US" dirty="0"/>
              <a:t>Operation of storage of ammonia in ports</a:t>
            </a:r>
          </a:p>
        </p:txBody>
      </p:sp>
    </p:spTree>
    <p:extLst>
      <p:ext uri="{BB962C8B-B14F-4D97-AF65-F5344CB8AC3E}">
        <p14:creationId xmlns:p14="http://schemas.microsoft.com/office/powerpoint/2010/main" val="113375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521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Would still like to incorporate the centralized vs decentralized cracking aspect back to hydrogen in the import country-can be done in heatmap scenarios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1BB04-4B90-7540-D266-2AF624E0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17" y="1223778"/>
            <a:ext cx="8455731" cy="4906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B5042-CCC5-BB4B-83A3-2AF8DFC311AF}"/>
              </a:ext>
            </a:extLst>
          </p:cNvPr>
          <p:cNvSpPr txBox="1"/>
          <p:nvPr/>
        </p:nvSpPr>
        <p:spPr>
          <a:xfrm>
            <a:off x="3856577" y="6382244"/>
            <a:ext cx="848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>
                <a:hlinkClick r:id="rId3"/>
              </a:rPr>
              <a:t>HS420_-_Ecuity_-_Ammonia_to_Green_Hydrogen.pdf (publishing.service.gov.uk)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2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-123947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Production Model Schematic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3A9F0-F042-EB86-4E5B-EE7254E0B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52" y="830355"/>
            <a:ext cx="9655377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-123947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LCOA Output of </a:t>
            </a:r>
            <a:r>
              <a:rPr lang="en-US" kern="1200" dirty="0">
                <a:latin typeface="+mj-lt"/>
                <a:ea typeface="+mj-ea"/>
                <a:cs typeface="+mj-cs"/>
              </a:rPr>
              <a:t>Production Model Schematic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4974E-E4C5-0CA5-A927-4A9ECEDF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76" y="1047687"/>
            <a:ext cx="7854248" cy="4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3" y="230640"/>
            <a:ext cx="10515600" cy="11334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5200" dirty="0"/>
              <a:t>Hydrogen Operations in Ammonia Production</a:t>
            </a:r>
            <a:endParaRPr lang="en-US" sz="5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B2607-2E49-FF88-B526-4E689A81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48" y="2022319"/>
            <a:ext cx="5842652" cy="3614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C2EDB-08D0-68FA-96DE-681713B4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7801"/>
            <a:ext cx="5720266" cy="35833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649771-CA52-29CE-17C5-015DABF431A2}"/>
              </a:ext>
            </a:extLst>
          </p:cNvPr>
          <p:cNvCxnSpPr>
            <a:cxnSpLocks/>
          </p:cNvCxnSpPr>
          <p:nvPr/>
        </p:nvCxnSpPr>
        <p:spPr>
          <a:xfrm>
            <a:off x="5694103" y="3729481"/>
            <a:ext cx="63584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59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Downstream supply chain Theoretical configuration: node-based network from terminal-terminal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2B0C1-7A01-FC2A-7E18-4096B38F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11" y="1223778"/>
            <a:ext cx="10189295" cy="5606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02E51-3869-54DD-50E7-11B7B2E6ADA5}"/>
              </a:ext>
            </a:extLst>
          </p:cNvPr>
          <p:cNvSpPr txBox="1"/>
          <p:nvPr/>
        </p:nvSpPr>
        <p:spPr>
          <a:xfrm>
            <a:off x="1586576" y="1852966"/>
            <a:ext cx="61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0E5DE-0B08-C105-D865-EF99336E718C}"/>
              </a:ext>
            </a:extLst>
          </p:cNvPr>
          <p:cNvSpPr txBox="1"/>
          <p:nvPr/>
        </p:nvSpPr>
        <p:spPr>
          <a:xfrm>
            <a:off x="10347047" y="1659966"/>
            <a:ext cx="97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KR, JP, DE, etc..</a:t>
            </a:r>
          </a:p>
        </p:txBody>
      </p:sp>
    </p:spTree>
    <p:extLst>
      <p:ext uri="{BB962C8B-B14F-4D97-AF65-F5344CB8AC3E}">
        <p14:creationId xmlns:p14="http://schemas.microsoft.com/office/powerpoint/2010/main" val="173029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Downstream supply chain Applied configuration: node-based network from terminal-terminal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FBBCD9-32D5-EE52-6B4A-ADD8B618A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3" r="10297" b="46775"/>
          <a:stretch/>
        </p:blipFill>
        <p:spPr bwMode="auto">
          <a:xfrm>
            <a:off x="1610797" y="1290390"/>
            <a:ext cx="8678748" cy="458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A190022-1D05-7B73-BCF2-378C6F22CDA4}"/>
              </a:ext>
            </a:extLst>
          </p:cNvPr>
          <p:cNvSpPr/>
          <p:nvPr/>
        </p:nvSpPr>
        <p:spPr>
          <a:xfrm>
            <a:off x="4547777" y="4426664"/>
            <a:ext cx="157447" cy="115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FB4EEDD-AE02-BD36-9F42-758E8D9FCBA2}"/>
              </a:ext>
            </a:extLst>
          </p:cNvPr>
          <p:cNvSpPr/>
          <p:nvPr/>
        </p:nvSpPr>
        <p:spPr>
          <a:xfrm>
            <a:off x="3240770" y="2919822"/>
            <a:ext cx="157447" cy="115056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B356219-FE88-1C27-E459-435FE6A233EF}"/>
              </a:ext>
            </a:extLst>
          </p:cNvPr>
          <p:cNvSpPr/>
          <p:nvPr/>
        </p:nvSpPr>
        <p:spPr>
          <a:xfrm>
            <a:off x="7983337" y="3732536"/>
            <a:ext cx="157447" cy="115056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2E62565-4F21-373D-512E-12718802E4E9}"/>
              </a:ext>
            </a:extLst>
          </p:cNvPr>
          <p:cNvSpPr/>
          <p:nvPr/>
        </p:nvSpPr>
        <p:spPr>
          <a:xfrm>
            <a:off x="8531876" y="3617480"/>
            <a:ext cx="157447" cy="115056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D6EDB07-A9C7-9093-9895-CFECB5A3E8DD}"/>
              </a:ext>
            </a:extLst>
          </p:cNvPr>
          <p:cNvSpPr/>
          <p:nvPr/>
        </p:nvSpPr>
        <p:spPr>
          <a:xfrm>
            <a:off x="8357271" y="3847592"/>
            <a:ext cx="157447" cy="115056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972FC-82AD-2F32-E3B0-AA58E8BD270F}"/>
              </a:ext>
            </a:extLst>
          </p:cNvPr>
          <p:cNvSpPr/>
          <p:nvPr/>
        </p:nvSpPr>
        <p:spPr>
          <a:xfrm>
            <a:off x="4202607" y="3905120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DCCCED-3626-AF2B-F69B-5FBB49605EBF}"/>
              </a:ext>
            </a:extLst>
          </p:cNvPr>
          <p:cNvSpPr/>
          <p:nvPr/>
        </p:nvSpPr>
        <p:spPr>
          <a:xfrm>
            <a:off x="5039293" y="4875029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069F53-9920-743D-C4DB-2FFC531E6FDF}"/>
              </a:ext>
            </a:extLst>
          </p:cNvPr>
          <p:cNvSpPr/>
          <p:nvPr/>
        </p:nvSpPr>
        <p:spPr>
          <a:xfrm>
            <a:off x="3346744" y="3644729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A61788-8AB9-4D0C-CB79-8D2CAE69238F}"/>
              </a:ext>
            </a:extLst>
          </p:cNvPr>
          <p:cNvSpPr/>
          <p:nvPr/>
        </p:nvSpPr>
        <p:spPr>
          <a:xfrm>
            <a:off x="2375825" y="3732536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D3C82B-EEF1-20A8-3620-B6410C3B9BD0}"/>
              </a:ext>
            </a:extLst>
          </p:cNvPr>
          <p:cNvSpPr/>
          <p:nvPr/>
        </p:nvSpPr>
        <p:spPr>
          <a:xfrm>
            <a:off x="2689709" y="3124953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1D4B04-2F88-B780-666E-17B5DAE1AD36}"/>
              </a:ext>
            </a:extLst>
          </p:cNvPr>
          <p:cNvSpPr/>
          <p:nvPr/>
        </p:nvSpPr>
        <p:spPr>
          <a:xfrm>
            <a:off x="5524753" y="4513929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284FD-F247-82C8-5801-357B9A96665A}"/>
              </a:ext>
            </a:extLst>
          </p:cNvPr>
          <p:cNvSpPr/>
          <p:nvPr/>
        </p:nvSpPr>
        <p:spPr>
          <a:xfrm>
            <a:off x="6044525" y="5039541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CF8137-2BED-D7C2-7CBE-F998DB85FB5C}"/>
              </a:ext>
            </a:extLst>
          </p:cNvPr>
          <p:cNvSpPr/>
          <p:nvPr/>
        </p:nvSpPr>
        <p:spPr>
          <a:xfrm>
            <a:off x="6838825" y="5136431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134FFE-D178-955C-B09D-075E3F28A328}"/>
              </a:ext>
            </a:extLst>
          </p:cNvPr>
          <p:cNvSpPr/>
          <p:nvPr/>
        </p:nvSpPr>
        <p:spPr>
          <a:xfrm>
            <a:off x="7456498" y="5519165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25EA8A-6E37-4059-F7F4-010BFFDF941F}"/>
              </a:ext>
            </a:extLst>
          </p:cNvPr>
          <p:cNvSpPr/>
          <p:nvPr/>
        </p:nvSpPr>
        <p:spPr>
          <a:xfrm>
            <a:off x="7747169" y="4991096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4B81C2-787A-4058-1050-01A8DB8113AD}"/>
              </a:ext>
            </a:extLst>
          </p:cNvPr>
          <p:cNvSpPr/>
          <p:nvPr/>
        </p:nvSpPr>
        <p:spPr>
          <a:xfrm>
            <a:off x="7907149" y="4541720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AEFD0F-629F-7AE5-0A17-4BD93138A020}"/>
              </a:ext>
            </a:extLst>
          </p:cNvPr>
          <p:cNvSpPr/>
          <p:nvPr/>
        </p:nvSpPr>
        <p:spPr>
          <a:xfrm>
            <a:off x="8010094" y="4065386"/>
            <a:ext cx="102945" cy="96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9779DE-7F72-E26F-E78D-780B59658A72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4626501" y="4541720"/>
            <a:ext cx="412792" cy="381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503E44-E161-9880-C6FE-08CFEB8B71A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305552" y="4002010"/>
            <a:ext cx="281587" cy="482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E30878-A0E7-5C19-58C8-92D6F51E0212}"/>
              </a:ext>
            </a:extLst>
          </p:cNvPr>
          <p:cNvCxnSpPr>
            <a:cxnSpLocks/>
          </p:cNvCxnSpPr>
          <p:nvPr/>
        </p:nvCxnSpPr>
        <p:spPr>
          <a:xfrm>
            <a:off x="3449689" y="3693174"/>
            <a:ext cx="752918" cy="215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A0137F-95AF-F30D-D34F-E35B2BEC4E8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478770" y="3693174"/>
            <a:ext cx="867974" cy="63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48D496-4BE9-7E23-E5FF-D0CE2C4718C5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2427298" y="3221843"/>
            <a:ext cx="313884" cy="510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DA2341-5A1B-3ABB-167F-9DF9EE99AC4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792654" y="2977350"/>
            <a:ext cx="487478" cy="1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B6DC0A-68E9-C900-E3E1-859BB16F15E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140220" y="4562374"/>
            <a:ext cx="384533" cy="36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B567D5B-53B4-D110-4405-B9506F33BBE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627698" y="4562374"/>
            <a:ext cx="416827" cy="477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B156F7-DDA2-C49C-2C5D-D29EFA0E65FE}"/>
              </a:ext>
            </a:extLst>
          </p:cNvPr>
          <p:cNvCxnSpPr>
            <a:cxnSpLocks/>
          </p:cNvCxnSpPr>
          <p:nvPr/>
        </p:nvCxnSpPr>
        <p:spPr>
          <a:xfrm flipH="1" flipV="1">
            <a:off x="6146463" y="5113342"/>
            <a:ext cx="692362" cy="71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911B685-1371-79DD-9171-0080955196A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921584" y="5217422"/>
            <a:ext cx="534914" cy="350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EC504D2-6356-003D-9CE6-71054F4B20E1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554902" y="5087986"/>
            <a:ext cx="243740" cy="43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9071358-C1F6-8C73-DBCF-3623B0D9BF6C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798642" y="4638610"/>
            <a:ext cx="159980" cy="352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6EEA09-70D3-C7ED-6A59-EB6F2464F91D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7948516" y="4162276"/>
            <a:ext cx="113051" cy="369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712A54-350B-B286-1A97-AC79E8FB23CB}"/>
              </a:ext>
            </a:extLst>
          </p:cNvPr>
          <p:cNvCxnSpPr>
            <a:cxnSpLocks/>
            <a:stCxn id="11" idx="3"/>
            <a:endCxn id="25" idx="0"/>
          </p:cNvCxnSpPr>
          <p:nvPr/>
        </p:nvCxnSpPr>
        <p:spPr>
          <a:xfrm flipH="1">
            <a:off x="8061567" y="3847592"/>
            <a:ext cx="494" cy="217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AA3D8B-0925-EA66-5EAD-8FDD973A3BC0}"/>
              </a:ext>
            </a:extLst>
          </p:cNvPr>
          <p:cNvCxnSpPr>
            <a:cxnSpLocks/>
            <a:stCxn id="13" idx="3"/>
            <a:endCxn id="25" idx="3"/>
          </p:cNvCxnSpPr>
          <p:nvPr/>
        </p:nvCxnSpPr>
        <p:spPr>
          <a:xfrm flipH="1">
            <a:off x="8113039" y="3962648"/>
            <a:ext cx="322956" cy="151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F6D9C71-F349-0425-9C0F-5DCA2700C2FF}"/>
              </a:ext>
            </a:extLst>
          </p:cNvPr>
          <p:cNvCxnSpPr>
            <a:cxnSpLocks/>
          </p:cNvCxnSpPr>
          <p:nvPr/>
        </p:nvCxnSpPr>
        <p:spPr>
          <a:xfrm flipH="1">
            <a:off x="8502607" y="3740485"/>
            <a:ext cx="107992" cy="162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8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1083725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output vision: dynamic representation of ammonia flows around the world in conjunction with dynamic production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7B29-9BC4-0794-68C0-FC4D0A10CC09}"/>
              </a:ext>
            </a:extLst>
          </p:cNvPr>
          <p:cNvSpPr txBox="1"/>
          <p:nvPr/>
        </p:nvSpPr>
        <p:spPr>
          <a:xfrm>
            <a:off x="6380061" y="5865323"/>
            <a:ext cx="5768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Salmon, Nicholas, René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Bañares-Alcántara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Richard Nayak-Luke. "Optimization of green ammonia distribution systems for intercontinental energy transport." 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24.8 (2021): 102903.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277BD-3C37-2325-DB09-DBE8BA37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09" y="1650456"/>
            <a:ext cx="7129846" cy="355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74D01-B289-2E1D-4D50-E7EAC280B420}"/>
              </a:ext>
            </a:extLst>
          </p:cNvPr>
          <p:cNvSpPr txBox="1"/>
          <p:nvPr/>
        </p:nvSpPr>
        <p:spPr>
          <a:xfrm>
            <a:off x="420756" y="2119742"/>
            <a:ext cx="4753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Visualize the output of green ammonia flows from production in KSA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Resolution can go down to daily or even hourly for ammonia flows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decrease # of ports for model runtime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81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Next Steps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Finish recalibrated model validation</a:t>
            </a:r>
          </a:p>
          <a:p>
            <a:pPr lvl="1"/>
            <a:r>
              <a:rPr lang="en-US" sz="2800" dirty="0"/>
              <a:t>After working through the travails of the prior model, the rebuilt network flow is done and now visualizing</a:t>
            </a:r>
          </a:p>
          <a:p>
            <a:r>
              <a:rPr lang="en-US" sz="3200" dirty="0"/>
              <a:t>Gather real world data once model validation done</a:t>
            </a:r>
          </a:p>
          <a:p>
            <a:r>
              <a:rPr lang="en-US" sz="3200" dirty="0"/>
              <a:t>Explore cracking heatmaps in country (where centralized vs decentralized takes place)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Questions that can be explored with downstream model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does the dynamic demand profile of an import country impact overall DLCOA (and thus optimal partners)</a:t>
            </a:r>
          </a:p>
          <a:p>
            <a:pPr lvl="1"/>
            <a:r>
              <a:rPr lang="en-US" sz="2800" dirty="0"/>
              <a:t>Most novel aspect of work</a:t>
            </a:r>
          </a:p>
          <a:p>
            <a:pPr lvl="1"/>
            <a:r>
              <a:rPr lang="en-US" sz="2800" dirty="0"/>
              <a:t>Countries to explore: UK, Germany, Japan</a:t>
            </a:r>
          </a:p>
          <a:p>
            <a:pPr lvl="1"/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does incorporating equity/security considerations change the DLCOA</a:t>
            </a:r>
          </a:p>
          <a:p>
            <a:pPr lvl="1"/>
            <a:r>
              <a:rPr lang="en-US" sz="2800" dirty="0"/>
              <a:t>E.g. must have shipments every x days</a:t>
            </a:r>
          </a:p>
          <a:p>
            <a:pPr lvl="1"/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How do optimal port locations differ (and thus network structure) versus modern terminal structures</a:t>
            </a:r>
          </a:p>
          <a:p>
            <a:pPr lvl="1"/>
            <a:r>
              <a:rPr lang="en-US" sz="2800" dirty="0"/>
              <a:t>Can have two runs: 1. import terminals provided, 2. import terminal locations optimized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443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 Review: Production Model and Downstream Distribution</vt:lpstr>
      <vt:lpstr>Production Model Schematic</vt:lpstr>
      <vt:lpstr>LCOA Output of Production Model Schematic</vt:lpstr>
      <vt:lpstr>Hydrogen Operations in Ammonia Production</vt:lpstr>
      <vt:lpstr>Downstream supply chain Theoretical configuration: node-based network from terminal-terminal</vt:lpstr>
      <vt:lpstr>Downstream supply chain Applied configuration: node-based network from terminal-terminal</vt:lpstr>
      <vt:lpstr>Model output vision: dynamic representation of ammonia flows around the world in conjunction with dynamic production</vt:lpstr>
      <vt:lpstr>Next Steps</vt:lpstr>
      <vt:lpstr>Questions that can be explored with downstream model</vt:lpstr>
      <vt:lpstr>Model requirement #1: Decide the structure of the supply chain</vt:lpstr>
      <vt:lpstr>Model requirement #2: Decide the daily(or finer) operations of the supply chain</vt:lpstr>
      <vt:lpstr>Would still like to incorporate the centralized vs decentralized cracking aspect back to hydrogen in the import country-can be done in heatmap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Ammonia Plant Optimization Model Setup and Flow</dc:title>
  <dc:creator>Julian Florez</dc:creator>
  <cp:lastModifiedBy>Julian Florez</cp:lastModifiedBy>
  <cp:revision>39</cp:revision>
  <dcterms:created xsi:type="dcterms:W3CDTF">2022-05-22T07:18:45Z</dcterms:created>
  <dcterms:modified xsi:type="dcterms:W3CDTF">2022-06-26T11:21:01Z</dcterms:modified>
</cp:coreProperties>
</file>