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85" r:id="rId4"/>
    <p:sldId id="288" r:id="rId5"/>
    <p:sldId id="287" r:id="rId6"/>
    <p:sldId id="276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800" dirty="0"/>
              <a:t>Work Update Hydrogen Deployment and Fleet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Week of 7/3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442801"/>
            <a:ext cx="10515600" cy="11334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Created Hydrogen Model to compare with ammonia 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A4597-7A0C-627C-80BC-B3929C9A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83" y="2009566"/>
            <a:ext cx="7010583" cy="39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-123947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LCOH Output of </a:t>
            </a:r>
            <a:r>
              <a:rPr lang="en-US" kern="1200" dirty="0">
                <a:latin typeface="+mj-lt"/>
                <a:ea typeface="+mj-ea"/>
                <a:cs typeface="+mj-cs"/>
              </a:rPr>
              <a:t>Production Model Schematic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-123947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Network Model difficulties: runtime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08F0D2-EEFD-1046-A70D-27FAE56E84D5}"/>
              </a:ext>
            </a:extLst>
          </p:cNvPr>
          <p:cNvGrpSpPr/>
          <p:nvPr/>
        </p:nvGrpSpPr>
        <p:grpSpPr>
          <a:xfrm>
            <a:off x="1610797" y="1290390"/>
            <a:ext cx="8678748" cy="4589626"/>
            <a:chOff x="1610797" y="1290390"/>
            <a:chExt cx="8678748" cy="458962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05C0ED-41AC-747E-3F57-649BC963E7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93" r="10297" b="46775"/>
            <a:stretch/>
          </p:blipFill>
          <p:spPr bwMode="auto">
            <a:xfrm>
              <a:off x="1610797" y="1290390"/>
              <a:ext cx="8678748" cy="458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842C35-373E-0E74-3077-1DCE096F5A09}"/>
                </a:ext>
              </a:extLst>
            </p:cNvPr>
            <p:cNvGrpSpPr/>
            <p:nvPr/>
          </p:nvGrpSpPr>
          <p:grpSpPr>
            <a:xfrm>
              <a:off x="2375825" y="2919822"/>
              <a:ext cx="6313498" cy="2696233"/>
              <a:chOff x="2375825" y="2919822"/>
              <a:chExt cx="6313498" cy="2696233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CF9FB4CB-74BC-2AC5-A103-5288BB070E93}"/>
                  </a:ext>
                </a:extLst>
              </p:cNvPr>
              <p:cNvSpPr/>
              <p:nvPr/>
            </p:nvSpPr>
            <p:spPr>
              <a:xfrm>
                <a:off x="4547777" y="4426664"/>
                <a:ext cx="157447" cy="11505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8F1F6E-9601-206C-C5AA-16851124A68A}"/>
                  </a:ext>
                </a:extLst>
              </p:cNvPr>
              <p:cNvSpPr/>
              <p:nvPr/>
            </p:nvSpPr>
            <p:spPr>
              <a:xfrm>
                <a:off x="3240770" y="2919822"/>
                <a:ext cx="157447" cy="115056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565478-F706-AC35-85CD-3405E32718B9}"/>
                  </a:ext>
                </a:extLst>
              </p:cNvPr>
              <p:cNvSpPr/>
              <p:nvPr/>
            </p:nvSpPr>
            <p:spPr>
              <a:xfrm>
                <a:off x="7983337" y="3732536"/>
                <a:ext cx="157447" cy="115056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1C4E1DFC-1797-5D1D-DFA5-13D526D67E0F}"/>
                  </a:ext>
                </a:extLst>
              </p:cNvPr>
              <p:cNvSpPr/>
              <p:nvPr/>
            </p:nvSpPr>
            <p:spPr>
              <a:xfrm>
                <a:off x="8531876" y="3617480"/>
                <a:ext cx="157447" cy="115056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8233B1C7-84E7-1FA1-C916-E86B3DF42E29}"/>
                  </a:ext>
                </a:extLst>
              </p:cNvPr>
              <p:cNvSpPr/>
              <p:nvPr/>
            </p:nvSpPr>
            <p:spPr>
              <a:xfrm>
                <a:off x="8357271" y="3847592"/>
                <a:ext cx="157447" cy="115056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4D9ADC0-02C8-9034-6BF7-3F3DAA1A0C96}"/>
                  </a:ext>
                </a:extLst>
              </p:cNvPr>
              <p:cNvSpPr/>
              <p:nvPr/>
            </p:nvSpPr>
            <p:spPr>
              <a:xfrm>
                <a:off x="4202607" y="3905120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3DA090D-E4E3-D0BD-55B8-50BB9D726C7B}"/>
                  </a:ext>
                </a:extLst>
              </p:cNvPr>
              <p:cNvSpPr/>
              <p:nvPr/>
            </p:nvSpPr>
            <p:spPr>
              <a:xfrm>
                <a:off x="5039293" y="4875029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71B0E2-73B9-A2C9-7AE2-0FFEBFA944E5}"/>
                  </a:ext>
                </a:extLst>
              </p:cNvPr>
              <p:cNvSpPr/>
              <p:nvPr/>
            </p:nvSpPr>
            <p:spPr>
              <a:xfrm>
                <a:off x="3346744" y="3644729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7BBEB15-34F6-ACA7-0629-0A727FC8D2AB}"/>
                  </a:ext>
                </a:extLst>
              </p:cNvPr>
              <p:cNvSpPr/>
              <p:nvPr/>
            </p:nvSpPr>
            <p:spPr>
              <a:xfrm>
                <a:off x="2375825" y="3732536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2EA89EB-E18C-8050-C60C-FA54F5A21C6A}"/>
                  </a:ext>
                </a:extLst>
              </p:cNvPr>
              <p:cNvSpPr/>
              <p:nvPr/>
            </p:nvSpPr>
            <p:spPr>
              <a:xfrm>
                <a:off x="2689709" y="3124953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08A2BD-6A15-DB9B-BB38-76EFE9F4AC06}"/>
                  </a:ext>
                </a:extLst>
              </p:cNvPr>
              <p:cNvSpPr/>
              <p:nvPr/>
            </p:nvSpPr>
            <p:spPr>
              <a:xfrm>
                <a:off x="5524753" y="4513929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3648A2-29AE-B87C-B5FC-7989C6626001}"/>
                  </a:ext>
                </a:extLst>
              </p:cNvPr>
              <p:cNvSpPr/>
              <p:nvPr/>
            </p:nvSpPr>
            <p:spPr>
              <a:xfrm>
                <a:off x="6044525" y="5039541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736DF9-DFC5-A84E-6765-40A1403A821E}"/>
                  </a:ext>
                </a:extLst>
              </p:cNvPr>
              <p:cNvSpPr/>
              <p:nvPr/>
            </p:nvSpPr>
            <p:spPr>
              <a:xfrm>
                <a:off x="6838825" y="5136431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3DE465-98C8-5C3D-B017-1018C406AD6A}"/>
                  </a:ext>
                </a:extLst>
              </p:cNvPr>
              <p:cNvSpPr/>
              <p:nvPr/>
            </p:nvSpPr>
            <p:spPr>
              <a:xfrm>
                <a:off x="7456498" y="5519165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4436298-E5A3-EB04-27E8-29A8C8C750FC}"/>
                  </a:ext>
                </a:extLst>
              </p:cNvPr>
              <p:cNvSpPr/>
              <p:nvPr/>
            </p:nvSpPr>
            <p:spPr>
              <a:xfrm>
                <a:off x="7747169" y="4991096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CE68F63-2438-4F28-62B7-FEB2CAF2288B}"/>
                  </a:ext>
                </a:extLst>
              </p:cNvPr>
              <p:cNvSpPr/>
              <p:nvPr/>
            </p:nvSpPr>
            <p:spPr>
              <a:xfrm>
                <a:off x="7907149" y="4541720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A42E26-FA4E-A789-E297-C1B30C509119}"/>
                  </a:ext>
                </a:extLst>
              </p:cNvPr>
              <p:cNvSpPr/>
              <p:nvPr/>
            </p:nvSpPr>
            <p:spPr>
              <a:xfrm>
                <a:off x="8010094" y="4065386"/>
                <a:ext cx="102945" cy="96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DCAC8CA-9659-EBF4-2299-815566FBAFF5}"/>
                  </a:ext>
                </a:extLst>
              </p:cNvPr>
              <p:cNvCxnSpPr>
                <a:cxnSpLocks/>
                <a:stCxn id="10" idx="3"/>
                <a:endCxn id="17" idx="1"/>
              </p:cNvCxnSpPr>
              <p:nvPr/>
            </p:nvCxnSpPr>
            <p:spPr>
              <a:xfrm>
                <a:off x="4626501" y="4541720"/>
                <a:ext cx="412792" cy="3817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1697D2-6B28-C656-E165-64A11CC64C52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4305552" y="4002010"/>
                <a:ext cx="281587" cy="4821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E0A4B9-682E-DBD1-CCE0-ACB94373B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9689" y="3693174"/>
                <a:ext cx="752918" cy="215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3AF0978-53E8-9DE8-B176-E9F336A80BD9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 flipV="1">
                <a:off x="2478770" y="3693174"/>
                <a:ext cx="867974" cy="635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754C8C6-D2E5-EE06-4AB0-09940CD7FCF2}"/>
                  </a:ext>
                </a:extLst>
              </p:cNvPr>
              <p:cNvCxnSpPr>
                <a:cxnSpLocks/>
                <a:stCxn id="20" idx="2"/>
                <a:endCxn id="19" idx="0"/>
              </p:cNvCxnSpPr>
              <p:nvPr/>
            </p:nvCxnSpPr>
            <p:spPr>
              <a:xfrm flipH="1">
                <a:off x="2427298" y="3221843"/>
                <a:ext cx="313884" cy="510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1D69EA9-69A3-3D6D-005A-337C3E147C7A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2792654" y="2977350"/>
                <a:ext cx="487478" cy="1874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30A5DB1-B961-3E17-8704-1BF14D8AEE28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flipH="1">
                <a:off x="5140220" y="4562374"/>
                <a:ext cx="384533" cy="361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6B89489-C28F-3723-E0CE-617ED23CEDFA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 flipH="1" flipV="1">
                <a:off x="5627698" y="4562374"/>
                <a:ext cx="416827" cy="4771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6893FE0-E083-0023-E9E8-F227C07CB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46463" y="5113342"/>
                <a:ext cx="692362" cy="715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CA873E0-AE0B-1B77-7C95-430BBB43757A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 flipH="1" flipV="1">
                <a:off x="6921584" y="5217422"/>
                <a:ext cx="534914" cy="3501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1DE583F-4508-8ED5-F353-EA4148EF6CC4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 flipH="1">
                <a:off x="7554902" y="5087986"/>
                <a:ext cx="243740" cy="43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F2595BC-BAD2-3A69-0436-F765445F2084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flipH="1">
                <a:off x="7798642" y="4638610"/>
                <a:ext cx="159980" cy="3524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3506E2A-E99A-A04B-B6A4-E6CBBE603FBB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7948516" y="4162276"/>
                <a:ext cx="113051" cy="3692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17AA2E-7019-9D71-440C-AB7446A2235C}"/>
                  </a:ext>
                </a:extLst>
              </p:cNvPr>
              <p:cNvCxnSpPr>
                <a:cxnSpLocks/>
                <a:stCxn id="12" idx="3"/>
                <a:endCxn id="27" idx="0"/>
              </p:cNvCxnSpPr>
              <p:nvPr/>
            </p:nvCxnSpPr>
            <p:spPr>
              <a:xfrm flipH="1">
                <a:off x="8061567" y="3847592"/>
                <a:ext cx="494" cy="217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5F72AC0-456F-E858-4DF6-4C50B1197BBB}"/>
                  </a:ext>
                </a:extLst>
              </p:cNvPr>
              <p:cNvCxnSpPr>
                <a:cxnSpLocks/>
                <a:stCxn id="15" idx="3"/>
                <a:endCxn id="27" idx="3"/>
              </p:cNvCxnSpPr>
              <p:nvPr/>
            </p:nvCxnSpPr>
            <p:spPr>
              <a:xfrm flipH="1">
                <a:off x="8113039" y="3962648"/>
                <a:ext cx="322956" cy="151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0952124-71C2-CBC9-C324-3576292BD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2607" y="3740485"/>
                <a:ext cx="107992" cy="162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42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Converting ship modeling from network microscopic to general </a:t>
            </a:r>
            <a:r>
              <a:rPr lang="en-US" sz="3000" dirty="0" err="1"/>
              <a:t>mesocopic</a:t>
            </a:r>
            <a:r>
              <a:rPr lang="en-US" sz="3000" dirty="0"/>
              <a:t> analysis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11880-ADD5-4CFF-AA3A-00A0DD66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72" y="1694667"/>
            <a:ext cx="685859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1083725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output vision: dynamic representation of ammonia flows around the world in conjunction with dynamic production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7B29-9BC4-0794-68C0-FC4D0A10CC09}"/>
              </a:ext>
            </a:extLst>
          </p:cNvPr>
          <p:cNvSpPr txBox="1"/>
          <p:nvPr/>
        </p:nvSpPr>
        <p:spPr>
          <a:xfrm>
            <a:off x="6380061" y="5865323"/>
            <a:ext cx="5768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Salmon, Nicholas, René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Bañares-Alcántara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Richard Nayak-Luke. "Optimization of green ammonia distribution systems for intercontinental energy transport."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24.8 (2021): 102903.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277BD-3C37-2325-DB09-DBE8BA37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09" y="1650456"/>
            <a:ext cx="7129846" cy="355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74D01-B289-2E1D-4D50-E7EAC280B420}"/>
              </a:ext>
            </a:extLst>
          </p:cNvPr>
          <p:cNvSpPr txBox="1"/>
          <p:nvPr/>
        </p:nvSpPr>
        <p:spPr>
          <a:xfrm>
            <a:off x="420756" y="2119742"/>
            <a:ext cx="4753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Visualize the output of green ammonia flows from production in KSA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Resolution can go down to daily or even hourly for ammonia flows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decrease # of ports for model runtime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81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Next Steps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Finish recalibrated model validation</a:t>
            </a:r>
          </a:p>
          <a:p>
            <a:pPr lvl="1"/>
            <a:r>
              <a:rPr lang="en-US" sz="2800" dirty="0"/>
              <a:t>After working through the travails of the prior model, the rebuilt network flow is done and now visualizing</a:t>
            </a:r>
          </a:p>
          <a:p>
            <a:r>
              <a:rPr lang="en-US" sz="3200" dirty="0"/>
              <a:t>Gather real world data once model validation done</a:t>
            </a:r>
          </a:p>
          <a:p>
            <a:r>
              <a:rPr lang="en-US" sz="3200" dirty="0"/>
              <a:t>Explore cracking heatmaps in country (where centralized vs decentralized takes place)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172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 Update Hydrogen Deployment and Fleet Optimization</vt:lpstr>
      <vt:lpstr>Created Hydrogen Model to compare with ammonia side</vt:lpstr>
      <vt:lpstr>LCOH Output of Production Model Schematic</vt:lpstr>
      <vt:lpstr>Network Model difficulties: runtime</vt:lpstr>
      <vt:lpstr>Converting ship modeling from network microscopic to general mesocopic analysis</vt:lpstr>
      <vt:lpstr>Model output vision: dynamic representation of ammonia flows around the world in conjunction with dynamic production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46</cp:revision>
  <dcterms:created xsi:type="dcterms:W3CDTF">2022-05-22T07:18:45Z</dcterms:created>
  <dcterms:modified xsi:type="dcterms:W3CDTF">2022-07-03T07:22:07Z</dcterms:modified>
</cp:coreProperties>
</file>